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  <p:sldId id="304" r:id="rId5"/>
    <p:sldId id="262" r:id="rId6"/>
    <p:sldId id="261" r:id="rId7"/>
    <p:sldId id="264" r:id="rId8"/>
    <p:sldId id="263" r:id="rId9"/>
    <p:sldId id="265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93" r:id="rId2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B047"/>
    <a:srgbClr val="E728EC"/>
    <a:srgbClr val="73D044"/>
    <a:srgbClr val="E3E3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654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6561394523951785E-2"/>
                  <c:y val="-1.86989264865323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  <c:pt idx="3">
                  <c:v>2021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678</c:v>
                </c:pt>
                <c:pt idx="1">
                  <c:v>603.9</c:v>
                </c:pt>
                <c:pt idx="2">
                  <c:v>574.70000000000005</c:v>
                </c:pt>
                <c:pt idx="3">
                  <c:v>596.4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6561394523951785E-2"/>
                  <c:y val="-2.33754985536858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  <c:pt idx="3">
                  <c:v>2021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673.7</c:v>
                </c:pt>
                <c:pt idx="1">
                  <c:v>603.9</c:v>
                </c:pt>
                <c:pt idx="2">
                  <c:v>574.70000000000005</c:v>
                </c:pt>
                <c:pt idx="3">
                  <c:v>596.70000000000005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111626407185087E-2"/>
                  <c:y val="-4.4409950405514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550231883233222E-2"/>
                  <c:y val="-2.8048389729798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561394523951785E-2"/>
                  <c:y val="-2.1036292297348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  <c:pt idx="3">
                  <c:v>2021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4.3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1191424"/>
        <c:axId val="31192960"/>
        <c:axId val="0"/>
      </c:bar3DChart>
      <c:catAx>
        <c:axId val="31191424"/>
        <c:scaling>
          <c:orientation val="minMax"/>
        </c:scaling>
        <c:delete val="0"/>
        <c:axPos val="b"/>
        <c:majorTickMark val="out"/>
        <c:minorTickMark val="none"/>
        <c:tickLblPos val="nextTo"/>
        <c:crossAx val="31192960"/>
        <c:crosses val="autoZero"/>
        <c:auto val="1"/>
        <c:lblAlgn val="ctr"/>
        <c:lblOffset val="100"/>
        <c:noMultiLvlLbl val="0"/>
      </c:catAx>
      <c:valAx>
        <c:axId val="31192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1914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102119179547E-3"/>
          <c:y val="6.4209923968561886E-2"/>
          <c:w val="0.63993924370564792"/>
          <c:h val="0.8854635809696358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explosion val="20"/>
          <c:dLbls>
            <c:dLbl>
              <c:idx val="0"/>
              <c:layout>
                <c:manualLayout>
                  <c:x val="-0.37329181576575698"/>
                  <c:y val="3.0053778746805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Налог на доходы физических лиц</c:v>
                </c:pt>
                <c:pt idx="1">
                  <c:v>Акцизы на нефтепродукты
</c:v>
                </c:pt>
                <c:pt idx="2">
                  <c:v>Единый налог на вмененный доход</c:v>
                </c:pt>
                <c:pt idx="3">
                  <c:v>Госпошлина</c:v>
                </c:pt>
                <c:pt idx="4">
                  <c:v>Единый сельскохозяйственный налог</c:v>
                </c:pt>
                <c:pt idx="5">
                  <c:v>Налог, взимаемый с применением патентной системы налогооблажения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100871</c:v>
                </c:pt>
                <c:pt idx="1">
                  <c:v>4327</c:v>
                </c:pt>
                <c:pt idx="2">
                  <c:v>14328</c:v>
                </c:pt>
                <c:pt idx="3">
                  <c:v>2132</c:v>
                </c:pt>
                <c:pt idx="4">
                  <c:v>548</c:v>
                </c:pt>
                <c:pt idx="5">
                  <c:v>735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62167127612295736"/>
          <c:y val="6.2045883790689926E-2"/>
          <c:w val="0.37832872387704258"/>
          <c:h val="0.86394393678480164"/>
        </c:manualLayout>
      </c:layout>
      <c:overlay val="1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160104986876594E-4"/>
          <c:y val="0.11126250744592051"/>
          <c:w val="0.64589992223194326"/>
          <c:h val="0.881485238857356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Неналоговые доходы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Арендные платежи за землю</c:v>
                </c:pt>
                <c:pt idx="1">
                  <c:v>Плата за негативное воздействие на окружающую среду</c:v>
                </c:pt>
                <c:pt idx="2">
                  <c:v>Прочие неналоговые доходы</c:v>
                </c:pt>
                <c:pt idx="3">
                  <c:v>Доходы от продажи земельных участков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7432</c:v>
                </c:pt>
                <c:pt idx="1">
                  <c:v>1536</c:v>
                </c:pt>
                <c:pt idx="2">
                  <c:v>718</c:v>
                </c:pt>
                <c:pt idx="3">
                  <c:v>523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0071522309711287"/>
          <c:y val="0.12628689313925839"/>
          <c:w val="0.27150699912510934"/>
          <c:h val="0.64410686365681435"/>
        </c:manualLayout>
      </c:layout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2019 </a:t>
            </a:r>
            <a:r>
              <a:rPr lang="ru-RU" dirty="0"/>
              <a:t>год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2017 год</c:v>
                </c:pt>
              </c:strCache>
            </c:strRef>
          </c:tx>
          <c:explosion val="25"/>
          <c:dLbls>
            <c:dLbl>
              <c:idx val="2"/>
              <c:layout>
                <c:manualLayout>
                  <c:x val="2.733700885086842E-2"/>
                  <c:y val="-3.76388955019107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5.7098765432098762E-2"/>
                  <c:y val="-2.881206386069178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5.2469135802469133E-2"/>
                  <c:y val="5.52231223996592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1.6975308641975308E-2"/>
                  <c:y val="-3.361407450414041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 и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Межбюджетные трансферты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33841.599999999999</c:v>
                </c:pt>
                <c:pt idx="1">
                  <c:v>1244.0999999999999</c:v>
                </c:pt>
                <c:pt idx="2">
                  <c:v>1612.1</c:v>
                </c:pt>
                <c:pt idx="3">
                  <c:v>8241.7999999999993</c:v>
                </c:pt>
                <c:pt idx="4">
                  <c:v>1300.5999999999999</c:v>
                </c:pt>
                <c:pt idx="5">
                  <c:v>369951.6</c:v>
                </c:pt>
                <c:pt idx="6">
                  <c:v>33056.1</c:v>
                </c:pt>
                <c:pt idx="7">
                  <c:v>40661.1</c:v>
                </c:pt>
                <c:pt idx="8">
                  <c:v>0</c:v>
                </c:pt>
                <c:pt idx="9">
                  <c:v>12508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3019053173908812"/>
          <c:y val="2.6563059190830959E-2"/>
          <c:w val="0.36055020900165258"/>
          <c:h val="0.8871847002647345"/>
        </c:manualLayout>
      </c:layout>
      <c:overlay val="0"/>
      <c:txPr>
        <a:bodyPr/>
        <a:lstStyle/>
        <a:p>
          <a:pPr>
            <a:defRPr sz="1400" baseline="0">
              <a:latin typeface="Angsana New" pitchFamily="18" charset="-34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0.62439</cdr:x>
      <cdr:y>0.03976</cdr:y>
    </cdr:from>
    <cdr:to>
      <cdr:x>1</cdr:x>
      <cdr:y>0.11927</cdr:y>
    </cdr:to>
    <cdr:sp macro="" textlink="">
      <cdr:nvSpPr>
        <cdr:cNvPr id="2" name="Заголовок 1"/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5266928" y="216024"/>
          <a:ext cx="316835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b">
          <a:noAutofit/>
        </a:bodyPr>
        <a:lstStyle xmlns:a="http://schemas.openxmlformats.org/drawingml/2006/main">
          <a:lvl1pPr algn="ctr" defTabSz="914400" rtl="0" eaLnBrk="1" latinLnBrk="0" hangingPunct="1">
            <a:lnSpc>
              <a:spcPts val="5800"/>
            </a:lnSpc>
            <a:spcBef>
              <a:spcPct val="0"/>
            </a:spcBef>
            <a:buNone/>
            <a:defRPr sz="5400" kern="120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defRPr>
          </a:lvl1pPr>
        </a:lstStyle>
        <a:p xmlns:a="http://schemas.openxmlformats.org/drawingml/2006/main">
          <a:r>
            <a:rPr lang="ru-RU" sz="2000" b="1" dirty="0" err="1" smtClean="0"/>
            <a:t>млн.руб</a:t>
          </a:r>
          <a:r>
            <a:rPr lang="ru-RU" sz="2000" b="1" dirty="0" smtClean="0"/>
            <a:t>.</a:t>
          </a:r>
          <a:endParaRPr lang="ru-RU" sz="20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E68AB37-01AD-49CF-B956-CE45421FC19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БЮДЖЕТ ДЛЯ ГРАЖДАН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к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проекту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решения 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Почепского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 районного Совета народных депутатов  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«О БЮДЖЕТЕ </a:t>
            </a:r>
            <a:r>
              <a:rPr lang="ru-RU" b="1" dirty="0">
                <a:solidFill>
                  <a:srgbClr val="63891F">
                    <a:lumMod val="75000"/>
                  </a:srgbClr>
                </a:solidFill>
              </a:rPr>
              <a:t>МУНИЦИПАЛЬНОГО </a:t>
            </a:r>
            <a:r>
              <a:rPr lang="ru-RU" b="1" dirty="0" smtClean="0">
                <a:solidFill>
                  <a:srgbClr val="63891F">
                    <a:lumMod val="75000"/>
                  </a:srgbClr>
                </a:solidFill>
              </a:rPr>
              <a:t>ОБРАЗОВАНИЯ «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ПОЧЕПСКИЙ РАЙОН»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2019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ГОД И ПЛАНОВЫЙ ПЕРИОД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2020-2021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ГОДОВ»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39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808112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ru-RU" sz="2800" dirty="0" smtClean="0"/>
              <a:t>Основные направления налоговой политики на 2019 год и плановый период 2020 и 2021 годов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1340768"/>
            <a:ext cx="878497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Продолжение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работы по легализации заработной платы, доведению ее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 среднеотраслевого уровня;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1916832"/>
            <a:ext cx="878497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птимизация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местных налоговых льгот с учетом оценки их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экономической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бюджетной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эффективности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2420888"/>
            <a:ext cx="878497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овершенствование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налогообложения имущества физических лиц и организаций, исходя из кадастровой стоимости объектов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недвижимости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2996952"/>
            <a:ext cx="878497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родолжение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работы по инвентаризации и оптимизации имущества муниципальной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собственности вовлечению в хозяйственный оборот неиспользуемых объектов недвижимости и земельных участков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3861048"/>
            <a:ext cx="8784976" cy="10581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ыявление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резервов по увеличению доходов бюджета и реализация комплекса мер 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обеспечению положительной динамики поступлении налоговых и неналоговых доходов в бюджет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Почепского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района, в том числе за счет сокращения задолженности по налоговым и неналоговым доходам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активизации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претензионно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-исковой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9512" y="4899498"/>
            <a:ext cx="8784976" cy="833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существление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межведомственного взаимодействия для повышения эффективности администрирования доходных источников бюджета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Почепского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района и повышения уровня их собираемости.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9512" y="5733256"/>
            <a:ext cx="8784976" cy="833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овышение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уровня ответственности главных администраторов доходов за качественное прогнозирование доходов бюджета и выполнение в полном объеме утвержденных годовых назначений по доходам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бюджета района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688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699724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ru-RU" sz="2400" dirty="0" smtClean="0"/>
              <a:t>Основные показатели прогноза социально-экономического развития </a:t>
            </a:r>
            <a:r>
              <a:rPr lang="ru-RU" sz="2400" dirty="0" err="1" smtClean="0"/>
              <a:t>Почепского</a:t>
            </a:r>
            <a:r>
              <a:rPr lang="ru-RU" sz="2400" dirty="0" smtClean="0"/>
              <a:t> района</a:t>
            </a:r>
            <a:endParaRPr lang="ru-RU" sz="2400" dirty="0"/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930459"/>
              </p:ext>
            </p:extLst>
          </p:nvPr>
        </p:nvGraphicFramePr>
        <p:xfrm>
          <a:off x="107504" y="692696"/>
          <a:ext cx="8712968" cy="546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204"/>
                <a:gridCol w="913140"/>
                <a:gridCol w="942583"/>
                <a:gridCol w="1032059"/>
                <a:gridCol w="1210685"/>
                <a:gridCol w="1210685"/>
                <a:gridCol w="1220612"/>
              </a:tblGrid>
              <a:tr h="314068"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Показатели</a:t>
                      </a:r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Ед.</a:t>
                      </a:r>
                      <a:r>
                        <a:rPr lang="ru-RU" sz="1000" baseline="0" dirty="0" smtClean="0"/>
                        <a:t> измерения</a:t>
                      </a:r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Отчет</a:t>
                      </a:r>
                      <a:r>
                        <a:rPr lang="ru-RU" sz="1000" baseline="0" dirty="0" smtClean="0"/>
                        <a:t> 2017</a:t>
                      </a:r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Оценка</a:t>
                      </a:r>
                      <a:r>
                        <a:rPr lang="ru-RU" sz="1000" baseline="0" dirty="0" smtClean="0"/>
                        <a:t> 2018</a:t>
                      </a:r>
                      <a:endParaRPr lang="ru-RU" sz="1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Прогноз</a:t>
                      </a:r>
                      <a:endParaRPr lang="ru-RU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2019</a:t>
                      </a:r>
                      <a:endParaRPr lang="ru-RU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2020</a:t>
                      </a:r>
                      <a:endParaRPr lang="ru-RU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2021</a:t>
                      </a:r>
                      <a:endParaRPr lang="ru-RU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440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</a:tr>
              <a:tr h="4654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Численность постоянного  населения</a:t>
                      </a:r>
                      <a:r>
                        <a:rPr lang="ru-RU" sz="1000" baseline="0" dirty="0" smtClean="0">
                          <a:latin typeface="+mn-lt"/>
                        </a:rPr>
                        <a:t> (среднегодовая)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тыс. чел.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38,9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38,5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38,2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37,9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37,6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8785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 Миграционный прирост (+),</a:t>
                      </a:r>
                      <a:r>
                        <a:rPr lang="ru-RU" sz="1000" baseline="0" dirty="0" smtClean="0">
                          <a:latin typeface="+mn-lt"/>
                        </a:rPr>
                        <a:t> убыль (-)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человек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-24,0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-75,0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-55,0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-25,0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Объем отгруженных товаров</a:t>
                      </a:r>
                      <a:r>
                        <a:rPr lang="ru-RU" sz="1000" baseline="0" dirty="0" smtClean="0">
                          <a:latin typeface="+mn-lt"/>
                        </a:rPr>
                        <a:t> собственного производства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601  712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630 000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662 990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705 000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758 180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Объем </a:t>
                      </a:r>
                      <a:r>
                        <a:rPr lang="ru-RU" sz="1000" dirty="0" err="1" smtClean="0">
                          <a:latin typeface="+mn-lt"/>
                        </a:rPr>
                        <a:t>инвест</a:t>
                      </a:r>
                      <a:r>
                        <a:rPr lang="ru-RU" sz="1000" dirty="0" smtClean="0">
                          <a:latin typeface="+mn-lt"/>
                        </a:rPr>
                        <a:t>. в </a:t>
                      </a:r>
                      <a:r>
                        <a:rPr lang="ru-RU" sz="1000" dirty="0" err="1" smtClean="0">
                          <a:latin typeface="+mn-lt"/>
                        </a:rPr>
                        <a:t>основн.капитал</a:t>
                      </a:r>
                      <a:r>
                        <a:rPr lang="ru-RU" sz="1000" dirty="0" smtClean="0">
                          <a:latin typeface="+mn-lt"/>
                        </a:rPr>
                        <a:t> за счет всех  </a:t>
                      </a:r>
                      <a:r>
                        <a:rPr lang="ru-RU" sz="1000" dirty="0" err="1" smtClean="0">
                          <a:latin typeface="+mn-lt"/>
                        </a:rPr>
                        <a:t>ист.финанс</a:t>
                      </a:r>
                      <a:r>
                        <a:rPr lang="ru-RU" sz="1000" dirty="0" smtClean="0">
                          <a:latin typeface="+mn-lt"/>
                        </a:rPr>
                        <a:t>.- всего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233 673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86 500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88 900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92 500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96 600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Численность трудовых</a:t>
                      </a:r>
                      <a:r>
                        <a:rPr lang="ru-RU" sz="1000" baseline="0" dirty="0" smtClean="0">
                          <a:latin typeface="+mn-lt"/>
                        </a:rPr>
                        <a:t> ресурсов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чел.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20200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в </a:t>
                      </a:r>
                      <a:r>
                        <a:rPr lang="ru-RU" sz="1000" dirty="0" err="1" smtClean="0">
                          <a:latin typeface="+mn-lt"/>
                        </a:rPr>
                        <a:t>т.ч</a:t>
                      </a:r>
                      <a:r>
                        <a:rPr lang="ru-RU" sz="1000" dirty="0" smtClean="0">
                          <a:latin typeface="+mn-lt"/>
                        </a:rPr>
                        <a:t>. трудоспособное население в труд. возрасте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чел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19800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19460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19700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Численность занятых в экономике, всего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чел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19800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19460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19700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4266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Уровень </a:t>
                      </a:r>
                      <a:r>
                        <a:rPr lang="ru-RU" sz="1000" dirty="0" err="1" smtClean="0">
                          <a:latin typeface="+mn-lt"/>
                        </a:rPr>
                        <a:t>зарегистр</a:t>
                      </a:r>
                      <a:r>
                        <a:rPr lang="ru-RU" sz="1000" dirty="0" smtClean="0">
                          <a:latin typeface="+mn-lt"/>
                        </a:rPr>
                        <a:t>. безработицы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%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0,8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0,8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err="1" smtClean="0">
                          <a:latin typeface="+mn-lt"/>
                        </a:rPr>
                        <a:t>Среднемес.номинальная</a:t>
                      </a:r>
                      <a:r>
                        <a:rPr lang="ru-RU" sz="1000" dirty="0" smtClean="0">
                          <a:latin typeface="+mn-lt"/>
                        </a:rPr>
                        <a:t> </a:t>
                      </a:r>
                      <a:r>
                        <a:rPr lang="ru-RU" sz="1000" dirty="0" err="1" smtClean="0">
                          <a:latin typeface="+mn-lt"/>
                        </a:rPr>
                        <a:t>начисл</a:t>
                      </a:r>
                      <a:r>
                        <a:rPr lang="ru-RU" sz="1000" dirty="0" smtClean="0">
                          <a:latin typeface="+mn-lt"/>
                        </a:rPr>
                        <a:t>. з/плата одного работника по предприятиям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рублей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19670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21062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19145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19614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20357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17026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Оборот розничной торговли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1 359 472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1 480 000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1 576 000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1 665 600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1 775 400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1445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Объём платных услуг</a:t>
                      </a:r>
                      <a:r>
                        <a:rPr lang="ru-RU" sz="1000" baseline="0" dirty="0" smtClean="0">
                          <a:latin typeface="+mn-lt"/>
                        </a:rPr>
                        <a:t> населению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126 500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134 400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146 670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153 300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163 580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Индекс физического объёма платных услуг</a:t>
                      </a:r>
                      <a:r>
                        <a:rPr lang="ru-RU" sz="1000" baseline="0" dirty="0" smtClean="0">
                          <a:latin typeface="+mn-lt"/>
                        </a:rPr>
                        <a:t> населению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в % к предыдущему</a:t>
                      </a:r>
                      <a:r>
                        <a:rPr lang="ru-RU" sz="1000" baseline="0" dirty="0" smtClean="0">
                          <a:latin typeface="+mn-lt"/>
                        </a:rPr>
                        <a:t> </a:t>
                      </a:r>
                      <a:r>
                        <a:rPr lang="ru-RU" sz="1000" dirty="0" smtClean="0">
                          <a:latin typeface="+mn-lt"/>
                        </a:rPr>
                        <a:t> году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127,9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102,3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12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r>
              <a:rPr lang="ru-RU" sz="2800" dirty="0" smtClean="0"/>
              <a:t>Доходы бюджета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04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/>
              <a:t>Доходы бюджета – поступающие в бюджет денежные средства (исключение – средства от продажи акций и кредитные ресурсы)</a:t>
            </a:r>
            <a:endParaRPr lang="ru-RU" sz="1600" dirty="0"/>
          </a:p>
        </p:txBody>
      </p:sp>
      <p:sp>
        <p:nvSpPr>
          <p:cNvPr id="4" name="Лента лицом вверх 3"/>
          <p:cNvSpPr/>
          <p:nvPr/>
        </p:nvSpPr>
        <p:spPr>
          <a:xfrm>
            <a:off x="290247" y="1268760"/>
            <a:ext cx="2880320" cy="7920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Налоговые доходы</a:t>
            </a:r>
            <a:endParaRPr lang="ru-RU" sz="1400" dirty="0"/>
          </a:p>
        </p:txBody>
      </p:sp>
      <p:sp>
        <p:nvSpPr>
          <p:cNvPr id="6" name="Лента лицом вверх 5"/>
          <p:cNvSpPr/>
          <p:nvPr/>
        </p:nvSpPr>
        <p:spPr>
          <a:xfrm>
            <a:off x="3203848" y="1268760"/>
            <a:ext cx="2880320" cy="7920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Неналоговые доходы</a:t>
            </a:r>
            <a:endParaRPr lang="ru-RU" sz="1400" dirty="0"/>
          </a:p>
        </p:txBody>
      </p:sp>
      <p:sp>
        <p:nvSpPr>
          <p:cNvPr id="7" name="Лента лицом вверх 6"/>
          <p:cNvSpPr/>
          <p:nvPr/>
        </p:nvSpPr>
        <p:spPr>
          <a:xfrm>
            <a:off x="6263680" y="1268760"/>
            <a:ext cx="2880320" cy="7920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Безвозмездные поступления</a:t>
            </a:r>
            <a:endParaRPr lang="ru-RU" sz="1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1504" y="2492896"/>
            <a:ext cx="1948288" cy="2592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Поступления от уплаты федеральных, региональных и местных налогов и сборов, предусмотренных Российской Федерации</a:t>
            </a:r>
            <a:endParaRPr lang="ru-RU" sz="16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19872" y="2500854"/>
            <a:ext cx="2448272" cy="2592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Поступления от уплаты иных платежей и сборов, установленных </a:t>
            </a:r>
            <a:r>
              <a:rPr lang="ru-RU" sz="1600" dirty="0"/>
              <a:t>законодательством Российской Федерации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16216" y="2204864"/>
            <a:ext cx="2448272" cy="44644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Поступления от других бюджетов бюджетной системы Российской Федерации (межбюджетные трансферты в виде дотаций, субсидий и субвенций). Поступления от организаций и граждан (кроме налоговых и неналоговых доходов)</a:t>
            </a:r>
            <a:endParaRPr lang="ru-RU" sz="1600" dirty="0"/>
          </a:p>
        </p:txBody>
      </p:sp>
      <p:cxnSp>
        <p:nvCxnSpPr>
          <p:cNvPr id="11" name="Прямая со стрелкой 10"/>
          <p:cNvCxnSpPr>
            <a:stCxn id="4" idx="2"/>
          </p:cNvCxnSpPr>
          <p:nvPr/>
        </p:nvCxnSpPr>
        <p:spPr>
          <a:xfrm>
            <a:off x="1730407" y="1928831"/>
            <a:ext cx="0" cy="6360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643586" y="1886827"/>
            <a:ext cx="0" cy="6360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10" idx="0"/>
          </p:cNvCxnSpPr>
          <p:nvPr/>
        </p:nvCxnSpPr>
        <p:spPr>
          <a:xfrm>
            <a:off x="7740352" y="1892777"/>
            <a:ext cx="0" cy="312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27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912" y="901433"/>
            <a:ext cx="8173888" cy="2880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dirty="0" smtClean="0"/>
              <a:t>Виды доходов бюджета </a:t>
            </a:r>
            <a:r>
              <a:rPr lang="ru-RU" sz="2000" b="1" dirty="0">
                <a:solidFill>
                  <a:srgbClr val="2F5897"/>
                </a:solidFill>
              </a:rPr>
              <a:t>муниципального </a:t>
            </a:r>
            <a:r>
              <a:rPr lang="ru-RU" sz="2000" b="1" dirty="0" smtClean="0">
                <a:solidFill>
                  <a:srgbClr val="2F5897"/>
                </a:solidFill>
              </a:rPr>
              <a:t>образования «</a:t>
            </a:r>
            <a:r>
              <a:rPr lang="ru-RU" sz="2000" b="1" dirty="0" err="1" smtClean="0"/>
              <a:t>Почепский</a:t>
            </a:r>
            <a:r>
              <a:rPr lang="ru-RU" sz="2000" b="1" dirty="0" smtClean="0"/>
              <a:t> район»</a:t>
            </a:r>
            <a:br>
              <a:rPr lang="ru-RU" sz="2000" b="1" dirty="0" smtClean="0"/>
            </a:br>
            <a:endParaRPr lang="ru-RU" sz="2000" b="1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290247" y="1045449"/>
            <a:ext cx="8853753" cy="5487181"/>
            <a:chOff x="290247" y="548680"/>
            <a:chExt cx="8853753" cy="5487181"/>
          </a:xfrm>
        </p:grpSpPr>
        <p:sp>
          <p:nvSpPr>
            <p:cNvPr id="4" name="Лента лицом вверх 3"/>
            <p:cNvSpPr/>
            <p:nvPr/>
          </p:nvSpPr>
          <p:spPr>
            <a:xfrm>
              <a:off x="290247" y="548680"/>
              <a:ext cx="2880320" cy="792088"/>
            </a:xfrm>
            <a:prstGeom prst="ribbon2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Налоговые доходы</a:t>
              </a:r>
              <a:endParaRPr lang="ru-RU" sz="1400" dirty="0"/>
            </a:p>
          </p:txBody>
        </p:sp>
        <p:sp>
          <p:nvSpPr>
            <p:cNvPr id="6" name="Лента лицом вверх 5"/>
            <p:cNvSpPr/>
            <p:nvPr/>
          </p:nvSpPr>
          <p:spPr>
            <a:xfrm>
              <a:off x="3203848" y="548680"/>
              <a:ext cx="2880320" cy="792088"/>
            </a:xfrm>
            <a:prstGeom prst="ribbon2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Неналоговые доходы</a:t>
              </a:r>
              <a:endParaRPr lang="ru-RU" sz="1400" dirty="0"/>
            </a:p>
          </p:txBody>
        </p:sp>
        <p:sp>
          <p:nvSpPr>
            <p:cNvPr id="7" name="Лента лицом вверх 6"/>
            <p:cNvSpPr/>
            <p:nvPr/>
          </p:nvSpPr>
          <p:spPr>
            <a:xfrm>
              <a:off x="6263680" y="548680"/>
              <a:ext cx="2880320" cy="792088"/>
            </a:xfrm>
            <a:prstGeom prst="ribbon2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Безвозмездные поступления</a:t>
              </a:r>
              <a:endParaRPr lang="ru-RU" sz="1400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899593" y="1484784"/>
              <a:ext cx="2016224" cy="432048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Налог </a:t>
              </a:r>
              <a:r>
                <a:rPr lang="ru-RU" sz="1200" b="1" dirty="0"/>
                <a:t>на доходы физических лиц </a:t>
              </a:r>
              <a:endParaRPr lang="ru-RU" sz="1200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872953" y="1991544"/>
              <a:ext cx="2016224" cy="42934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Акцизы </a:t>
              </a:r>
              <a:r>
                <a:rPr lang="ru-RU" sz="1200" b="1" dirty="0"/>
                <a:t>на нефтепродукты </a:t>
              </a:r>
              <a:endParaRPr lang="ru-RU" sz="1200" dirty="0"/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872140" y="3140968"/>
              <a:ext cx="2017038" cy="57606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Единый </a:t>
              </a:r>
              <a:r>
                <a:rPr lang="ru-RU" sz="1200" b="1" dirty="0"/>
                <a:t>сельскохозяйственный налог </a:t>
              </a:r>
              <a:endParaRPr lang="ru-RU" sz="1200" dirty="0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872139" y="2479576"/>
              <a:ext cx="2012458" cy="57606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Единый </a:t>
              </a:r>
              <a:r>
                <a:rPr lang="ru-RU" sz="1200" b="1" dirty="0"/>
                <a:t>налог на вменный доход </a:t>
              </a:r>
              <a:endParaRPr lang="ru-RU" sz="1200" dirty="0"/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863793" y="3789040"/>
              <a:ext cx="2016224" cy="792088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Налог</a:t>
              </a:r>
              <a:r>
                <a:rPr lang="ru-RU" sz="1200" b="1" dirty="0"/>
                <a:t>, взимаемый в связи с применением патентной системы налогообложения </a:t>
              </a:r>
              <a:endParaRPr lang="ru-RU" sz="1200" dirty="0"/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707904" y="1484784"/>
              <a:ext cx="1872208" cy="1152128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Доходы </a:t>
              </a:r>
              <a:r>
                <a:rPr lang="ru-RU" sz="1200" b="1" dirty="0"/>
                <a:t>от использования имущества, находящегося в муниципальной собственности </a:t>
              </a:r>
              <a:endParaRPr lang="ru-RU" sz="1200" dirty="0"/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895774" y="5151251"/>
              <a:ext cx="2012458" cy="459432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Прочие </a:t>
              </a:r>
              <a:r>
                <a:rPr lang="ru-RU" sz="1200" b="1" dirty="0"/>
                <a:t>налоговые доходы </a:t>
              </a:r>
              <a:endParaRPr lang="ru-RU" sz="1200" dirty="0"/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3707904" y="4581128"/>
              <a:ext cx="1872208" cy="417997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Доходы </a:t>
              </a:r>
              <a:r>
                <a:rPr lang="ru-RU" sz="1200" b="1" dirty="0"/>
                <a:t>от оказания платных услуг </a:t>
              </a:r>
              <a:endParaRPr lang="ru-RU" sz="1200" dirty="0"/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894010" y="4658839"/>
              <a:ext cx="2003298" cy="432048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Государственная </a:t>
              </a:r>
              <a:r>
                <a:rPr lang="ru-RU" sz="1200" b="1" dirty="0"/>
                <a:t>пошлина </a:t>
              </a:r>
              <a:endParaRPr lang="ru-RU" sz="1200" dirty="0"/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3707904" y="2708920"/>
              <a:ext cx="1872208" cy="929673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Доходы </a:t>
              </a:r>
              <a:r>
                <a:rPr lang="ru-RU" sz="1200" b="1" dirty="0"/>
                <a:t>от продажи имущества, находящегося в муниципальной собственности </a:t>
              </a:r>
              <a:endParaRPr lang="ru-RU" sz="1200" dirty="0"/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3707904" y="3717032"/>
              <a:ext cx="1872208" cy="800898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Платежи </a:t>
              </a:r>
              <a:r>
                <a:rPr lang="ru-RU" sz="1200" b="1" dirty="0"/>
                <a:t>за пользование природными ресурсами </a:t>
              </a:r>
              <a:endParaRPr lang="ru-RU" sz="1200" dirty="0"/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3707904" y="5085184"/>
              <a:ext cx="1872208" cy="425178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Штрафы, санкции, возмещение ущерба </a:t>
              </a:r>
              <a:endParaRPr lang="ru-RU" sz="1200" dirty="0"/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3707904" y="5610683"/>
              <a:ext cx="1872208" cy="425178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Прочие </a:t>
              </a:r>
              <a:r>
                <a:rPr lang="ru-RU" sz="1200" b="1" dirty="0"/>
                <a:t>неналоговые доходы </a:t>
              </a:r>
              <a:endParaRPr lang="ru-RU" sz="1200" dirty="0"/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6732240" y="2101803"/>
              <a:ext cx="1872208" cy="417997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Субсидии </a:t>
              </a:r>
              <a:endParaRPr lang="ru-RU" sz="1200" dirty="0"/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6713647" y="2846641"/>
              <a:ext cx="1872208" cy="417997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Субвенции </a:t>
              </a:r>
              <a:endParaRPr lang="ru-RU" sz="1200" dirty="0"/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6713647" y="3717032"/>
              <a:ext cx="1872208" cy="737502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Иные </a:t>
              </a:r>
              <a:r>
                <a:rPr lang="ru-RU" sz="1200" b="1" dirty="0"/>
                <a:t>межбюджетные трансферты </a:t>
              </a:r>
              <a:endParaRPr lang="ru-RU" sz="1200" dirty="0"/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>
            <a:xfrm>
              <a:off x="539552" y="1340768"/>
              <a:ext cx="0" cy="40401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>
              <a:endCxn id="12" idx="1"/>
            </p:cNvCxnSpPr>
            <p:nvPr/>
          </p:nvCxnSpPr>
          <p:spPr>
            <a:xfrm>
              <a:off x="539552" y="1700808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/>
            <p:nvPr/>
          </p:nvCxnSpPr>
          <p:spPr>
            <a:xfrm>
              <a:off x="539552" y="220621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/>
            <p:cNvCxnSpPr/>
            <p:nvPr/>
          </p:nvCxnSpPr>
          <p:spPr>
            <a:xfrm>
              <a:off x="512912" y="2767608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>
              <a:off x="539551" y="3429000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>
              <a:off x="539551" y="4185084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/>
            <p:nvPr/>
          </p:nvCxnSpPr>
          <p:spPr>
            <a:xfrm>
              <a:off x="539552" y="4874863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>
              <a:off x="539551" y="5377397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3347864" y="1333922"/>
              <a:ext cx="0" cy="44893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/>
            <p:nvPr/>
          </p:nvCxnSpPr>
          <p:spPr>
            <a:xfrm>
              <a:off x="3347864" y="2068809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 стрелкой 45"/>
            <p:cNvCxnSpPr/>
            <p:nvPr/>
          </p:nvCxnSpPr>
          <p:spPr>
            <a:xfrm>
              <a:off x="3347864" y="317375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 стрелкой 46"/>
            <p:cNvCxnSpPr/>
            <p:nvPr/>
          </p:nvCxnSpPr>
          <p:spPr>
            <a:xfrm>
              <a:off x="3347863" y="411272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 стрелкой 47"/>
            <p:cNvCxnSpPr/>
            <p:nvPr/>
          </p:nvCxnSpPr>
          <p:spPr>
            <a:xfrm>
              <a:off x="3347864" y="479012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>
              <a:off x="3333692" y="5297773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/>
            <p:nvPr/>
          </p:nvCxnSpPr>
          <p:spPr>
            <a:xfrm>
              <a:off x="3347864" y="5823272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flipH="1">
              <a:off x="6372199" y="1333922"/>
              <a:ext cx="1" cy="27518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/>
            <p:nvPr/>
          </p:nvCxnSpPr>
          <p:spPr>
            <a:xfrm>
              <a:off x="6372199" y="1707833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 стрелкой 53"/>
            <p:cNvCxnSpPr/>
            <p:nvPr/>
          </p:nvCxnSpPr>
          <p:spPr>
            <a:xfrm>
              <a:off x="6372200" y="2310802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/>
            <p:nvPr/>
          </p:nvCxnSpPr>
          <p:spPr>
            <a:xfrm>
              <a:off x="6372199" y="3055639"/>
              <a:ext cx="360042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Скругленный прямоугольник 51"/>
            <p:cNvSpPr/>
            <p:nvPr/>
          </p:nvSpPr>
          <p:spPr>
            <a:xfrm>
              <a:off x="6754079" y="1491809"/>
              <a:ext cx="1872208" cy="417997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Дотации </a:t>
              </a:r>
              <a:endParaRPr lang="ru-RU" sz="1200" dirty="0"/>
            </a:p>
          </p:txBody>
        </p:sp>
        <p:cxnSp>
          <p:nvCxnSpPr>
            <p:cNvPr id="56" name="Прямая со стрелкой 55"/>
            <p:cNvCxnSpPr/>
            <p:nvPr/>
          </p:nvCxnSpPr>
          <p:spPr>
            <a:xfrm>
              <a:off x="6372200" y="4085782"/>
              <a:ext cx="360042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319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12968" cy="1296143"/>
          </a:xfrm>
        </p:spPr>
        <p:txBody>
          <a:bodyPr/>
          <a:lstStyle/>
          <a:p>
            <a:r>
              <a:rPr lang="ru-RU" sz="1600" b="1" dirty="0" smtClean="0"/>
              <a:t>Налог </a:t>
            </a:r>
            <a:r>
              <a:rPr lang="ru-RU" sz="1600" b="1" dirty="0"/>
              <a:t>- обязательный, индивидуально безвозмездный платеж, взимаемый с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организаций и физических лиц в форме отчуждения принадлежащих им на праве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собственности, хозяйственного ведения или оперативного управления денежных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средств в целях финансового обеспечения деятельности государства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и (или) муниципальных образований </a:t>
            </a:r>
            <a:endParaRPr lang="ru-RU" sz="1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498834"/>
            <a:ext cx="2160240" cy="49000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ФЕДЕРАЛЬНЫЕ </a:t>
            </a:r>
            <a:endParaRPr lang="ru-RU" sz="1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75856" y="1484784"/>
            <a:ext cx="2160240" cy="49000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РЕГИОНАЛЬНЫЕ</a:t>
            </a:r>
            <a:endParaRPr lang="ru-RU" sz="16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56176" y="1484784"/>
            <a:ext cx="2160240" cy="49000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МЕСТНЫЕ</a:t>
            </a:r>
            <a:endParaRPr lang="ru-RU" sz="16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26310" y="2276872"/>
            <a:ext cx="6958058" cy="432048"/>
          </a:xfrm>
          <a:prstGeom prst="round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Установлены Налоговым кодексом  РФ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2780928"/>
            <a:ext cx="2376264" cy="2736304"/>
          </a:xfrm>
          <a:prstGeom prst="round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dirty="0"/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обязательны к уплате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всей территории РФ,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например: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налог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доходы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физических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налог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прибыль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организаций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государственная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пошлина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акцизы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водный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2815208" y="2780928"/>
            <a:ext cx="2476872" cy="3276364"/>
          </a:xfrm>
          <a:prstGeom prst="round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законами субъектов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Российской Федерации и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обязательны к уплате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территориях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соответствующих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субъектов РФ,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например: </a:t>
            </a: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налог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имущество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организаций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транспортный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налог;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патенты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одзаголовок 10"/>
          <p:cNvSpPr txBox="1">
            <a:spLocks/>
          </p:cNvSpPr>
          <p:nvPr/>
        </p:nvSpPr>
        <p:spPr>
          <a:xfrm>
            <a:off x="5459008" y="2780928"/>
            <a:ext cx="2857407" cy="3960439"/>
          </a:xfrm>
          <a:prstGeom prst="roundRect">
            <a:avLst/>
          </a:prstGeom>
          <a:solidFill>
            <a:srgbClr val="92D050"/>
          </a:solidFill>
          <a:ln w="28575" cap="flat" cmpd="sng" algn="ctr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chemeClr val="tx1"/>
                </a:solidFill>
              </a:rPr>
              <a:t>и </a:t>
            </a:r>
            <a:r>
              <a:rPr lang="ru-RU" sz="1400" b="1" dirty="0">
                <a:solidFill>
                  <a:schemeClr val="tx1"/>
                </a:solidFill>
              </a:rPr>
              <a:t>нормативными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правовыми актами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представительных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органов муниципальных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образований и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обязательны к уплате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на территориях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соответствующих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муниципальных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образований,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например: </a:t>
            </a:r>
          </a:p>
          <a:p>
            <a:r>
              <a:rPr lang="ru-RU" sz="1400" b="1" i="1" dirty="0" smtClean="0">
                <a:solidFill>
                  <a:schemeClr val="tx1"/>
                </a:solidFill>
              </a:rPr>
              <a:t>         земельный </a:t>
            </a:r>
            <a:r>
              <a:rPr lang="ru-RU" sz="1400" b="1" i="1" dirty="0">
                <a:solidFill>
                  <a:schemeClr val="tx1"/>
                </a:solidFill>
              </a:rPr>
              <a:t>налог; </a:t>
            </a:r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b="1" i="1" dirty="0" smtClean="0">
                <a:solidFill>
                  <a:schemeClr val="tx1"/>
                </a:solidFill>
              </a:rPr>
              <a:t>               налог </a:t>
            </a:r>
            <a:r>
              <a:rPr lang="ru-RU" sz="1400" b="1" i="1" dirty="0">
                <a:solidFill>
                  <a:schemeClr val="tx1"/>
                </a:solidFill>
              </a:rPr>
              <a:t>на имущество </a:t>
            </a:r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b="1" i="1" dirty="0" smtClean="0">
                <a:solidFill>
                  <a:schemeClr val="tx1"/>
                </a:solidFill>
              </a:rPr>
              <a:t>      физических </a:t>
            </a:r>
            <a:r>
              <a:rPr lang="ru-RU" sz="1400" b="1" i="1" dirty="0">
                <a:solidFill>
                  <a:schemeClr val="tx1"/>
                </a:solidFill>
              </a:rPr>
              <a:t>лиц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>
            <a:stCxn id="5" idx="2"/>
          </p:cNvCxnSpPr>
          <p:nvPr/>
        </p:nvCxnSpPr>
        <p:spPr>
          <a:xfrm>
            <a:off x="1475656" y="198884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355976" y="197479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236296" y="199722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76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278688" cy="371127"/>
          </a:xfrm>
        </p:spPr>
        <p:txBody>
          <a:bodyPr/>
          <a:lstStyle/>
          <a:p>
            <a:r>
              <a:rPr lang="ru-RU" sz="2400" dirty="0" smtClean="0"/>
              <a:t>Какие налоги уплачивают жители </a:t>
            </a:r>
            <a:r>
              <a:rPr lang="ru-RU" sz="2400" dirty="0" err="1" smtClean="0"/>
              <a:t>Почепского</a:t>
            </a:r>
            <a:r>
              <a:rPr lang="ru-RU" sz="2400" dirty="0" smtClean="0"/>
              <a:t> района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548680"/>
            <a:ext cx="3096344" cy="28083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tx1"/>
                </a:solidFill>
              </a:rPr>
              <a:t>Налог на доходы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физических лиц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гл. 23 Налогового кодекса РФ, ставка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налога 13%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в отдельных случаях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9 %, 30 %, 35 %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Предоставление налоговых вычетов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Социальные: в сумме, уплаченной: за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обучение, на лечение, дополнительных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страховых взносов на накопительную </a:t>
            </a:r>
            <a:r>
              <a:rPr lang="ru-RU" sz="1000" b="1" dirty="0" smtClean="0">
                <a:solidFill>
                  <a:schemeClr val="tx1"/>
                </a:solidFill>
              </a:rPr>
              <a:t>часть  трудовой </a:t>
            </a:r>
            <a:r>
              <a:rPr lang="ru-RU" sz="1000" b="1" dirty="0">
                <a:solidFill>
                  <a:schemeClr val="tx1"/>
                </a:solidFill>
              </a:rPr>
              <a:t>пенсии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Стандартные: в том числе на детей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Профессиональные: в том числе для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нотариусов, адвокатов, лиц, получивших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авторские вознаграждения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Имущественные: в том числе на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приобретение жилья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91880" y="548680"/>
            <a:ext cx="5472608" cy="2520280"/>
          </a:xfrm>
          <a:prstGeom prst="roundRect">
            <a:avLst/>
          </a:prstGeom>
          <a:solidFill>
            <a:srgbClr val="E3E3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tx1"/>
                </a:solidFill>
              </a:rPr>
              <a:t>Налог на имущество</a:t>
            </a:r>
          </a:p>
          <a:p>
            <a:pPr algn="just"/>
            <a:r>
              <a:rPr lang="ru-RU" sz="1000" b="1" dirty="0">
                <a:solidFill>
                  <a:schemeClr val="tx1"/>
                </a:solidFill>
              </a:rPr>
              <a:t>физических лиц</a:t>
            </a:r>
          </a:p>
          <a:p>
            <a:pPr algn="just"/>
            <a:r>
              <a:rPr lang="ru-RU" sz="1000" b="1" dirty="0">
                <a:solidFill>
                  <a:schemeClr val="tx1"/>
                </a:solidFill>
              </a:rPr>
              <a:t>С 1 января 2015 года </a:t>
            </a:r>
            <a:r>
              <a:rPr lang="ru-RU" sz="1000" dirty="0">
                <a:solidFill>
                  <a:schemeClr val="tx1"/>
                </a:solidFill>
              </a:rPr>
              <a:t>отменен Закон РФ </a:t>
            </a:r>
            <a:r>
              <a:rPr lang="ru-RU" sz="1000" dirty="0" smtClean="0">
                <a:solidFill>
                  <a:schemeClr val="tx1"/>
                </a:solidFill>
              </a:rPr>
              <a:t>от 09.12.1991 </a:t>
            </a:r>
            <a:r>
              <a:rPr lang="ru-RU" sz="1000" dirty="0">
                <a:solidFill>
                  <a:schemeClr val="tx1"/>
                </a:solidFill>
              </a:rPr>
              <a:t>г. № 2003-1 «О налогах на </a:t>
            </a:r>
            <a:r>
              <a:rPr lang="ru-RU" sz="1000" dirty="0" smtClean="0">
                <a:solidFill>
                  <a:schemeClr val="tx1"/>
                </a:solidFill>
              </a:rPr>
              <a:t>имущество физических </a:t>
            </a:r>
            <a:r>
              <a:rPr lang="ru-RU" sz="1000" dirty="0">
                <a:solidFill>
                  <a:schemeClr val="tx1"/>
                </a:solidFill>
              </a:rPr>
              <a:t>лиц» и введена в Налоговый </a:t>
            </a:r>
            <a:r>
              <a:rPr lang="ru-RU" sz="1000" dirty="0" smtClean="0">
                <a:solidFill>
                  <a:schemeClr val="tx1"/>
                </a:solidFill>
              </a:rPr>
              <a:t>Кодекс РФ </a:t>
            </a:r>
            <a:r>
              <a:rPr lang="ru-RU" sz="1000" dirty="0">
                <a:solidFill>
                  <a:schemeClr val="tx1"/>
                </a:solidFill>
              </a:rPr>
              <a:t>новая </a:t>
            </a:r>
            <a:r>
              <a:rPr lang="ru-RU" sz="1000" b="1" dirty="0">
                <a:solidFill>
                  <a:schemeClr val="tx1"/>
                </a:solidFill>
              </a:rPr>
              <a:t>Глава 32 «Налог на </a:t>
            </a:r>
            <a:r>
              <a:rPr lang="ru-RU" sz="1000" b="1" dirty="0" smtClean="0">
                <a:solidFill>
                  <a:schemeClr val="tx1"/>
                </a:solidFill>
              </a:rPr>
              <a:t>имущество физических </a:t>
            </a:r>
            <a:r>
              <a:rPr lang="ru-RU" sz="1000" b="1" dirty="0">
                <a:solidFill>
                  <a:schemeClr val="tx1"/>
                </a:solidFill>
              </a:rPr>
              <a:t>лиц</a:t>
            </a:r>
            <a:r>
              <a:rPr lang="ru-RU" sz="1000" b="1" dirty="0" smtClean="0">
                <a:solidFill>
                  <a:schemeClr val="tx1"/>
                </a:solidFill>
              </a:rPr>
              <a:t>» </a:t>
            </a:r>
            <a:r>
              <a:rPr lang="ru-RU" sz="1000" dirty="0" smtClean="0">
                <a:solidFill>
                  <a:schemeClr val="tx1"/>
                </a:solidFill>
              </a:rPr>
              <a:t>В </a:t>
            </a:r>
            <a:r>
              <a:rPr lang="ru-RU" sz="1000" dirty="0">
                <a:solidFill>
                  <a:schemeClr val="tx1"/>
                </a:solidFill>
              </a:rPr>
              <a:t>соответствии с Законом </a:t>
            </a:r>
            <a:r>
              <a:rPr lang="ru-RU" sz="1000" dirty="0" smtClean="0">
                <a:solidFill>
                  <a:schemeClr val="tx1"/>
                </a:solidFill>
              </a:rPr>
              <a:t>Брянской области </a:t>
            </a:r>
            <a:r>
              <a:rPr lang="ru-RU" sz="1000" dirty="0">
                <a:solidFill>
                  <a:schemeClr val="tx1"/>
                </a:solidFill>
              </a:rPr>
              <a:t>от </a:t>
            </a:r>
            <a:r>
              <a:rPr lang="ru-RU" sz="1000" dirty="0" smtClean="0">
                <a:solidFill>
                  <a:schemeClr val="tx1"/>
                </a:solidFill>
              </a:rPr>
              <a:t>28.09.2015 года №80 </a:t>
            </a:r>
            <a:r>
              <a:rPr lang="ru-RU" sz="1000" dirty="0">
                <a:solidFill>
                  <a:schemeClr val="tx1"/>
                </a:solidFill>
              </a:rPr>
              <a:t>на территории </a:t>
            </a:r>
            <a:r>
              <a:rPr lang="ru-RU" sz="1000" dirty="0" smtClean="0">
                <a:solidFill>
                  <a:schemeClr val="tx1"/>
                </a:solidFill>
              </a:rPr>
              <a:t>Брянской области </a:t>
            </a:r>
            <a:r>
              <a:rPr lang="ru-RU" sz="1000" dirty="0">
                <a:solidFill>
                  <a:schemeClr val="tx1"/>
                </a:solidFill>
              </a:rPr>
              <a:t>с 1 января </a:t>
            </a:r>
            <a:r>
              <a:rPr lang="ru-RU" sz="1000" dirty="0" smtClean="0">
                <a:solidFill>
                  <a:schemeClr val="tx1"/>
                </a:solidFill>
              </a:rPr>
              <a:t>2016 </a:t>
            </a:r>
            <a:r>
              <a:rPr lang="ru-RU" sz="1000" dirty="0">
                <a:solidFill>
                  <a:schemeClr val="tx1"/>
                </a:solidFill>
              </a:rPr>
              <a:t>года </a:t>
            </a:r>
            <a:r>
              <a:rPr lang="ru-RU" sz="1000" dirty="0" smtClean="0">
                <a:solidFill>
                  <a:schemeClr val="tx1"/>
                </a:solidFill>
              </a:rPr>
              <a:t>установлен порядок </a:t>
            </a:r>
            <a:r>
              <a:rPr lang="ru-RU" sz="1000" dirty="0">
                <a:solidFill>
                  <a:schemeClr val="tx1"/>
                </a:solidFill>
              </a:rPr>
              <a:t>определения налоговой базы по </a:t>
            </a:r>
            <a:r>
              <a:rPr lang="ru-RU" sz="1000" dirty="0" smtClean="0">
                <a:solidFill>
                  <a:schemeClr val="tx1"/>
                </a:solidFill>
              </a:rPr>
              <a:t>налогу на </a:t>
            </a:r>
            <a:r>
              <a:rPr lang="ru-RU" sz="1000" dirty="0">
                <a:solidFill>
                  <a:schemeClr val="tx1"/>
                </a:solidFill>
              </a:rPr>
              <a:t>имущество физических лиц исходя </a:t>
            </a:r>
            <a:r>
              <a:rPr lang="ru-RU" sz="1000" dirty="0" smtClean="0">
                <a:solidFill>
                  <a:schemeClr val="tx1"/>
                </a:solidFill>
              </a:rPr>
              <a:t>из кадастровой </a:t>
            </a:r>
            <a:r>
              <a:rPr lang="ru-RU" sz="1000" dirty="0">
                <a:solidFill>
                  <a:schemeClr val="tx1"/>
                </a:solidFill>
              </a:rPr>
              <a:t>стоимости </a:t>
            </a:r>
            <a:r>
              <a:rPr lang="ru-RU" sz="1000" dirty="0" smtClean="0">
                <a:solidFill>
                  <a:schemeClr val="tx1"/>
                </a:solidFill>
              </a:rPr>
              <a:t>объектов налогообложения Налог </a:t>
            </a:r>
            <a:r>
              <a:rPr lang="ru-RU" sz="1000" dirty="0">
                <a:solidFill>
                  <a:schemeClr val="tx1"/>
                </a:solidFill>
              </a:rPr>
              <a:t>уплачивается </a:t>
            </a:r>
            <a:r>
              <a:rPr lang="ru-RU" sz="1000" b="1" dirty="0">
                <a:solidFill>
                  <a:schemeClr val="tx1"/>
                </a:solidFill>
              </a:rPr>
              <a:t>не позднее 1 </a:t>
            </a:r>
            <a:r>
              <a:rPr lang="ru-RU" sz="1000" b="1" dirty="0" smtClean="0">
                <a:solidFill>
                  <a:schemeClr val="tx1"/>
                </a:solidFill>
              </a:rPr>
              <a:t>декабря </a:t>
            </a:r>
            <a:r>
              <a:rPr lang="ru-RU" sz="1000" dirty="0" smtClean="0">
                <a:solidFill>
                  <a:schemeClr val="tx1"/>
                </a:solidFill>
              </a:rPr>
              <a:t>года</a:t>
            </a:r>
            <a:r>
              <a:rPr lang="ru-RU" sz="1000" dirty="0">
                <a:solidFill>
                  <a:schemeClr val="tx1"/>
                </a:solidFill>
              </a:rPr>
              <a:t>, следующего за истекшим </a:t>
            </a:r>
            <a:r>
              <a:rPr lang="ru-RU" sz="1000" dirty="0" smtClean="0">
                <a:solidFill>
                  <a:schemeClr val="tx1"/>
                </a:solidFill>
              </a:rPr>
              <a:t>налоговым Периодом </a:t>
            </a:r>
            <a:r>
              <a:rPr lang="ru-RU" sz="1000" b="1" dirty="0" smtClean="0">
                <a:solidFill>
                  <a:schemeClr val="tx1"/>
                </a:solidFill>
              </a:rPr>
              <a:t>Льготы </a:t>
            </a:r>
            <a:r>
              <a:rPr lang="ru-RU" sz="1000" b="1" dirty="0">
                <a:solidFill>
                  <a:schemeClr val="tx1"/>
                </a:solidFill>
              </a:rPr>
              <a:t>предоставляются: </a:t>
            </a:r>
            <a:r>
              <a:rPr lang="ru-RU" sz="1000" dirty="0">
                <a:solidFill>
                  <a:schemeClr val="tx1"/>
                </a:solidFill>
              </a:rPr>
              <a:t>Героям СССР</a:t>
            </a:r>
            <a:r>
              <a:rPr lang="ru-RU" sz="1000" dirty="0" smtClean="0">
                <a:solidFill>
                  <a:schemeClr val="tx1"/>
                </a:solidFill>
              </a:rPr>
              <a:t>, Героям </a:t>
            </a:r>
            <a:r>
              <a:rPr lang="ru-RU" sz="1000" dirty="0">
                <a:solidFill>
                  <a:schemeClr val="tx1"/>
                </a:solidFill>
              </a:rPr>
              <a:t>РФ, лицам, награжденным </a:t>
            </a:r>
            <a:r>
              <a:rPr lang="ru-RU" sz="1000" dirty="0" smtClean="0">
                <a:solidFill>
                  <a:schemeClr val="tx1"/>
                </a:solidFill>
              </a:rPr>
              <a:t>орденом «</a:t>
            </a:r>
            <a:r>
              <a:rPr lang="ru-RU" sz="1000" dirty="0">
                <a:solidFill>
                  <a:schemeClr val="tx1"/>
                </a:solidFill>
              </a:rPr>
              <a:t>Славы» трех степеней, Инвалидам I и II </a:t>
            </a:r>
            <a:r>
              <a:rPr lang="ru-RU" sz="1000" dirty="0" smtClean="0">
                <a:solidFill>
                  <a:schemeClr val="tx1"/>
                </a:solidFill>
              </a:rPr>
              <a:t>групп инвалидности</a:t>
            </a:r>
            <a:r>
              <a:rPr lang="ru-RU" sz="1000" dirty="0">
                <a:solidFill>
                  <a:schemeClr val="tx1"/>
                </a:solidFill>
              </a:rPr>
              <a:t>, участникам </a:t>
            </a:r>
            <a:r>
              <a:rPr lang="ru-RU" sz="1000" dirty="0" smtClean="0">
                <a:solidFill>
                  <a:schemeClr val="tx1"/>
                </a:solidFill>
              </a:rPr>
              <a:t>Великой Отечественной </a:t>
            </a:r>
            <a:r>
              <a:rPr lang="ru-RU" sz="1000" dirty="0">
                <a:solidFill>
                  <a:schemeClr val="tx1"/>
                </a:solidFill>
              </a:rPr>
              <a:t>войны, «чернобыльцам»,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</a:rPr>
              <a:t>пенсионерам в отношении одного объекта </a:t>
            </a:r>
            <a:r>
              <a:rPr lang="ru-RU" sz="1000" dirty="0" smtClean="0">
                <a:solidFill>
                  <a:schemeClr val="tx1"/>
                </a:solidFill>
              </a:rPr>
              <a:t>каждого типа </a:t>
            </a:r>
            <a:r>
              <a:rPr lang="ru-RU" sz="1000" dirty="0">
                <a:solidFill>
                  <a:schemeClr val="tx1"/>
                </a:solidFill>
              </a:rPr>
              <a:t>(квартира, дом, гараж)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504" y="3429000"/>
            <a:ext cx="3096344" cy="30243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tx1"/>
                </a:solidFill>
              </a:rPr>
              <a:t>Транспортный налог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гл. 28 Налогового кодекса РФ, Закон 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9.11.2002 </a:t>
            </a:r>
            <a:r>
              <a:rPr lang="ru-RU" sz="1000" b="1" dirty="0">
                <a:solidFill>
                  <a:schemeClr val="tx1"/>
                </a:solidFill>
              </a:rPr>
              <a:t>г. № </a:t>
            </a:r>
            <a:r>
              <a:rPr lang="ru-RU" sz="1000" b="1" dirty="0" smtClean="0">
                <a:solidFill>
                  <a:schemeClr val="tx1"/>
                </a:solidFill>
              </a:rPr>
              <a:t>82-З </a:t>
            </a:r>
            <a:r>
              <a:rPr lang="ru-RU" sz="1000" b="1" dirty="0">
                <a:solidFill>
                  <a:schemeClr val="tx1"/>
                </a:solidFill>
              </a:rPr>
              <a:t>«О транспортном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налоге в </a:t>
            </a:r>
            <a:r>
              <a:rPr lang="ru-RU" sz="1000" b="1" dirty="0" smtClean="0">
                <a:solidFill>
                  <a:schemeClr val="tx1"/>
                </a:solidFill>
              </a:rPr>
              <a:t>Брянской области»</a:t>
            </a:r>
            <a:endParaRPr lang="ru-RU" sz="1000" b="1" dirty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Основные ставки:</a:t>
            </a:r>
          </a:p>
          <a:p>
            <a:r>
              <a:rPr lang="ru-RU" sz="1000" dirty="0">
                <a:solidFill>
                  <a:schemeClr val="tx1"/>
                </a:solidFill>
              </a:rPr>
              <a:t>до 100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7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101-150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18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151-200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40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201-250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75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свыше 250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100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Освобождены от уплаты:</a:t>
            </a:r>
          </a:p>
          <a:p>
            <a:r>
              <a:rPr lang="ru-RU" sz="1000" dirty="0">
                <a:solidFill>
                  <a:schemeClr val="tx1"/>
                </a:solidFill>
              </a:rPr>
              <a:t>Герои СССР, РФ, Соц. труда, награжденные</a:t>
            </a:r>
          </a:p>
          <a:p>
            <a:r>
              <a:rPr lang="ru-RU" sz="1000" dirty="0">
                <a:solidFill>
                  <a:schemeClr val="tx1"/>
                </a:solidFill>
              </a:rPr>
              <a:t>орденом </a:t>
            </a:r>
            <a:r>
              <a:rPr lang="ru-RU" sz="1000" dirty="0" smtClean="0">
                <a:solidFill>
                  <a:schemeClr val="tx1"/>
                </a:solidFill>
              </a:rPr>
              <a:t>«Трудовой славы» </a:t>
            </a:r>
            <a:r>
              <a:rPr lang="ru-RU" sz="1000" dirty="0">
                <a:solidFill>
                  <a:schemeClr val="tx1"/>
                </a:solidFill>
              </a:rPr>
              <a:t>трех степеней,</a:t>
            </a:r>
          </a:p>
          <a:p>
            <a:r>
              <a:rPr lang="ru-RU" sz="1000" dirty="0">
                <a:solidFill>
                  <a:schemeClr val="tx1"/>
                </a:solidFill>
              </a:rPr>
              <a:t>«чернобыльцы», ветераны ВОВ, инвалиды</a:t>
            </a:r>
          </a:p>
          <a:p>
            <a:r>
              <a:rPr lang="ru-RU" sz="1000" dirty="0">
                <a:solidFill>
                  <a:schemeClr val="tx1"/>
                </a:solidFill>
              </a:rPr>
              <a:t>боевых </a:t>
            </a:r>
            <a:r>
              <a:rPr lang="ru-RU" sz="1000" dirty="0" smtClean="0">
                <a:solidFill>
                  <a:schemeClr val="tx1"/>
                </a:solidFill>
              </a:rPr>
              <a:t>действий, почетные граждане Брянской области</a:t>
            </a:r>
            <a:endParaRPr lang="ru-RU" sz="1000" dirty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Уплачивают 50% ставки:</a:t>
            </a:r>
          </a:p>
          <a:p>
            <a:r>
              <a:rPr lang="ru-RU" sz="1000" dirty="0">
                <a:solidFill>
                  <a:schemeClr val="tx1"/>
                </a:solidFill>
              </a:rPr>
              <a:t>пенсионеры, </a:t>
            </a:r>
            <a:r>
              <a:rPr lang="ru-RU" sz="1000" dirty="0" smtClean="0">
                <a:solidFill>
                  <a:schemeClr val="tx1"/>
                </a:solidFill>
              </a:rPr>
              <a:t>многодетные семьи, признанные малоимущими</a:t>
            </a:r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80012" y="3349708"/>
            <a:ext cx="3096344" cy="324036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tx1"/>
                </a:solidFill>
              </a:rPr>
              <a:t>Земельный налог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гл. 31 Налогового кодекса РФ,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нормативные правовые акты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муниципальных образований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Ставка налога зависит от кадастровой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стоимости земельных участков и не может</a:t>
            </a:r>
          </a:p>
          <a:p>
            <a:r>
              <a:rPr lang="ru-RU" sz="1000" dirty="0">
                <a:solidFill>
                  <a:schemeClr val="tx1"/>
                </a:solidFill>
              </a:rPr>
              <a:t>превышать: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0,3% </a:t>
            </a:r>
            <a:r>
              <a:rPr lang="ru-RU" sz="1000" dirty="0">
                <a:solidFill>
                  <a:schemeClr val="tx1"/>
                </a:solidFill>
              </a:rPr>
              <a:t>по участкам, занятым жилищным</a:t>
            </a:r>
          </a:p>
          <a:p>
            <a:r>
              <a:rPr lang="ru-RU" sz="1000" dirty="0">
                <a:solidFill>
                  <a:schemeClr val="tx1"/>
                </a:solidFill>
              </a:rPr>
              <a:t>фондом, с/х назначения, для личного</a:t>
            </a:r>
          </a:p>
          <a:p>
            <a:r>
              <a:rPr lang="ru-RU" sz="1000" dirty="0">
                <a:solidFill>
                  <a:schemeClr val="tx1"/>
                </a:solidFill>
              </a:rPr>
              <a:t>подсобного хозяйства;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1,5% </a:t>
            </a:r>
            <a:r>
              <a:rPr lang="ru-RU" sz="1000" dirty="0">
                <a:solidFill>
                  <a:schemeClr val="tx1"/>
                </a:solidFill>
              </a:rPr>
              <a:t>- в отношении других участков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Установление налоговых льгот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Освобождены от уплаты: </a:t>
            </a:r>
            <a:r>
              <a:rPr lang="ru-RU" sz="1000" dirty="0" smtClean="0">
                <a:solidFill>
                  <a:schemeClr val="tx1"/>
                </a:solidFill>
              </a:rPr>
              <a:t>учреждения уголовно-исполнительной</a:t>
            </a:r>
            <a:endParaRPr lang="ru-RU" sz="1000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системы, занятые гос. автомобильными</a:t>
            </a:r>
          </a:p>
          <a:p>
            <a:r>
              <a:rPr lang="ru-RU" sz="1000" dirty="0">
                <a:solidFill>
                  <a:schemeClr val="tx1"/>
                </a:solidFill>
              </a:rPr>
              <a:t>дорогами общего пользования,</a:t>
            </a:r>
          </a:p>
          <a:p>
            <a:r>
              <a:rPr lang="ru-RU" sz="1000" dirty="0">
                <a:solidFill>
                  <a:schemeClr val="tx1"/>
                </a:solidFill>
              </a:rPr>
              <a:t>религиозные организации, общественные</a:t>
            </a:r>
          </a:p>
          <a:p>
            <a:r>
              <a:rPr lang="ru-RU" sz="1000" dirty="0">
                <a:solidFill>
                  <a:schemeClr val="tx1"/>
                </a:solidFill>
              </a:rPr>
              <a:t>организации инвалидов, народных</a:t>
            </a:r>
          </a:p>
          <a:p>
            <a:r>
              <a:rPr lang="ru-RU" sz="1000" dirty="0">
                <a:solidFill>
                  <a:schemeClr val="tx1"/>
                </a:solidFill>
              </a:rPr>
              <a:t>художественных промыслов, почетные</a:t>
            </a:r>
          </a:p>
          <a:p>
            <a:r>
              <a:rPr lang="ru-RU" sz="1000" dirty="0">
                <a:solidFill>
                  <a:schemeClr val="tx1"/>
                </a:solidFill>
              </a:rPr>
              <a:t>граждане муниципального образования</a:t>
            </a:r>
            <a:endParaRPr lang="ru-RU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17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360040"/>
          </a:xfrm>
        </p:spPr>
        <p:txBody>
          <a:bodyPr/>
          <a:lstStyle/>
          <a:p>
            <a:r>
              <a:rPr lang="ru-RU" sz="2000" b="1" dirty="0" smtClean="0"/>
              <a:t>Налоги, уплачиваемые гражданином в бюджеты всех уровней</a:t>
            </a:r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48680"/>
            <a:ext cx="4104456" cy="432048"/>
          </a:xfrm>
          <a:prstGeom prst="rect">
            <a:avLst/>
          </a:prstGeom>
          <a:solidFill>
            <a:srgbClr val="CDB0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Налог </a:t>
            </a:r>
            <a:r>
              <a:rPr lang="ru-RU" b="1" dirty="0">
                <a:solidFill>
                  <a:schemeClr val="tx1"/>
                </a:solidFill>
              </a:rPr>
              <a:t>на доходы физических лиц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52392" y="548680"/>
            <a:ext cx="4104456" cy="6480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Налог </a:t>
            </a:r>
            <a:r>
              <a:rPr lang="ru-RU" b="1" dirty="0">
                <a:solidFill>
                  <a:schemeClr val="tx1"/>
                </a:solidFill>
              </a:rPr>
              <a:t>на имущество физических лиц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8895" y="4077072"/>
            <a:ext cx="4104456" cy="432048"/>
          </a:xfrm>
          <a:prstGeom prst="rect">
            <a:avLst/>
          </a:prstGeom>
          <a:solidFill>
            <a:srgbClr val="73D0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Земельный </a:t>
            </a:r>
            <a:r>
              <a:rPr lang="ru-RU" b="1" dirty="0">
                <a:solidFill>
                  <a:schemeClr val="tx1"/>
                </a:solidFill>
              </a:rPr>
              <a:t>налог 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84579" y="4077072"/>
            <a:ext cx="41044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Транспортный </a:t>
            </a:r>
            <a:r>
              <a:rPr lang="ru-RU" b="1" dirty="0">
                <a:solidFill>
                  <a:schemeClr val="tx1"/>
                </a:solidFill>
              </a:rPr>
              <a:t>налог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970748"/>
            <a:ext cx="3096344" cy="2808312"/>
          </a:xfrm>
          <a:prstGeom prst="roundRect">
            <a:avLst/>
          </a:prstGeom>
          <a:solidFill>
            <a:srgbClr val="CDB0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400" b="1" dirty="0">
                <a:solidFill>
                  <a:schemeClr val="tx1"/>
                </a:solidFill>
              </a:rPr>
              <a:t>Ставка налога (от вида дохода): </a:t>
            </a:r>
            <a:endParaRPr lang="ru-RU" sz="1400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13% </a:t>
            </a:r>
            <a:r>
              <a:rPr lang="ru-RU" sz="1000" b="1" dirty="0" smtClean="0">
                <a:solidFill>
                  <a:schemeClr val="tx1"/>
                </a:solidFill>
              </a:rPr>
              <a:t> с </a:t>
            </a:r>
            <a:r>
              <a:rPr lang="ru-RU" sz="1000" b="1" dirty="0">
                <a:solidFill>
                  <a:schemeClr val="tx1"/>
                </a:solidFill>
              </a:rPr>
              <a:t>дохода каждого работающего гражданина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r>
              <a:rPr lang="ru-RU" sz="1400" b="1" dirty="0" smtClean="0">
                <a:solidFill>
                  <a:schemeClr val="tx1"/>
                </a:solidFill>
              </a:rPr>
              <a:t>9%, 30%, 35% </a:t>
            </a:r>
            <a:r>
              <a:rPr lang="ru-RU" sz="1000" b="1" dirty="0" smtClean="0">
                <a:solidFill>
                  <a:schemeClr val="tx1"/>
                </a:solidFill>
              </a:rPr>
              <a:t>в </a:t>
            </a:r>
            <a:r>
              <a:rPr lang="ru-RU" sz="1000" b="1" dirty="0">
                <a:solidFill>
                  <a:schemeClr val="tx1"/>
                </a:solidFill>
              </a:rPr>
              <a:t>отдельных случаях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Важно! Налоговым кодексом РФ предусмотрены </a:t>
            </a:r>
            <a:endParaRPr lang="ru-RU" sz="12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налоговые вычеты: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стандартные </a:t>
            </a:r>
            <a:r>
              <a:rPr lang="ru-RU" sz="1200" b="1" dirty="0">
                <a:solidFill>
                  <a:schemeClr val="tx1"/>
                </a:solidFill>
              </a:rPr>
              <a:t>(ст. 218 </a:t>
            </a:r>
            <a:r>
              <a:rPr lang="ru-RU" sz="1200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sz="1200" b="1" dirty="0" smtClean="0">
                <a:solidFill>
                  <a:schemeClr val="tx1"/>
                </a:solidFill>
              </a:rPr>
              <a:t>социальные </a:t>
            </a:r>
            <a:r>
              <a:rPr lang="ru-RU" sz="1200" b="1" dirty="0">
                <a:solidFill>
                  <a:schemeClr val="tx1"/>
                </a:solidFill>
              </a:rPr>
              <a:t>(ст. 219 ) имущественные (ст. 220 ) профессиональные (ст. 221 )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прочие </a:t>
            </a:r>
            <a:r>
              <a:rPr lang="ru-RU" sz="1200" b="1" dirty="0">
                <a:solidFill>
                  <a:schemeClr val="tx1"/>
                </a:solidFill>
              </a:rPr>
              <a:t>(ст. 220.1)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1520" y="4581128"/>
            <a:ext cx="4104456" cy="201622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Ставка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 зависимости от вида участка): </a:t>
            </a:r>
            <a:endParaRPr lang="ru-RU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0,3%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жилищным фондом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личного подсобного и дачного хозяйства, садоводства и огородничества сельскохозяйственного назначения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обеспечения обороны, безопасности таможенных нужд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1,5 %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прочие земельные участки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Важно</a:t>
            </a:r>
            <a:r>
              <a:rPr lang="ru-RU" sz="1200" b="1" dirty="0">
                <a:solidFill>
                  <a:schemeClr val="tx1"/>
                </a:solidFill>
              </a:rPr>
              <a:t>! Срок уплаты земельного налога физическими лицами - не позднее 1 декабря, следующего за истекшим налоговым периодом</a:t>
            </a:r>
            <a:r>
              <a:rPr lang="ru-RU" sz="1200" b="1" dirty="0"/>
              <a:t>.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52392" y="1219595"/>
            <a:ext cx="3096344" cy="255946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Ставка налога (в зависимости от кадастровой стоимости объекта налогообложения):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0,1 % до </a:t>
            </a:r>
            <a:r>
              <a:rPr lang="ru-RU" sz="1200" b="1" dirty="0">
                <a:solidFill>
                  <a:schemeClr val="tx1"/>
                </a:solidFill>
              </a:rPr>
              <a:t>2 </a:t>
            </a:r>
            <a:r>
              <a:rPr lang="ru-RU" sz="1200" b="1" dirty="0" smtClean="0">
                <a:solidFill>
                  <a:schemeClr val="tx1"/>
                </a:solidFill>
              </a:rPr>
              <a:t>500 </a:t>
            </a:r>
            <a:r>
              <a:rPr lang="ru-RU" sz="1200" b="1" dirty="0" err="1">
                <a:solidFill>
                  <a:schemeClr val="tx1"/>
                </a:solidFill>
              </a:rPr>
              <a:t>тыс.руб</a:t>
            </a:r>
            <a:r>
              <a:rPr lang="ru-RU" sz="1200" b="1" dirty="0">
                <a:solidFill>
                  <a:schemeClr val="tx1"/>
                </a:solidFill>
              </a:rPr>
              <a:t>.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0,2 % свыше 2,5 </a:t>
            </a:r>
            <a:r>
              <a:rPr lang="ru-RU" sz="1200" b="1" dirty="0" err="1" smtClean="0">
                <a:solidFill>
                  <a:schemeClr val="tx1"/>
                </a:solidFill>
              </a:rPr>
              <a:t>млн.руб</a:t>
            </a:r>
            <a:r>
              <a:rPr lang="ru-RU" sz="1200" b="1" dirty="0" smtClean="0">
                <a:solidFill>
                  <a:schemeClr val="tx1"/>
                </a:solidFill>
              </a:rPr>
              <a:t>. до 5,0 </a:t>
            </a:r>
            <a:r>
              <a:rPr lang="ru-RU" sz="1200" b="1" dirty="0" err="1" smtClean="0">
                <a:solidFill>
                  <a:schemeClr val="tx1"/>
                </a:solidFill>
              </a:rPr>
              <a:t>млн.руб</a:t>
            </a:r>
            <a:r>
              <a:rPr lang="ru-RU" sz="1200" b="1" dirty="0" smtClean="0">
                <a:solidFill>
                  <a:schemeClr val="tx1"/>
                </a:solidFill>
              </a:rPr>
              <a:t>.</a:t>
            </a:r>
            <a:endParaRPr lang="ru-RU" sz="1200" dirty="0">
              <a:solidFill>
                <a:schemeClr val="tx1"/>
              </a:solidFill>
            </a:endParaRPr>
          </a:p>
          <a:p>
            <a:r>
              <a:rPr lang="ru-RU" sz="1200" dirty="0" smtClean="0">
                <a:solidFill>
                  <a:schemeClr val="tx1"/>
                </a:solidFill>
              </a:rPr>
              <a:t>0,3 % свыше 5,0 </a:t>
            </a:r>
            <a:r>
              <a:rPr lang="ru-RU" sz="1200" dirty="0" err="1" smtClean="0">
                <a:solidFill>
                  <a:schemeClr val="tx1"/>
                </a:solidFill>
              </a:rPr>
              <a:t>млн.руб</a:t>
            </a:r>
            <a:r>
              <a:rPr lang="ru-RU" sz="12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   2 % свыше 300млн.руб. от кадастровой                    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          стоимости объекта             </a:t>
            </a:r>
          </a:p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Важно! Срок уплаты налога - не позднее 1 декабря, следующего за истекшим налоговым периодом.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52392" y="4581128"/>
            <a:ext cx="4104456" cy="20162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Ставка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 smtClean="0">
                <a:solidFill>
                  <a:schemeClr val="tx1"/>
                </a:solidFill>
              </a:rPr>
              <a:t>(</a:t>
            </a:r>
            <a:r>
              <a:rPr lang="ru-RU" sz="1000" b="1" dirty="0">
                <a:solidFill>
                  <a:schemeClr val="tx1"/>
                </a:solidFill>
              </a:rPr>
              <a:t>за каждую лошадиную силу, руб.):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r>
              <a:rPr lang="ru-RU" sz="1000" b="1" dirty="0" smtClean="0">
                <a:solidFill>
                  <a:schemeClr val="tx1"/>
                </a:solidFill>
              </a:rPr>
              <a:t>от 7 руб. до 100 руб. легковые </a:t>
            </a:r>
            <a:r>
              <a:rPr lang="ru-RU" sz="1000" b="1" dirty="0">
                <a:solidFill>
                  <a:schemeClr val="tx1"/>
                </a:solidFill>
              </a:rPr>
              <a:t>автомобили </a:t>
            </a:r>
            <a:endParaRPr lang="ru-RU" sz="1000" dirty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4 </a:t>
            </a:r>
            <a:r>
              <a:rPr lang="ru-RU" sz="1000" b="1" dirty="0">
                <a:solidFill>
                  <a:schemeClr val="tx1"/>
                </a:solidFill>
              </a:rPr>
              <a:t>руб. до </a:t>
            </a:r>
            <a:r>
              <a:rPr lang="ru-RU" sz="1000" b="1" dirty="0" smtClean="0">
                <a:solidFill>
                  <a:schemeClr val="tx1"/>
                </a:solidFill>
              </a:rPr>
              <a:t>50 </a:t>
            </a:r>
            <a:r>
              <a:rPr lang="ru-RU" sz="1000" b="1" dirty="0">
                <a:solidFill>
                  <a:schemeClr val="tx1"/>
                </a:solidFill>
              </a:rPr>
              <a:t>руб</a:t>
            </a:r>
            <a:r>
              <a:rPr lang="ru-RU" sz="1000" b="1" dirty="0" smtClean="0">
                <a:solidFill>
                  <a:schemeClr val="tx1"/>
                </a:solidFill>
              </a:rPr>
              <a:t>.  мотоциклы </a:t>
            </a:r>
            <a:r>
              <a:rPr lang="ru-RU" sz="1000" b="1" dirty="0">
                <a:solidFill>
                  <a:schemeClr val="tx1"/>
                </a:solidFill>
              </a:rPr>
              <a:t>и </a:t>
            </a:r>
            <a:r>
              <a:rPr lang="ru-RU" sz="1000" b="1" dirty="0" smtClean="0">
                <a:solidFill>
                  <a:schemeClr val="tx1"/>
                </a:solidFill>
              </a:rPr>
              <a:t>мотороллеры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40 </a:t>
            </a:r>
            <a:r>
              <a:rPr lang="ru-RU" sz="1000" b="1" dirty="0">
                <a:solidFill>
                  <a:schemeClr val="tx1"/>
                </a:solidFill>
              </a:rPr>
              <a:t>руб. до </a:t>
            </a:r>
            <a:r>
              <a:rPr lang="ru-RU" sz="1000" b="1" dirty="0" smtClean="0">
                <a:solidFill>
                  <a:schemeClr val="tx1"/>
                </a:solidFill>
              </a:rPr>
              <a:t>60 </a:t>
            </a:r>
            <a:r>
              <a:rPr lang="ru-RU" sz="1000" b="1" dirty="0">
                <a:solidFill>
                  <a:schemeClr val="tx1"/>
                </a:solidFill>
              </a:rPr>
              <a:t>руб</a:t>
            </a:r>
            <a:r>
              <a:rPr lang="ru-RU" sz="1000" b="1" dirty="0" smtClean="0">
                <a:solidFill>
                  <a:schemeClr val="tx1"/>
                </a:solidFill>
              </a:rPr>
              <a:t>. автобусы 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15 </a:t>
            </a:r>
            <a:r>
              <a:rPr lang="ru-RU" sz="1000" b="1" dirty="0">
                <a:solidFill>
                  <a:schemeClr val="tx1"/>
                </a:solidFill>
              </a:rPr>
              <a:t>руб. до 60 руб</a:t>
            </a:r>
            <a:r>
              <a:rPr lang="ru-RU" sz="1000" b="1" dirty="0" smtClean="0">
                <a:solidFill>
                  <a:schemeClr val="tx1"/>
                </a:solidFill>
              </a:rPr>
              <a:t>. грузовые </a:t>
            </a:r>
            <a:r>
              <a:rPr lang="ru-RU" sz="1000" b="1" dirty="0">
                <a:solidFill>
                  <a:schemeClr val="tx1"/>
                </a:solidFill>
              </a:rPr>
              <a:t>автомобили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20 </a:t>
            </a:r>
            <a:r>
              <a:rPr lang="ru-RU" sz="1000" b="1" dirty="0">
                <a:solidFill>
                  <a:schemeClr val="tx1"/>
                </a:solidFill>
              </a:rPr>
              <a:t>руб. до </a:t>
            </a:r>
            <a:r>
              <a:rPr lang="ru-RU" sz="1000" b="1" dirty="0" smtClean="0">
                <a:solidFill>
                  <a:schemeClr val="tx1"/>
                </a:solidFill>
              </a:rPr>
              <a:t>500 руб. прочие </a:t>
            </a:r>
            <a:r>
              <a:rPr lang="ru-RU" sz="1000" b="1" dirty="0">
                <a:solidFill>
                  <a:schemeClr val="tx1"/>
                </a:solidFill>
              </a:rPr>
              <a:t>транспортные </a:t>
            </a:r>
            <a:r>
              <a:rPr lang="ru-RU" sz="1000" b="1" dirty="0" smtClean="0">
                <a:solidFill>
                  <a:schemeClr val="tx1"/>
                </a:solidFill>
              </a:rPr>
              <a:t>средства</a:t>
            </a:r>
          </a:p>
          <a:p>
            <a:endParaRPr lang="ru-RU" sz="1000" b="1" dirty="0">
              <a:solidFill>
                <a:schemeClr val="tx1"/>
              </a:solidFill>
            </a:endParaRPr>
          </a:p>
          <a:p>
            <a:r>
              <a:rPr lang="ru-RU" sz="1000" b="1" dirty="0" smtClean="0">
                <a:solidFill>
                  <a:schemeClr val="tx1"/>
                </a:solidFill>
              </a:rPr>
              <a:t>Важно</a:t>
            </a:r>
            <a:r>
              <a:rPr lang="ru-RU" sz="1000" b="1" dirty="0">
                <a:solidFill>
                  <a:schemeClr val="tx1"/>
                </a:solidFill>
              </a:rPr>
              <a:t>! Срок уплаты транспортного налога физическими лицами - не позднее 1 декабря, следующего за истекшим налоговым периодом.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endParaRPr lang="ru-RU" sz="1000" dirty="0">
              <a:solidFill>
                <a:schemeClr val="tx1"/>
              </a:solidFill>
            </a:endParaRPr>
          </a:p>
          <a:p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8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/>
          <a:lstStyle/>
          <a:p>
            <a:r>
              <a:rPr lang="ru-RU" sz="2000" b="1" dirty="0" smtClean="0"/>
              <a:t>Основные параметры проекта бюджета </a:t>
            </a:r>
            <a:r>
              <a:rPr lang="ru-RU" sz="2000" b="1" dirty="0" err="1" smtClean="0"/>
              <a:t>Почепского</a:t>
            </a:r>
            <a:r>
              <a:rPr lang="ru-RU" sz="2000" b="1" dirty="0" smtClean="0"/>
              <a:t> района</a:t>
            </a:r>
            <a:endParaRPr lang="ru-RU" sz="2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77792"/>
              </p:ext>
            </p:extLst>
          </p:nvPr>
        </p:nvGraphicFramePr>
        <p:xfrm>
          <a:off x="323528" y="692696"/>
          <a:ext cx="8435280" cy="5433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742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76672"/>
          </a:xfrm>
        </p:spPr>
        <p:txBody>
          <a:bodyPr/>
          <a:lstStyle/>
          <a:p>
            <a:r>
              <a:rPr lang="ru-RU" sz="2400" b="1" dirty="0" smtClean="0"/>
              <a:t>Структура доходов районного бюджета, </a:t>
            </a:r>
            <a:r>
              <a:rPr lang="ru-RU" sz="2400" b="1" dirty="0" err="1" smtClean="0"/>
              <a:t>тыс.руб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710280"/>
              </p:ext>
            </p:extLst>
          </p:nvPr>
        </p:nvGraphicFramePr>
        <p:xfrm>
          <a:off x="251520" y="548680"/>
          <a:ext cx="8496941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329"/>
                <a:gridCol w="991023"/>
                <a:gridCol w="864096"/>
                <a:gridCol w="864096"/>
                <a:gridCol w="936104"/>
                <a:gridCol w="864096"/>
                <a:gridCol w="936104"/>
                <a:gridCol w="864093"/>
              </a:tblGrid>
              <a:tr h="55925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Наименование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Оценка 2018г.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Прогноз на 2019 год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err="1" smtClean="0"/>
                        <a:t>Стр-ра</a:t>
                      </a:r>
                      <a:r>
                        <a:rPr lang="ru-RU" sz="1300" dirty="0" smtClean="0"/>
                        <a:t> доходов, %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Прогноз на 2020</a:t>
                      </a:r>
                    </a:p>
                    <a:p>
                      <a:pPr algn="ctr"/>
                      <a:r>
                        <a:rPr lang="ru-RU" sz="1300" dirty="0" smtClean="0"/>
                        <a:t> год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err="1" smtClean="0"/>
                        <a:t>Стр-ра</a:t>
                      </a:r>
                      <a:r>
                        <a:rPr lang="ru-RU" sz="1300" dirty="0" smtClean="0"/>
                        <a:t> доходов, %</a:t>
                      </a:r>
                    </a:p>
                    <a:p>
                      <a:pPr algn="ctr"/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Прогноз на 2021год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err="1" smtClean="0"/>
                        <a:t>Стр-ра</a:t>
                      </a:r>
                      <a:r>
                        <a:rPr lang="ru-RU" sz="1300" dirty="0" smtClean="0"/>
                        <a:t> доходов, %</a:t>
                      </a:r>
                    </a:p>
                    <a:p>
                      <a:pPr algn="ctr"/>
                      <a:endParaRPr lang="ru-RU" sz="1300" dirty="0"/>
                    </a:p>
                  </a:txBody>
                  <a:tcPr/>
                </a:tc>
              </a:tr>
              <a:tr h="232838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Налоговые доходы, (всего)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139299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122941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20,4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128155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22,3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145307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24,4</a:t>
                      </a:r>
                    </a:p>
                  </a:txBody>
                  <a:tcPr marL="9525" marR="85725" marT="9525" marB="0"/>
                </a:tc>
              </a:tr>
              <a:tr h="243056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Налоги на доходы (НДФЛ)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118711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100871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16,7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105678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18,4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112019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18,8</a:t>
                      </a:r>
                    </a:p>
                  </a:txBody>
                  <a:tcPr marL="9525" marR="85725" marT="9525" marB="0"/>
                </a:tc>
              </a:tr>
              <a:tr h="22841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Акцизы на нефтепродукты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3743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4327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0,7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4556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0,8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4556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0,8</a:t>
                      </a:r>
                    </a:p>
                  </a:txBody>
                  <a:tcPr marL="9525" marR="85725" marT="9525" marB="0"/>
                </a:tc>
              </a:tr>
              <a:tr h="400248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Налоги на совокупный доход (ЕНВД, с/х, патенты)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14713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15611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15781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2,7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26582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4,5</a:t>
                      </a:r>
                    </a:p>
                  </a:txBody>
                  <a:tcPr marL="9525" marR="85725" marT="9525" marB="0"/>
                </a:tc>
              </a:tr>
              <a:tr h="120184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Прочие налоги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2132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2132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0,4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2140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0,4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2150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0,4</a:t>
                      </a:r>
                    </a:p>
                  </a:txBody>
                  <a:tcPr marL="9525" marR="85725" marT="9525" marB="0"/>
                </a:tc>
              </a:tr>
              <a:tr h="236384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Неналоговые доходы, (всего) 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20901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11539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11557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2,0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11666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2,0</a:t>
                      </a:r>
                    </a:p>
                  </a:txBody>
                  <a:tcPr marL="9525" marR="85725" marT="9525" marB="0"/>
                </a:tc>
              </a:tr>
              <a:tr h="488216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Доходы от использования имущества, </a:t>
                      </a:r>
                    </a:p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находящегося в муниципальной </a:t>
                      </a:r>
                    </a:p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собственности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5848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5732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0,9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5653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1,0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5658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0,9</a:t>
                      </a:r>
                    </a:p>
                  </a:txBody>
                  <a:tcPr marL="9525" marR="85725" marT="9525" marB="0"/>
                </a:tc>
              </a:tr>
              <a:tr h="400248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Прочие неналоговые доходы (доходы от оказания платных услуг, </a:t>
                      </a:r>
                      <a:r>
                        <a:rPr lang="ru-RU" sz="12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штраф.санкции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плата за негативное воздействие на окружающую среду)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15053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5807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5904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1,0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6008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1,0</a:t>
                      </a:r>
                    </a:p>
                  </a:txBody>
                  <a:tcPr marL="9525" marR="85725" marT="9525" marB="0"/>
                </a:tc>
              </a:tr>
              <a:tr h="166256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Безвозмездные поступления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522112,92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469448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77,7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435007,9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75,7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439439,9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73,7</a:t>
                      </a:r>
                    </a:p>
                  </a:txBody>
                  <a:tcPr marL="9525" marR="85725" marT="9525" marB="0"/>
                </a:tc>
              </a:tr>
              <a:tr h="166256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ВСЕГО ДОХОДОВ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682312,92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603928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100,0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574719,9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596412,9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Palatino Linotype" pitchFamily="18" charset="0"/>
                        </a:rPr>
                        <a:t>100,0</a:t>
                      </a:r>
                      <a:endParaRPr lang="ru-RU" sz="1200" dirty="0">
                        <a:latin typeface="Palatino Linotyp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60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897803"/>
              </p:ext>
            </p:extLst>
          </p:nvPr>
        </p:nvGraphicFramePr>
        <p:xfrm>
          <a:off x="107504" y="836712"/>
          <a:ext cx="9036496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926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spc="10" dirty="0" smtClean="0"/>
              <a:t>Структура</a:t>
            </a:r>
            <a:r>
              <a:rPr lang="ru-RU" sz="2400" b="1" dirty="0" smtClean="0"/>
              <a:t> налоговых доходов районного бюджета на 2019 год, тыс. руб.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95088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5673" y="197342"/>
            <a:ext cx="8229600" cy="331440"/>
          </a:xfrm>
        </p:spPr>
        <p:txBody>
          <a:bodyPr/>
          <a:lstStyle/>
          <a:p>
            <a:r>
              <a:rPr lang="ru-RU" sz="1800" b="1" dirty="0" smtClean="0"/>
              <a:t>Уважаемые жители </a:t>
            </a:r>
            <a:r>
              <a:rPr lang="ru-RU" sz="1800" b="1" dirty="0" err="1" smtClean="0"/>
              <a:t>Почепского</a:t>
            </a:r>
            <a:r>
              <a:rPr lang="ru-RU" sz="1800" b="1" dirty="0" smtClean="0"/>
              <a:t> района!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568952" cy="61206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                                 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«Бюджет для граждан» познакомит Вас с положениями</a:t>
            </a:r>
          </a:p>
          <a:p>
            <a:pPr marL="0" indent="0" algn="ctr">
              <a:buNone/>
            </a:pP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      основного финансового документа </a:t>
            </a:r>
            <a:r>
              <a:rPr lang="ru-RU" sz="1600" b="1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района – </a:t>
            </a:r>
          </a:p>
          <a:p>
            <a:pPr marL="0" indent="0" algn="ctr">
              <a:buNone/>
            </a:pP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             бюджета </a:t>
            </a:r>
            <a:r>
              <a:rPr lang="ru-RU" sz="1600" b="1" i="1" dirty="0">
                <a:solidFill>
                  <a:srgbClr val="63891F">
                    <a:lumMod val="75000"/>
                  </a:srgbClr>
                </a:solidFill>
                <a:latin typeface="Palatino Linotype"/>
              </a:rPr>
              <a:t>муниципального </a:t>
            </a:r>
            <a:r>
              <a:rPr lang="ru-RU" sz="1600" b="1" i="1" dirty="0" smtClean="0">
                <a:solidFill>
                  <a:srgbClr val="63891F">
                    <a:lumMod val="75000"/>
                  </a:srgbClr>
                </a:solidFill>
                <a:latin typeface="Palatino Linotype"/>
              </a:rPr>
              <a:t> образования «</a:t>
            </a:r>
            <a:r>
              <a:rPr lang="ru-RU" sz="1600" b="1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Почепский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район»</a:t>
            </a:r>
          </a:p>
          <a:p>
            <a:pPr marL="0" indent="0" algn="just">
              <a:buNone/>
            </a:pP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                на 2019   год и плановый период 2020 и 2021 годов.</a:t>
            </a:r>
          </a:p>
          <a:p>
            <a:pPr marL="0" indent="0" algn="ctr">
              <a:buNone/>
            </a:pP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Представленная информация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предназначена прежде всего</a:t>
            </a:r>
          </a:p>
          <a:p>
            <a:pPr marL="0" indent="0" algn="ctr">
              <a:buNone/>
            </a:pPr>
            <a:r>
              <a:rPr lang="ru-RU" sz="1600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     для жителей </a:t>
            </a:r>
            <a:r>
              <a:rPr lang="ru-RU" sz="16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района, не обладающих знаниями в</a:t>
            </a:r>
            <a:r>
              <a:rPr lang="ru-RU" sz="1600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endParaRPr lang="ru-RU" sz="1600" i="1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marL="0" indent="0" algn="ctr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сфере бюджетного законодательства.</a:t>
            </a:r>
          </a:p>
          <a:p>
            <a:pPr marL="0" indent="0" algn="just">
              <a:buNone/>
            </a:pP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В данном документе мы постарались в доступной форме ознакомить граждан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с основными целями, задачами и приоритетными направлениями бюджетной и налоговой политики </a:t>
            </a:r>
            <a:r>
              <a:rPr lang="ru-RU" sz="16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района, с основными характеристиками, районного бюджета. 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В этом году, как и на федеральном уровне и региональном уровнях, мы возвращаемся к составлению бюджета на три года.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Принимая во внимание характер экономической ситуации, мы возвращаемся мы должны реально оценивать свои возможности по доходной части бюджета, чтобы сконцентрировать ограниченные бюджетные ресурсы на приоритетных направлениях. 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Наша задача - найти такое соотношение бюджета. Которое позволит при любых обстоятельствах выполнить социальные обязательства и сохранить сбалансированность бюджета.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Граждане </a:t>
            </a:r>
            <a:r>
              <a:rPr lang="ru-RU" sz="16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районного должны быть уверены в том, что государственные средства используются эффективно, что они приносят конкретные результаты как для каждого человека в отдельности. </a:t>
            </a:r>
          </a:p>
          <a:p>
            <a:pPr marL="0" indent="0" algn="r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С уважением , Сысоев Александр Владимирович – </a:t>
            </a:r>
          </a:p>
          <a:p>
            <a:pPr marL="0" indent="0" algn="r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глава администрации района</a:t>
            </a:r>
            <a:endParaRPr lang="ru-RU" sz="1600" i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7672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6489116"/>
              </p:ext>
            </p:extLst>
          </p:nvPr>
        </p:nvGraphicFramePr>
        <p:xfrm>
          <a:off x="457200" y="980728"/>
          <a:ext cx="8229600" cy="5145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926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spc="10" dirty="0" smtClean="0"/>
              <a:t>Структура</a:t>
            </a:r>
            <a:r>
              <a:rPr lang="ru-RU" sz="2400" b="1" dirty="0" smtClean="0"/>
              <a:t> неналоговых доходов районного бюджета на 2019 год, </a:t>
            </a:r>
            <a:r>
              <a:rPr lang="ru-RU" sz="2400" b="1" dirty="0" err="1" smtClean="0"/>
              <a:t>тыс.руб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42052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4766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Безвозмездные поступления в бюджет муниципального образования «</a:t>
            </a:r>
            <a:r>
              <a:rPr lang="ru-RU" sz="2400" b="1" dirty="0" err="1" smtClean="0"/>
              <a:t>Почепский</a:t>
            </a:r>
            <a:r>
              <a:rPr lang="ru-RU" sz="2400" b="1" dirty="0" smtClean="0"/>
              <a:t> район», тыс. руб.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6705073"/>
              </p:ext>
            </p:extLst>
          </p:nvPr>
        </p:nvGraphicFramePr>
        <p:xfrm>
          <a:off x="251520" y="1124744"/>
          <a:ext cx="8640959" cy="5582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555"/>
                <a:gridCol w="1219276"/>
                <a:gridCol w="1219276"/>
                <a:gridCol w="1272288"/>
                <a:gridCol w="1272288"/>
                <a:gridCol w="1219276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 показателя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2018 год (</a:t>
                      </a:r>
                      <a:r>
                        <a:rPr lang="ru-RU" sz="1400" dirty="0" err="1" smtClean="0"/>
                        <a:t>первон</a:t>
                      </a:r>
                      <a:r>
                        <a:rPr lang="ru-RU" sz="1400" dirty="0" smtClean="0"/>
                        <a:t>. утв.)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2019 год проект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2019 год</a:t>
                      </a:r>
                      <a:r>
                        <a:rPr lang="ru-RU" sz="1400" baseline="0" dirty="0" smtClean="0"/>
                        <a:t> к оценке 2018 года, 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2020 год проект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2021 год проект</a:t>
                      </a:r>
                      <a:endParaRPr lang="ru-RU" sz="1400" dirty="0"/>
                    </a:p>
                  </a:txBody>
                  <a:tcPr/>
                </a:tc>
              </a:tr>
              <a:tr h="232838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+mn-lt"/>
                        </a:rPr>
                        <a:t>БЕЗВОЗМЕЗДНЫЕ ПОСТУПЛЕНИЯ</a:t>
                      </a:r>
                      <a:endParaRPr lang="ru-RU" sz="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446 992,0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469 448,0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105,0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435 007, 9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439 439, 9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</a:tr>
              <a:tr h="264638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+mn-lt"/>
                        </a:rPr>
                        <a:t>БЕЗВОЗМЕЗДНЫЕ ПОСТУПЛЕНИЯ ОТ ДРУГИХ</a:t>
                      </a:r>
                      <a:r>
                        <a:rPr lang="ru-RU" sz="800" b="1" baseline="0" dirty="0" smtClean="0">
                          <a:latin typeface="+mn-lt"/>
                        </a:rPr>
                        <a:t> БЮДЖЕТОВ БЮДЖЕТНОЙ СИСТЕМЫ РФ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446 992,0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469 448,0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105,0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435 007, 9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439 439, 9</a:t>
                      </a:r>
                    </a:p>
                  </a:txBody>
                  <a:tcPr/>
                </a:tc>
              </a:tr>
              <a:tr h="228416">
                <a:tc>
                  <a:txBody>
                    <a:bodyPr/>
                    <a:lstStyle/>
                    <a:p>
                      <a:pPr algn="r"/>
                      <a:r>
                        <a:rPr lang="ru-RU" sz="800" i="1" dirty="0" smtClean="0">
                          <a:latin typeface="+mn-lt"/>
                        </a:rPr>
                        <a:t>доля в общем объёме безвозмездных поступлений,</a:t>
                      </a:r>
                      <a:r>
                        <a:rPr lang="ru-RU" sz="800" i="1" baseline="0" dirty="0" smtClean="0">
                          <a:latin typeface="+mn-lt"/>
                        </a:rPr>
                        <a:t> %</a:t>
                      </a:r>
                      <a:endParaRPr lang="ru-RU" sz="800" i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</a:tr>
              <a:tr h="400248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+mn-lt"/>
                        </a:rPr>
                        <a:t>ДОТАЦИИ БЮДЖЕТАМ МУНИЦИПАЛЬНЫМ</a:t>
                      </a:r>
                      <a:r>
                        <a:rPr lang="ru-RU" sz="800" baseline="0" dirty="0" smtClean="0">
                          <a:latin typeface="+mn-lt"/>
                        </a:rPr>
                        <a:t> ОБРАЗОВАНИЙ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127 781,0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138 164, 9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108,1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115 427,0 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114 587,0 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</a:tr>
              <a:tr h="201758">
                <a:tc>
                  <a:txBody>
                    <a:bodyPr/>
                    <a:lstStyle/>
                    <a:p>
                      <a:pPr algn="r"/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i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28,6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29,4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26,5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26,1</a:t>
                      </a:r>
                      <a:endParaRPr lang="ru-RU" sz="1000" dirty="0"/>
                    </a:p>
                  </a:txBody>
                  <a:tcPr/>
                </a:tc>
              </a:tr>
              <a:tr h="1201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ДОТАЦИИ БЮДЖЕТАМ МУНИЦИПАЛЬНЫХ</a:t>
                      </a:r>
                      <a:r>
                        <a:rPr lang="ru-RU" sz="800" baseline="0" dirty="0" smtClean="0">
                          <a:latin typeface="+mn-lt"/>
                        </a:rPr>
                        <a:t> РАЙОНОВ НА ВЫРАВНИВАНИЕ БЮДЖЕТНОЙ ОБЕСПЕЧЕННОСТИ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114 272,0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114 166,0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99,9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115 427,0 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114 587,0 </a:t>
                      </a:r>
                      <a:endParaRPr lang="ru-RU" sz="1000" dirty="0"/>
                    </a:p>
                  </a:txBody>
                  <a:tcPr/>
                </a:tc>
              </a:tr>
              <a:tr h="2363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ДОТАЦИИ БЮДЖЕТАМ МУНИЦИПАЛЬНЫХ</a:t>
                      </a:r>
                      <a:r>
                        <a:rPr lang="ru-RU" sz="800" baseline="0" dirty="0" smtClean="0">
                          <a:latin typeface="+mn-lt"/>
                        </a:rPr>
                        <a:t> РАЙОНОВ НА ПОДДЕРЖКУ МЕР ПО ОБЕСПЕЧЕНИЮ СБАЛАНСИРОВАННОСТИ БЮДЖЕТОВ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13 509,0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23 998,9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177,7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</a:t>
                      </a:r>
                      <a:endParaRPr lang="ru-RU" sz="1000" dirty="0"/>
                    </a:p>
                  </a:txBody>
                  <a:tcPr/>
                </a:tc>
              </a:tr>
              <a:tr h="488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СУБСИДИИ БЮДЖЕТАМ МУНИЦИПАЛЬНЫМ</a:t>
                      </a:r>
                      <a:r>
                        <a:rPr lang="ru-RU" sz="800" baseline="0" dirty="0" smtClean="0">
                          <a:latin typeface="+mn-lt"/>
                        </a:rPr>
                        <a:t> ОБРАЗОВАНИЙ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748,8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748,8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748,8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748,8</a:t>
                      </a:r>
                      <a:endParaRPr lang="ru-RU" sz="1000" dirty="0"/>
                    </a:p>
                  </a:txBody>
                  <a:tcPr/>
                </a:tc>
              </a:tr>
              <a:tr h="193374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0,2</a:t>
                      </a:r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СУБВЕНЦИИ БЮДЖЕТАМ МУНИЦИПАЛЬНЫМ</a:t>
                      </a:r>
                      <a:r>
                        <a:rPr lang="ru-RU" sz="800" baseline="0" dirty="0" smtClean="0">
                          <a:latin typeface="+mn-lt"/>
                        </a:rPr>
                        <a:t> ОБРАЗОВАНИЙ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312 348,1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319 534,3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102,3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318 832,1 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324 104,1 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69,9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68,1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73,3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73,8</a:t>
                      </a:r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ИНЫЕ МЕЖБЮДЖЕТНЫЕ ТРАНСФЕРТЫ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6 114,0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11 000,0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179,9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</a:t>
                      </a:r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1,3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2,3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07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10801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Расходы бюджета муниципального образования «</a:t>
            </a:r>
            <a:r>
              <a:rPr lang="ru-RU" sz="2400" b="1" dirty="0" err="1" smtClean="0"/>
              <a:t>Почепский</a:t>
            </a:r>
            <a:r>
              <a:rPr lang="ru-RU" sz="2400" b="1" dirty="0" smtClean="0"/>
              <a:t>  район» по разделам  бюджетной классификации, тыс. руб.</a:t>
            </a:r>
            <a:endParaRPr lang="ru-RU" sz="24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199430"/>
              </p:ext>
            </p:extLst>
          </p:nvPr>
        </p:nvGraphicFramePr>
        <p:xfrm>
          <a:off x="323528" y="1268760"/>
          <a:ext cx="8496943" cy="5255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0309"/>
                <a:gridCol w="362392"/>
                <a:gridCol w="929202"/>
                <a:gridCol w="929202"/>
                <a:gridCol w="829320"/>
                <a:gridCol w="1106518"/>
              </a:tblGrid>
              <a:tr h="2226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Документ, учреждение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Разд.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2018 год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2019 год проект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2020 год проект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2021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год проект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</a:tr>
              <a:tr h="6536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Общегосударственные вопросы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38928,7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44383,6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40195,7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39712,6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</a:tr>
              <a:tr h="6536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0102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289,4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294,9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294,9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294,9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</a:tr>
              <a:tr h="5651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603,2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608,5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608,5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608,5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87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0104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24568,2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25909,5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25909,5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25409,5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12607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Судебная система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113,5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9533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7842,2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8245,1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8304,4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8304,4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Обеспечение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 проведения выборов и референдумов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38,8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768,8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Резервные фонды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145,0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общегосударственные вопросы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0113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5328,3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8446,8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4968,4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4985,3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Национальная оборона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0200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1528,0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Мобилизационная и вневойсковая подготовка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0203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1528,0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Национальная безопасность и правоохранительная деятельность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0300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2783,6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Защита населения и территории от чрезвычайных ситуаций природного и техногенного характера, гражданская оборона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0309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2487,5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Обеспечение пожарной безопасности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0310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национальной безопасности и правоохранительной деятельности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0314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296,1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Национальная</a:t>
                      </a:r>
                      <a:r>
                        <a:rPr lang="ru-RU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экономика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0400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10329,1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9174,2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9048,6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8898,6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Общеэкономические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  вопросы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Palatino Linotype" pitchFamily="18" charset="0"/>
                          <a:cs typeface="Arial Cyr" pitchFamily="34" charset="0"/>
                        </a:rPr>
                        <a:t>100,0</a:t>
                      </a:r>
                      <a:endParaRPr lang="ru-RU" sz="1000" b="0" dirty="0"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Сельское хозяйство и рыболовство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0405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350,2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226,2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226,2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226,2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Транспорт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0408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4737,6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3781,9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3781,9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3781,9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Дорожное хозяйство (дорожные фонды)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0409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3978,3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4327,0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4556,0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4556,0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национальной экономики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0412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1163,0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739,1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384,5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334,5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Жилищно-коммунальное хозяйство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0500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8796,6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627,5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164,4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259,2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Жилищное хозяйство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0501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242,5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239,5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Коммунальное хозяйство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0502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8554,1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388,0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99,4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194,2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88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900963"/>
              </p:ext>
            </p:extLst>
          </p:nvPr>
        </p:nvGraphicFramePr>
        <p:xfrm>
          <a:off x="323528" y="476672"/>
          <a:ext cx="8496943" cy="3430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0309"/>
                <a:gridCol w="362392"/>
                <a:gridCol w="929202"/>
                <a:gridCol w="929202"/>
                <a:gridCol w="829320"/>
                <a:gridCol w="1106518"/>
              </a:tblGrid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Образование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0700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490553,0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440013,2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419612,2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428692,9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u="none" strike="noStrike" dirty="0">
                          <a:effectLst/>
                        </a:rPr>
                        <a:t>  Дошкольное образование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>
                          <a:effectLst/>
                        </a:rPr>
                        <a:t>0701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156078,3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114606,2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108829,9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113304,2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u="none" strike="noStrike" dirty="0">
                          <a:effectLst/>
                        </a:rPr>
                        <a:t>  Общее образование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>
                          <a:effectLst/>
                        </a:rPr>
                        <a:t>0702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250497,7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244303,1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230676,4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235280,9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Дополнительное образование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0703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Palatino Linotype" pitchFamily="18" charset="0"/>
                          <a:cs typeface="Arial Cyr" pitchFamily="34" charset="0"/>
                        </a:rPr>
                        <a:t>31070,6</a:t>
                      </a:r>
                      <a:endParaRPr lang="ru-RU" sz="1000" b="0" dirty="0"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30071,7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29711,2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29713,1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17065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u="none" strike="noStrike" dirty="0">
                          <a:effectLst/>
                        </a:rPr>
                        <a:t>  Молодежная политика и оздоровление детей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>
                          <a:effectLst/>
                        </a:rPr>
                        <a:t>0707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1159,1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1258,3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1258,3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1258,3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образования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0709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51747,3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49773,9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49136,5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49136,4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Культура</a:t>
                      </a:r>
                      <a:r>
                        <a:rPr lang="ru-RU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и кинематография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0800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52815,7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50204,0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50694,9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51364,4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Культура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0801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38660,7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35613,6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35816,0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36482,6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Кинематография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0802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3451,7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3291,3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3516,1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3516,1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культуры, кинематографии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0804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10703,2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11299,0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11362,9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11365,8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Социальная политика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48835,8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42314,6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40983,3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46265,0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Пенсионное обеспечение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1001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3149,8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3172,3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3181,9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3191,5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Социальное обеспечение населения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1003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2072,0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665,7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27,0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27,0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Охрана семьи и детства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1004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41758,6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36628,9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35919,7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41198,7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социальной политики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1006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1855,3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1847,8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1854,8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1847,8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Физическая культура и спорт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1100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Физическая культура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1101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Межбюджетные трансферты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1400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23028,6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11107,7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1539,0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1539,0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Дотации на выравнивание бюджетной обеспеченности субъектов Российской Федерации и муниципальных образований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1401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1538,0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1539,0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1539,0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1539,0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Иные дотации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1402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21490,6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9568,7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14844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Прочие межбюджетные трансферты общего характера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1403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65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6037586"/>
              </p:ext>
            </p:extLst>
          </p:nvPr>
        </p:nvGraphicFramePr>
        <p:xfrm>
          <a:off x="395536" y="764704"/>
          <a:ext cx="864096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9512" y="288032"/>
            <a:ext cx="8856984" cy="4766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Структура расходов бюджета муниципального образования «</a:t>
            </a:r>
            <a:r>
              <a:rPr lang="ru-RU" sz="2400" b="1" dirty="0" err="1" smtClean="0"/>
              <a:t>Почепский</a:t>
            </a:r>
            <a:r>
              <a:rPr lang="ru-RU" sz="2400" b="1" dirty="0" smtClean="0"/>
              <a:t>  район»</a:t>
            </a:r>
            <a:endParaRPr lang="ru-RU" sz="2400" b="1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39552" y="5373216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0070C0"/>
                </a:solidFill>
                <a:latin typeface="+mn-lt"/>
              </a:rPr>
              <a:t>В целом структура расходов бюджета района сохраняет социальную направленность. Расходы отраслей социальной сферы в 2019 году составят 535 681,8тыс.руб, их доля в общем объёме расходов 88,2%.</a:t>
            </a:r>
            <a:endParaRPr lang="ru-RU" sz="1400" b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933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8365295"/>
              </p:ext>
            </p:extLst>
          </p:nvPr>
        </p:nvGraphicFramePr>
        <p:xfrm>
          <a:off x="179513" y="1340767"/>
          <a:ext cx="8568951" cy="38558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6543"/>
                <a:gridCol w="1152128"/>
                <a:gridCol w="1296144"/>
                <a:gridCol w="1224136"/>
              </a:tblGrid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 </a:t>
                      </a:r>
                      <a:r>
                        <a:rPr lang="ru-RU" sz="1100" b="1" dirty="0" smtClean="0">
                          <a:effectLst/>
                        </a:rPr>
                        <a:t>Наименование  </a:t>
                      </a:r>
                      <a:r>
                        <a:rPr lang="ru-RU" sz="1100" b="1" dirty="0">
                          <a:effectLst/>
                        </a:rPr>
                        <a:t>муниципальной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программы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r>
                        <a:rPr lang="ru-RU" sz="1100" b="1" dirty="0" smtClean="0">
                          <a:effectLst/>
                        </a:rPr>
                        <a:t>Прогноз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2019 </a:t>
                      </a:r>
                      <a:r>
                        <a:rPr lang="ru-RU" sz="1100" b="1" dirty="0">
                          <a:effectLst/>
                        </a:rPr>
                        <a:t>год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Прогноз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 2020</a:t>
                      </a:r>
                      <a:r>
                        <a:rPr lang="ru-RU" sz="1100" b="1" baseline="0" dirty="0" smtClean="0">
                          <a:effectLst/>
                        </a:rPr>
                        <a:t> </a:t>
                      </a:r>
                      <a:r>
                        <a:rPr lang="ru-RU" sz="1100" b="1" dirty="0" smtClean="0">
                          <a:effectLst/>
                        </a:rPr>
                        <a:t>год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Прогноз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20201год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361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Управление  </a:t>
                      </a:r>
                      <a:r>
                        <a:rPr lang="ru-RU" sz="1100" dirty="0">
                          <a:effectLst/>
                        </a:rPr>
                        <a:t>муниципальными финансами  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 </a:t>
                      </a:r>
                      <a:r>
                        <a:rPr lang="ru-RU" sz="1100" dirty="0" smtClean="0">
                          <a:effectLst/>
                        </a:rPr>
                        <a:t>района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18404,1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8835,4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8835,4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Реализация  </a:t>
                      </a:r>
                      <a:r>
                        <a:rPr lang="ru-RU" sz="1100" dirty="0">
                          <a:effectLst/>
                        </a:rPr>
                        <a:t>полномочий  органа  местного самоуправления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района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89069,1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83795,6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88693,9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Развитие   </a:t>
                      </a:r>
                      <a:r>
                        <a:rPr lang="ru-RU" sz="1100" dirty="0">
                          <a:effectLst/>
                        </a:rPr>
                        <a:t>образования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муниципального  района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432308,8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411868,0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420848,6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Развитие </a:t>
                      </a:r>
                      <a:r>
                        <a:rPr lang="ru-RU" sz="1100" dirty="0">
                          <a:effectLst/>
                        </a:rPr>
                        <a:t>культуры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района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61185,2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61776,0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62445,5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Поддержка малого и среднего предпринимательства в </a:t>
                      </a:r>
                      <a:r>
                        <a:rPr lang="ru-RU" sz="1100" dirty="0" err="1">
                          <a:effectLst/>
                        </a:rPr>
                        <a:t>Почепском</a:t>
                      </a:r>
                      <a:r>
                        <a:rPr lang="ru-RU" sz="1100" dirty="0">
                          <a:effectLst/>
                        </a:rPr>
                        <a:t> районе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891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Развитие въездного туризма в </a:t>
                      </a:r>
                      <a:r>
                        <a:rPr lang="ru-RU" sz="1100" dirty="0" err="1">
                          <a:effectLst/>
                        </a:rPr>
                        <a:t>Почепском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районе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15,0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41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Доступная среда для инвалидов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района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Поддержка местных инициатив граждан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района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200,0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2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Palatino Linotype" pitchFamily="18" charset="0"/>
                          <a:ea typeface="Times New Roman"/>
                        </a:rPr>
                        <a:t>Обеспечение жильем молодых семей </a:t>
                      </a:r>
                      <a:endParaRPr lang="ru-RU" sz="1100" dirty="0">
                        <a:effectLst/>
                        <a:latin typeface="Palatino Linotype" pitchFamily="18" charset="0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638,7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2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Palatino Linotype" pitchFamily="18" charset="0"/>
                          <a:ea typeface="Times New Roman"/>
                        </a:rPr>
                        <a:t>Противодействие коррупции в </a:t>
                      </a:r>
                      <a:r>
                        <a:rPr lang="ru-RU" sz="1100" dirty="0" err="1" smtClean="0">
                          <a:effectLst/>
                          <a:latin typeface="Palatino Linotype" pitchFamily="18" charset="0"/>
                          <a:ea typeface="Times New Roman"/>
                        </a:rPr>
                        <a:t>Почепском</a:t>
                      </a:r>
                      <a:r>
                        <a:rPr lang="ru-RU" sz="1100" dirty="0" smtClean="0">
                          <a:effectLst/>
                          <a:latin typeface="Palatino Linotype" pitchFamily="18" charset="0"/>
                          <a:ea typeface="Times New Roman"/>
                        </a:rPr>
                        <a:t> районе</a:t>
                      </a:r>
                      <a:endParaRPr lang="ru-RU" sz="1100" dirty="0">
                        <a:effectLst/>
                        <a:latin typeface="Palatino Linotype" pitchFamily="18" charset="0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2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ИТОГО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601975,9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566330,0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580823,5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856984" cy="4766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Расходы бюджета муниципального образования «</a:t>
            </a:r>
            <a:r>
              <a:rPr lang="ru-RU" sz="2400" b="1" dirty="0" err="1" smtClean="0"/>
              <a:t>Почепский</a:t>
            </a:r>
            <a:r>
              <a:rPr lang="ru-RU" sz="2400" b="1" dirty="0" smtClean="0"/>
              <a:t>  район» на реализацию муниципальных программ </a:t>
            </a:r>
            <a:r>
              <a:rPr lang="ru-RU" sz="2400" b="1" dirty="0" err="1" smtClean="0"/>
              <a:t>Почепского</a:t>
            </a:r>
            <a:r>
              <a:rPr lang="ru-RU" sz="2400" b="1" dirty="0" smtClean="0"/>
              <a:t> района 2019-2021 годы, тыс. руб.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50435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354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i="1" dirty="0">
                <a:effectLst/>
              </a:rPr>
              <a:t>ИСТОЧНИКИ ВНУТРЕННЕГО ФИНАНСИРОВАНИЯ</a:t>
            </a:r>
            <a:br>
              <a:rPr lang="ru-RU" sz="2000" b="1" i="1" dirty="0">
                <a:effectLst/>
              </a:rPr>
            </a:br>
            <a:r>
              <a:rPr lang="ru-RU" sz="2000" b="1" i="1" dirty="0">
                <a:effectLst/>
              </a:rPr>
              <a:t>ДЕФИЦИТА РАЙОННОГО БЮДЖЕТА</a:t>
            </a:r>
            <a:br>
              <a:rPr lang="ru-RU" sz="2000" b="1" i="1" dirty="0">
                <a:effectLst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600" dirty="0" smtClean="0">
                <a:latin typeface="+mn-lt"/>
              </a:rPr>
              <a:t>     Сформированные </a:t>
            </a:r>
            <a:r>
              <a:rPr lang="ru-RU" sz="2600" dirty="0">
                <a:latin typeface="+mn-lt"/>
              </a:rPr>
              <a:t>в соответствии с нормами бюджетного и налогового законодательства Российской Федерации , Брянской области и </a:t>
            </a:r>
            <a:r>
              <a:rPr lang="ru-RU" sz="2600" dirty="0" err="1">
                <a:latin typeface="+mn-lt"/>
              </a:rPr>
              <a:t>Почепского</a:t>
            </a:r>
            <a:r>
              <a:rPr lang="ru-RU" sz="2600" dirty="0">
                <a:latin typeface="+mn-lt"/>
              </a:rPr>
              <a:t> района параметрами Прогноза социально-экономического развития </a:t>
            </a:r>
            <a:r>
              <a:rPr lang="ru-RU" sz="2600" dirty="0" err="1">
                <a:latin typeface="+mn-lt"/>
              </a:rPr>
              <a:t>Почепского</a:t>
            </a:r>
            <a:r>
              <a:rPr lang="ru-RU" sz="2600" dirty="0">
                <a:latin typeface="+mn-lt"/>
              </a:rPr>
              <a:t> района  на </a:t>
            </a:r>
            <a:r>
              <a:rPr lang="ru-RU" sz="2600" dirty="0" smtClean="0">
                <a:latin typeface="+mn-lt"/>
              </a:rPr>
              <a:t>2019 </a:t>
            </a:r>
            <a:r>
              <a:rPr lang="ru-RU" sz="2600" dirty="0">
                <a:latin typeface="+mn-lt"/>
              </a:rPr>
              <a:t>- </a:t>
            </a:r>
            <a:r>
              <a:rPr lang="ru-RU" sz="2600" dirty="0" smtClean="0">
                <a:latin typeface="+mn-lt"/>
              </a:rPr>
              <a:t>2021 </a:t>
            </a:r>
            <a:r>
              <a:rPr lang="ru-RU" sz="2600" dirty="0">
                <a:latin typeface="+mn-lt"/>
              </a:rPr>
              <a:t>годы, основные характеристики проекта </a:t>
            </a:r>
            <a:r>
              <a:rPr lang="ru-RU" sz="2600" dirty="0" smtClean="0">
                <a:latin typeface="+mn-lt"/>
              </a:rPr>
              <a:t>бюджета муниципального образования  «</a:t>
            </a:r>
            <a:r>
              <a:rPr lang="ru-RU" sz="2600" dirty="0" err="1" smtClean="0">
                <a:latin typeface="+mn-lt"/>
              </a:rPr>
              <a:t>Почепский</a:t>
            </a:r>
            <a:r>
              <a:rPr lang="ru-RU" sz="2600" dirty="0" smtClean="0">
                <a:latin typeface="+mn-lt"/>
              </a:rPr>
              <a:t> район» </a:t>
            </a:r>
            <a:r>
              <a:rPr lang="ru-RU" sz="2600" dirty="0">
                <a:latin typeface="+mn-lt"/>
              </a:rPr>
              <a:t>на </a:t>
            </a:r>
            <a:r>
              <a:rPr lang="ru-RU" sz="2600" dirty="0" smtClean="0">
                <a:latin typeface="+mn-lt"/>
              </a:rPr>
              <a:t>2019 </a:t>
            </a:r>
            <a:r>
              <a:rPr lang="ru-RU" sz="2600" dirty="0">
                <a:latin typeface="+mn-lt"/>
              </a:rPr>
              <a:t>год обеспечивают сбалансированность бюджета,  исполнение действующих расходных обязательств, при условии проведения системной работы по их оптимизации, сохранение приоритета социально ориентированных расходов.</a:t>
            </a:r>
          </a:p>
          <a:p>
            <a:pPr marL="0" indent="0" algn="just">
              <a:buNone/>
            </a:pPr>
            <a:r>
              <a:rPr lang="ru-RU" sz="2600" dirty="0" smtClean="0">
                <a:latin typeface="+mn-lt"/>
              </a:rPr>
              <a:t>      Привлечение </a:t>
            </a:r>
            <a:r>
              <a:rPr lang="ru-RU" sz="2600" dirty="0">
                <a:latin typeface="+mn-lt"/>
              </a:rPr>
              <a:t>муниципальных внутренних заимствований </a:t>
            </a:r>
            <a:r>
              <a:rPr lang="ru-RU" sz="2600" dirty="0" err="1">
                <a:latin typeface="+mn-lt"/>
              </a:rPr>
              <a:t>Почепским</a:t>
            </a:r>
            <a:r>
              <a:rPr lang="ru-RU" sz="2600" dirty="0">
                <a:latin typeface="+mn-lt"/>
              </a:rPr>
              <a:t>  районом не планируется. Муниципальный долг отсутствует.</a:t>
            </a:r>
          </a:p>
          <a:p>
            <a:pPr marL="0" indent="0" algn="just">
              <a:buNone/>
            </a:pP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61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75456"/>
          </a:xfrm>
        </p:spPr>
        <p:txBody>
          <a:bodyPr/>
          <a:lstStyle/>
          <a:p>
            <a:r>
              <a:rPr lang="ru-RU" sz="2800" dirty="0" smtClean="0"/>
              <a:t>Основные понятия, термины, определения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8245" y="1196752"/>
            <a:ext cx="2763534" cy="25922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1400" b="1" dirty="0" smtClean="0">
                <a:latin typeface="Times New Roman" pitchFamily="18" charset="0"/>
              </a:rPr>
              <a:t>Форма образования </a:t>
            </a:r>
            <a:r>
              <a:rPr lang="ru-RU" sz="1400" b="1" dirty="0">
                <a:latin typeface="Times New Roman" pitchFamily="18" charset="0"/>
              </a:rPr>
              <a:t>и расходования денежных средств, предназначенных для </a:t>
            </a:r>
            <a:r>
              <a:rPr lang="ru-RU" sz="1400" b="1" dirty="0" smtClean="0">
                <a:latin typeface="Times New Roman" pitchFamily="18" charset="0"/>
              </a:rPr>
              <a:t>финансового обеспечения </a:t>
            </a:r>
            <a:r>
              <a:rPr lang="ru-RU" sz="1400" b="1" dirty="0">
                <a:latin typeface="Times New Roman" pitchFamily="18" charset="0"/>
              </a:rPr>
              <a:t>задач и функций государства и местного самоуправления</a:t>
            </a:r>
            <a:r>
              <a:rPr lang="ru-RU" sz="1400" b="1" dirty="0" smtClean="0">
                <a:latin typeface="Times New Roman" pitchFamily="18" charset="0"/>
              </a:rPr>
              <a:t>. Представляет собой главный финансовый документ страны (региона, муниципалитета, поселения), утвержденный органом законодательной власти соответствующего уровня управления.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347864" y="47667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95536" y="371703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ДОХОДЫ БЮДЖЕТА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17925" y="4725953"/>
            <a:ext cx="2763534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Денежные средства поступающие в бюджет (налоги юридических лиц, штрафы, административные платежи и сборы) за исключением средств, являющихся источниками финансирования дефицита бюджета.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275856" y="371703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РАСХОДЫ БЮДЖЕТА</a:t>
            </a: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320634" y="4437112"/>
            <a:ext cx="2763534" cy="2449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Денежные средства выплачиваемые из бюджета, которые направляются на финансовое обеспечение задач и функций государственной власти  (социальные выплаты населению, содержание муниципальных учреждений, капитальное строительство и другие) за исключением средств, являющихся источниками финансирования дефицита бюджета.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67544" y="47667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БЮДЖЕТНАЯ СИСТЕМА РФ</a:t>
            </a:r>
            <a:endParaRPr lang="ru-RU" dirty="0"/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67544" y="1368557"/>
            <a:ext cx="2763534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Совокупность всех бюджетов в Российской Федерации: федерального, региональных, местных, государственных внебюджетных фондов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156176" y="476672"/>
            <a:ext cx="2664296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КОНСОЛИДИРОВАННЫЙ БЮДЖЕТ</a:t>
            </a:r>
            <a:endParaRPr lang="ru-RU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6214179" y="1466393"/>
            <a:ext cx="2763534" cy="2592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Свод бюджетов бюджетной системы РФ на соответствующей территории (за исключением бюджетов государственных внебюджетных фондов)  без учета межбюджетных трансфертов между этими бюджетами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6044750" y="3690516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Дефицит БЮДЖЕТА</a:t>
            </a: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6044750" y="4473925"/>
            <a:ext cx="2763534" cy="5040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Превышение расходов над доходами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92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397483" y="4365104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СУБСИДИИ</a:t>
            </a:r>
            <a:endParaRPr lang="ru-RU" sz="14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347864" y="5122574"/>
            <a:ext cx="2763534" cy="15121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Межбюджетные трансферты, представляемые на безвозмездной и безвозвратной основе в целях </a:t>
            </a:r>
            <a:r>
              <a:rPr lang="ru-RU" sz="1400" b="1" dirty="0" err="1" smtClean="0">
                <a:latin typeface="Times New Roman" pitchFamily="18" charset="0"/>
              </a:rPr>
              <a:t>софинансирования</a:t>
            </a:r>
            <a:r>
              <a:rPr lang="ru-RU" sz="1400" b="1" dirty="0" smtClean="0">
                <a:latin typeface="Times New Roman" pitchFamily="18" charset="0"/>
              </a:rPr>
              <a:t> расходов на решение вопросов местного значения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185530" y="2072004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МЕЖБЮДЖЕТНЫЕ ТРАНСФЕРТЫ</a:t>
            </a:r>
            <a:endParaRPr lang="ru-RU" sz="1400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6095217" y="2924944"/>
            <a:ext cx="2763534" cy="1179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Межбюджетные трансферты – средства, представляемые одним бюджетом бюджетной системы РФ другому бюджету бюджетной системы РФ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67544" y="1886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Профицит БЮДЖЕТА</a:t>
            </a:r>
            <a:endParaRPr lang="ru-RU" dirty="0"/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467544" y="1124744"/>
            <a:ext cx="2763534" cy="5056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Превышение доходов бюджета над расходами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397483" y="1886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Сбалансированность бюджета</a:t>
            </a:r>
            <a:endParaRPr lang="ru-RU" dirty="0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3364490" y="1052736"/>
            <a:ext cx="2763534" cy="11438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По доходам и расходам – основополагающие требование, предъявляемое к органам, составляющим и утверждающим бюджет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6100423" y="980728"/>
            <a:ext cx="2763534" cy="1549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Предельные объемы денежных средств, предусмотренных в соответствующем финансовом году для исполнения бюджетных обязательств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233504" y="1886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Бюджетные ассигнования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401022" y="19888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БЮДЖЕТНЫЕ ОБЯЗАТЕЛЬСТВА</a:t>
            </a:r>
            <a:endParaRPr lang="ru-RU" sz="1400" dirty="0"/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75184" y="2924944"/>
            <a:ext cx="2763534" cy="9361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Расходные обязательства, подлежащие исполнению в соответствующем финансовом году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361244" y="2060848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МЕЖБЮДЖЕТНЫЕ ОТНОШЕНИЯ</a:t>
            </a:r>
            <a:endParaRPr lang="ru-RU" sz="1400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3311625" y="2852936"/>
            <a:ext cx="2763534" cy="1179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Взаимоотношения между публично-правовыми образованиями по вопросам регулирования бюджетных правоотношений, организации осуществления бюджетного процесса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91150" y="3861048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ДОТАЦИИ</a:t>
            </a:r>
            <a:endParaRPr lang="ru-RU" sz="1400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373531" y="4734778"/>
            <a:ext cx="2763534" cy="1646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>
                <a:latin typeface="Times New Roman" pitchFamily="18" charset="0"/>
              </a:rPr>
              <a:t>Межбюджетные </a:t>
            </a:r>
            <a:r>
              <a:rPr lang="ru-RU" sz="1400" b="1" dirty="0" smtClean="0">
                <a:latin typeface="Times New Roman" pitchFamily="18" charset="0"/>
              </a:rPr>
              <a:t>трансферты – предоставляемые на безвозмездной и безвозвратной основе без установления направлений и условий их использования 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128024" y="4104456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СУБВЕНЦИИ</a:t>
            </a:r>
            <a:endParaRPr lang="ru-RU" sz="1400" dirty="0"/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6135911" y="4978558"/>
            <a:ext cx="2763534" cy="16561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Межбюджетные трансферты, представляемые на безвозмездной и безвозвратной основе в целях обеспечения исполнения отдельных государственных полномочий, переданных органам местного самоуправления.</a:t>
            </a:r>
            <a:endParaRPr lang="ru-RU" sz="1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406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2763534" cy="2304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400" b="1" dirty="0" smtClean="0">
                <a:latin typeface="Times New Roman" pitchFamily="18" charset="0"/>
              </a:rPr>
              <a:t>Публичные обязательства перед физическим лицом, подлежащие исполнению в денежной форме в установленном законом, иным нормативным правовым актом размере или имеющие установленный порядок его индексации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9512" y="54868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Публично нормативные обязательства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298245" y="54868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Текущий финансовый год</a:t>
            </a:r>
            <a:endParaRPr lang="ru-RU" dirty="0"/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3199007" y="1628800"/>
            <a:ext cx="2763534" cy="15258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Год, в котором осуществляется исполнение бюджета, составление и рассмотрение проекта бюджета на очередной финансовый год (очередной финансовый год и плановый период)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228184" y="54868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Очередной финансовый год</a:t>
            </a:r>
            <a:endParaRPr lang="ru-RU" dirty="0"/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6128946" y="1628800"/>
            <a:ext cx="276353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Финансовый год следующий за очередным финансовым годом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298245" y="3699351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Плановый период</a:t>
            </a:r>
            <a:endParaRPr lang="ru-RU" dirty="0"/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3248626" y="4882852"/>
            <a:ext cx="276353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Два года, следующие за текущим финансовым годом</a:t>
            </a:r>
          </a:p>
        </p:txBody>
      </p:sp>
    </p:spTree>
    <p:extLst>
      <p:ext uri="{BB962C8B-B14F-4D97-AF65-F5344CB8AC3E}">
        <p14:creationId xmlns:p14="http://schemas.microsoft.com/office/powerpoint/2010/main" val="203942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579296" cy="835496"/>
          </a:xfrm>
        </p:spPr>
        <p:txBody>
          <a:bodyPr/>
          <a:lstStyle/>
          <a:p>
            <a:pPr>
              <a:lnSpc>
                <a:spcPts val="2000"/>
              </a:lnSpc>
            </a:pPr>
            <a:r>
              <a:rPr lang="ru-RU" sz="2800" dirty="0" smtClean="0"/>
              <a:t>Бюджетная система Российской Федерации </a:t>
            </a:r>
            <a:r>
              <a:rPr lang="ru-RU" sz="1800" dirty="0" smtClean="0"/>
              <a:t>основанная на экономических отношениях и государственном устройстве 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89269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Это совокупность федерального бюджета, бюджетов субъектов Российской Федерации, местных бюджетов и бюджетов государственных внебюджетных фондов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87824" y="1628800"/>
            <a:ext cx="288032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 бюджетам бюджетной системы РФ относятся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91580" y="2780928"/>
            <a:ext cx="741682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Федеральный бюджет и бюджеты государственных внебюджетных фондов Российской Федерации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1650" y="3941440"/>
            <a:ext cx="6192688" cy="7116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Бюджеты субъектов РФ и бюджеты территориальных внебюджетных фондов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1730" y="4955410"/>
            <a:ext cx="457250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Местные бюджеты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91580" y="5733256"/>
            <a:ext cx="31323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 </a:t>
            </a:r>
            <a:r>
              <a:rPr lang="ru-RU" dirty="0" err="1" smtClean="0"/>
              <a:t>муниципльного</a:t>
            </a:r>
            <a:r>
              <a:rPr lang="ru-RU" dirty="0" smtClean="0"/>
              <a:t> района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60099" y="5733256"/>
            <a:ext cx="31323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 поселения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4" idx="2"/>
          </p:cNvCxnSpPr>
          <p:nvPr/>
        </p:nvCxnSpPr>
        <p:spPr>
          <a:xfrm>
            <a:off x="4427984" y="2636912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427984" y="3789040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425482" y="4653136"/>
            <a:ext cx="2502" cy="302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355252" y="5472762"/>
            <a:ext cx="2502" cy="302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516216" y="5486058"/>
            <a:ext cx="2502" cy="302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5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579296" cy="835496"/>
          </a:xfrm>
        </p:spPr>
        <p:txBody>
          <a:bodyPr/>
          <a:lstStyle/>
          <a:p>
            <a:pPr>
              <a:lnSpc>
                <a:spcPts val="2000"/>
              </a:lnSpc>
            </a:pPr>
            <a:r>
              <a:rPr lang="ru-RU" sz="2800" dirty="0" smtClean="0"/>
              <a:t>Участие граждан в обсуждении проекта бюджета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71600" y="1052736"/>
            <a:ext cx="741682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Публичные слушания – форма реализации прав граждан на участие в процессе обсуждения проектов муниципальных правовых актов по вопросам местного значения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68678" y="4941168"/>
            <a:ext cx="6192688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Ежегодно на публичные слушания выносится проект </a:t>
            </a:r>
            <a:r>
              <a:rPr lang="ru-RU" dirty="0"/>
              <a:t>бюджета </a:t>
            </a:r>
            <a:r>
              <a:rPr lang="ru-RU" dirty="0" smtClean="0"/>
              <a:t>муниципального образования «</a:t>
            </a:r>
            <a:r>
              <a:rPr lang="ru-RU" dirty="0" err="1" smtClean="0"/>
              <a:t>Почепский</a:t>
            </a:r>
            <a:r>
              <a:rPr lang="ru-RU" dirty="0" smtClean="0"/>
              <a:t> район» и отчет об его исполнении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71600" y="2420888"/>
            <a:ext cx="3132348" cy="2304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Публичные </a:t>
            </a:r>
            <a:r>
              <a:rPr lang="ru-RU" dirty="0" smtClean="0"/>
              <a:t>слушания организуются и проводятся с целью выявления и учета мнения и интересов жителей по проектам, выносимым на слушания</a:t>
            </a:r>
          </a:p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56076" y="2432068"/>
            <a:ext cx="3132348" cy="2293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Результат публичных слушаний – заключение, в котором  отражаются выраженные позиции и рекомендации, формированные по результатам публичных слушаний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537774" y="2060848"/>
            <a:ext cx="0" cy="341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823653" y="2078946"/>
            <a:ext cx="0" cy="341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541966" y="4725143"/>
            <a:ext cx="0" cy="170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822250" y="4725144"/>
            <a:ext cx="0" cy="170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41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35496"/>
          </a:xfrm>
        </p:spPr>
        <p:txBody>
          <a:bodyPr/>
          <a:lstStyle/>
          <a:p>
            <a:r>
              <a:rPr lang="ru-RU" sz="3600" dirty="0" smtClean="0"/>
              <a:t>Бюджетный процесс</a:t>
            </a:r>
            <a:endParaRPr lang="ru-RU" sz="3600" dirty="0"/>
          </a:p>
        </p:txBody>
      </p:sp>
      <p:sp>
        <p:nvSpPr>
          <p:cNvPr id="4" name="Овал 3"/>
          <p:cNvSpPr/>
          <p:nvPr/>
        </p:nvSpPr>
        <p:spPr>
          <a:xfrm>
            <a:off x="971600" y="1700808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Составление проекта бюджета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5364088" y="1700808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Рассмотрение и утверждение бюджета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67544" y="4725144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Отчет об исполнении бюджета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419872" y="5661248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Контроль за исполнением бюджета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868144" y="4725144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Исполнение бюджета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0" y="2564904"/>
            <a:ext cx="3162300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Выгнутая вправо стрелка 9"/>
          <p:cNvSpPr/>
          <p:nvPr/>
        </p:nvSpPr>
        <p:spPr>
          <a:xfrm rot="16200000">
            <a:off x="4265966" y="-321569"/>
            <a:ext cx="792088" cy="32043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право стрелка 11"/>
          <p:cNvSpPr/>
          <p:nvPr/>
        </p:nvSpPr>
        <p:spPr>
          <a:xfrm>
            <a:off x="8100392" y="1896433"/>
            <a:ext cx="792088" cy="32043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право стрелка 12"/>
          <p:cNvSpPr/>
          <p:nvPr/>
        </p:nvSpPr>
        <p:spPr>
          <a:xfrm rot="10800000">
            <a:off x="179512" y="1896433"/>
            <a:ext cx="792088" cy="32043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право стрелка 13"/>
          <p:cNvSpPr/>
          <p:nvPr/>
        </p:nvSpPr>
        <p:spPr>
          <a:xfrm rot="4252878">
            <a:off x="6629020" y="5123755"/>
            <a:ext cx="468052" cy="191123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право стрелка 14"/>
          <p:cNvSpPr/>
          <p:nvPr/>
        </p:nvSpPr>
        <p:spPr>
          <a:xfrm rot="6630818">
            <a:off x="2362678" y="5188228"/>
            <a:ext cx="468052" cy="191123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84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Овал 17"/>
          <p:cNvSpPr/>
          <p:nvPr/>
        </p:nvSpPr>
        <p:spPr>
          <a:xfrm>
            <a:off x="395536" y="2348880"/>
            <a:ext cx="8496944" cy="352839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19472"/>
          </a:xfrm>
        </p:spPr>
        <p:txBody>
          <a:bodyPr/>
          <a:lstStyle/>
          <a:p>
            <a:r>
              <a:rPr lang="ru-RU" sz="3600" dirty="0" smtClean="0"/>
              <a:t>Основа формирования бюджета</a:t>
            </a:r>
            <a:endParaRPr lang="ru-RU" sz="3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860331"/>
            <a:ext cx="1948288" cy="2592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Требования Бюджетного кодекса Российской Федерации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99992" y="880833"/>
            <a:ext cx="1948288" cy="26028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Прогноз социально -экономического развития </a:t>
            </a:r>
            <a:r>
              <a:rPr lang="ru-RU" dirty="0" err="1" smtClean="0"/>
              <a:t>Почепского</a:t>
            </a:r>
            <a:r>
              <a:rPr lang="ru-RU" dirty="0" smtClean="0"/>
              <a:t> района на 2019-2021годы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32240" y="880833"/>
            <a:ext cx="1948288" cy="26028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Основные направления бюджетной политики и основные направления налоговой политики на 2019-2021годы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11676" y="3922007"/>
            <a:ext cx="741682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 муниципального образования «</a:t>
            </a:r>
            <a:r>
              <a:rPr lang="ru-RU" dirty="0" err="1" smtClean="0"/>
              <a:t>Почепский</a:t>
            </a:r>
            <a:r>
              <a:rPr lang="ru-RU" dirty="0" smtClean="0"/>
              <a:t> район» на 2019 год и плановый период 2020-2021 годов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65766" y="5373216"/>
            <a:ext cx="457250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Обеспечение сбалансированности бюджета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39752" y="878556"/>
            <a:ext cx="1948288" cy="26028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Послание Президента РФ Федеральному Собранию РФ от 3 декабря 2015 года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1013101" y="3483637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3097872" y="3487148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5258112" y="3501150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7490360" y="3483637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95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7372</TotalTime>
  <Words>3336</Words>
  <Application>Microsoft Office PowerPoint</Application>
  <PresentationFormat>Экран (4:3)</PresentationFormat>
  <Paragraphs>857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Исполнительная</vt:lpstr>
      <vt:lpstr> БЮДЖЕТ ДЛЯ ГРАЖДАН </vt:lpstr>
      <vt:lpstr>Уважаемые жители Почепского района!</vt:lpstr>
      <vt:lpstr>Основные понятия, термины, определения</vt:lpstr>
      <vt:lpstr>Презентация PowerPoint</vt:lpstr>
      <vt:lpstr>Презентация PowerPoint</vt:lpstr>
      <vt:lpstr>Бюджетная система Российской Федерации основанная на экономических отношениях и государственном устройстве РФ</vt:lpstr>
      <vt:lpstr>Участие граждан в обсуждении проекта бюджета</vt:lpstr>
      <vt:lpstr>Бюджетный процесс</vt:lpstr>
      <vt:lpstr>Основа формирования бюджета</vt:lpstr>
      <vt:lpstr>Основные направления налоговой политики на 2019 год и плановый период 2020 и 2021 годов</vt:lpstr>
      <vt:lpstr>Основные показатели прогноза социально-экономического развития Почепского района</vt:lpstr>
      <vt:lpstr>Доходы бюджета</vt:lpstr>
      <vt:lpstr>Виды доходов бюджета муниципального образования «Почепский район» </vt:lpstr>
      <vt:lpstr>Налог - обязательный, индивидуально безвозмездный платеж, взимаемый с  организаций и физических лиц в форме отчуждения принадлежащих им на праве  собственности, хозяйственного ведения или оперативного управления денежных  средств в целях финансового обеспечения деятельности государства  и (или) муниципальных образований </vt:lpstr>
      <vt:lpstr>Какие налоги уплачивают жители Почепского района</vt:lpstr>
      <vt:lpstr>Налоги, уплачиваемые гражданином в бюджеты всех уровней</vt:lpstr>
      <vt:lpstr>Основные параметры проекта бюджета Почепского района</vt:lpstr>
      <vt:lpstr>Структура доходов районного бюджета, тыс.руб.</vt:lpstr>
      <vt:lpstr>Структура налоговых доходов районного бюджета на 2019 год, тыс. руб.</vt:lpstr>
      <vt:lpstr>Структура неналоговых доходов районного бюджета на 2019 год, тыс.руб.</vt:lpstr>
      <vt:lpstr>Безвозмездные поступления в бюджет муниципального образования «Почепский район», тыс. руб.</vt:lpstr>
      <vt:lpstr>Расходы бюджета муниципального образования «Почепский  район» по разделам  бюджетной классификации, тыс. руб.</vt:lpstr>
      <vt:lpstr>Презентация PowerPoint</vt:lpstr>
      <vt:lpstr>Структура расходов бюджета муниципального образования «Почепский  район»</vt:lpstr>
      <vt:lpstr>Расходы бюджета муниципального образования «Почепский  район» на реализацию муниципальных программ Почепского района 2019-2021 годы, тыс. руб.</vt:lpstr>
      <vt:lpstr>ИСТОЧНИКИ ВНУТРЕННЕГО ФИНАНСИРОВАНИЯ ДЕФИЦИТА РАЙОННОГО БЮДЖЕТА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1PC-Rebik</dc:creator>
  <cp:lastModifiedBy>ChinkarevaSM</cp:lastModifiedBy>
  <cp:revision>195</cp:revision>
  <cp:lastPrinted>2018-11-21T09:30:42Z</cp:lastPrinted>
  <dcterms:created xsi:type="dcterms:W3CDTF">2016-12-15T14:31:48Z</dcterms:created>
  <dcterms:modified xsi:type="dcterms:W3CDTF">2018-11-22T09:30:06Z</dcterms:modified>
</cp:coreProperties>
</file>