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drawings/drawing1.xml" ContentType="application/vnd.openxmlformats-officedocument.drawingml.chartshapes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drawings/drawing2.xml" ContentType="application/vnd.openxmlformats-officedocument.drawingml.chartshapes+xml"/>
  <Override PartName="/ppt/charts/chart10.xml" ContentType="application/vnd.openxmlformats-officedocument.drawingml.chart+xml"/>
  <Override PartName="/ppt/drawings/drawing3.xml" ContentType="application/vnd.openxmlformats-officedocument.drawingml.chartshapes+xml"/>
  <Override PartName="/ppt/charts/chart11.xml" ContentType="application/vnd.openxmlformats-officedocument.drawingml.chart+xml"/>
  <Override PartName="/ppt/charts/chart12.xml" ContentType="application/vnd.openxmlformats-officedocument.drawingml.chart+xml"/>
  <Override PartName="/ppt/charts/chart13.xml" ContentType="application/vnd.openxmlformats-officedocument.drawingml.chart+xml"/>
  <Override PartName="/ppt/charts/chart14.xml" ContentType="application/vnd.openxmlformats-officedocument.drawingml.chart+xml"/>
  <Override PartName="/ppt/drawings/drawing4.xml" ContentType="application/vnd.openxmlformats-officedocument.drawingml.chartshapes+xml"/>
  <Override PartName="/ppt/charts/chart15.xml" ContentType="application/vnd.openxmlformats-officedocument.drawingml.chart+xml"/>
  <Override PartName="/ppt/drawings/drawing5.xml" ContentType="application/vnd.openxmlformats-officedocument.drawingml.chartshapes+xml"/>
  <Override PartName="/ppt/charts/chart16.xml" ContentType="application/vnd.openxmlformats-officedocument.drawingml.chart+xml"/>
  <Override PartName="/ppt/drawings/drawing6.xml" ContentType="application/vnd.openxmlformats-officedocument.drawingml.chartshapes+xml"/>
  <Override PartName="/ppt/charts/chart17.xml" ContentType="application/vnd.openxmlformats-officedocument.drawingml.chart+xml"/>
  <Override PartName="/ppt/charts/chart18.xml" ContentType="application/vnd.openxmlformats-officedocument.drawingml.chart+xml"/>
  <Override PartName="/ppt/drawings/drawing7.xml" ContentType="application/vnd.openxmlformats-officedocument.drawingml.chartshapes+xml"/>
  <Override PartName="/ppt/charts/chart19.xml" ContentType="application/vnd.openxmlformats-officedocument.drawingml.chart+xml"/>
  <Override PartName="/ppt/charts/chart20.xml" ContentType="application/vnd.openxmlformats-officedocument.drawingml.chart+xml"/>
  <Override PartName="/ppt/drawings/drawing8.xml" ContentType="application/vnd.openxmlformats-officedocument.drawingml.chartshapes+xml"/>
  <Override PartName="/ppt/charts/chart21.xml" ContentType="application/vnd.openxmlformats-officedocument.drawingml.chart+xml"/>
  <Override PartName="/ppt/charts/chart22.xml" ContentType="application/vnd.openxmlformats-officedocument.drawingml.chart+xml"/>
  <Override PartName="/ppt/drawings/drawing9.xml" ContentType="application/vnd.openxmlformats-officedocument.drawingml.chartshapes+xml"/>
  <Override PartName="/ppt/charts/chart23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80" r:id="rId3"/>
    <p:sldId id="260" r:id="rId4"/>
    <p:sldId id="284" r:id="rId5"/>
    <p:sldId id="285" r:id="rId6"/>
    <p:sldId id="287" r:id="rId7"/>
    <p:sldId id="288" r:id="rId8"/>
    <p:sldId id="289" r:id="rId9"/>
    <p:sldId id="286" r:id="rId10"/>
    <p:sldId id="290" r:id="rId11"/>
    <p:sldId id="303" r:id="rId12"/>
    <p:sldId id="304" r:id="rId13"/>
    <p:sldId id="305" r:id="rId14"/>
    <p:sldId id="306" r:id="rId15"/>
    <p:sldId id="307" r:id="rId16"/>
    <p:sldId id="308" r:id="rId17"/>
    <p:sldId id="309" r:id="rId18"/>
    <p:sldId id="310" r:id="rId19"/>
    <p:sldId id="264" r:id="rId20"/>
    <p:sldId id="261" r:id="rId21"/>
    <p:sldId id="291" r:id="rId22"/>
    <p:sldId id="293" r:id="rId23"/>
    <p:sldId id="292" r:id="rId24"/>
    <p:sldId id="263" r:id="rId25"/>
    <p:sldId id="296" r:id="rId26"/>
    <p:sldId id="297" r:id="rId27"/>
    <p:sldId id="294" r:id="rId28"/>
    <p:sldId id="295" r:id="rId29"/>
    <p:sldId id="299" r:id="rId30"/>
    <p:sldId id="298" r:id="rId31"/>
    <p:sldId id="300" r:id="rId32"/>
    <p:sldId id="301" r:id="rId33"/>
    <p:sldId id="302" r:id="rId34"/>
    <p:sldId id="311" r:id="rId35"/>
    <p:sldId id="279" r:id="rId3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68B1C"/>
    <a:srgbClr val="FEAA02"/>
    <a:srgbClr val="D09622"/>
    <a:srgbClr val="CC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90" d="100"/>
          <a:sy n="90" d="100"/>
        </p:scale>
        <p:origin x="-594" y="-3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152705" cy="152705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.xlsx"/></Relationships>
</file>

<file path=ppt/charts/_rels/chart10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package" Target="../embeddings/_____Microsoft_Excel10.xlsx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1.xlsx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2.xlsx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3.xlsx"/></Relationships>
</file>

<file path=ppt/charts/_rels/chart1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4.xml"/><Relationship Id="rId1" Type="http://schemas.openxmlformats.org/officeDocument/2006/relationships/package" Target="../embeddings/_____Microsoft_Excel14.xlsx"/></Relationships>
</file>

<file path=ppt/charts/_rels/chart15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5.xml"/><Relationship Id="rId1" Type="http://schemas.openxmlformats.org/officeDocument/2006/relationships/package" Target="../embeddings/_____Microsoft_Excel15.xlsx"/></Relationships>
</file>

<file path=ppt/charts/_rels/chart16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6.xml"/><Relationship Id="rId1" Type="http://schemas.openxmlformats.org/officeDocument/2006/relationships/package" Target="../embeddings/_____Microsoft_Excel16.xlsx"/></Relationships>
</file>

<file path=ppt/charts/_rels/chart1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7.xlsx"/></Relationships>
</file>

<file path=ppt/charts/_rels/chart18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7.xml"/><Relationship Id="rId1" Type="http://schemas.openxmlformats.org/officeDocument/2006/relationships/package" Target="../embeddings/_____Microsoft_Excel18.xlsx"/></Relationships>
</file>

<file path=ppt/charts/_rels/chart1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9.xlsx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_____Microsoft_Excel2.xlsx"/></Relationships>
</file>

<file path=ppt/charts/_rels/chart20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8.xml"/><Relationship Id="rId1" Type="http://schemas.openxmlformats.org/officeDocument/2006/relationships/package" Target="../embeddings/_____Microsoft_Excel20.xlsx"/></Relationships>
</file>

<file path=ppt/charts/_rels/chart2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1.xlsx"/></Relationships>
</file>

<file path=ppt/charts/_rels/chart2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9.xml"/><Relationship Id="rId1" Type="http://schemas.openxmlformats.org/officeDocument/2006/relationships/package" Target="../embeddings/_____Microsoft_Excel22.xlsx"/></Relationships>
</file>

<file path=ppt/charts/_rels/chart2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3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6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7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8.xlsx"/></Relationships>
</file>

<file path=ppt/charts/_rels/chart9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_____Microsoft_Excel9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2017 год план</c:v>
                </c:pt>
              </c:strCache>
            </c:strRef>
          </c:tx>
          <c:invertIfNegative val="0"/>
          <c:cat>
            <c:strRef>
              <c:f>Лист1!$A$2:$A$4</c:f>
              <c:strCache>
                <c:ptCount val="3"/>
                <c:pt idx="0">
                  <c:v>доходы</c:v>
                </c:pt>
                <c:pt idx="1">
                  <c:v>расходы</c:v>
                </c:pt>
                <c:pt idx="2">
                  <c:v>Профицит 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549009.1</c:v>
                </c:pt>
                <c:pt idx="1">
                  <c:v>555339.80000000005</c:v>
                </c:pt>
                <c:pt idx="2">
                  <c:v>6330.7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2017 год исполнено</c:v>
                </c:pt>
              </c:strCache>
            </c:strRef>
          </c:tx>
          <c:invertIfNegative val="0"/>
          <c:cat>
            <c:strRef>
              <c:f>Лист1!$A$2:$A$4</c:f>
              <c:strCache>
                <c:ptCount val="3"/>
                <c:pt idx="0">
                  <c:v>доходы</c:v>
                </c:pt>
                <c:pt idx="1">
                  <c:v>расходы</c:v>
                </c:pt>
                <c:pt idx="2">
                  <c:v>Профицит </c:v>
                </c:pt>
              </c:strCache>
            </c:str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547408.4</c:v>
                </c:pt>
                <c:pt idx="1">
                  <c:v>544626.6</c:v>
                </c:pt>
                <c:pt idx="2">
                  <c:v>2781.8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80807808"/>
        <c:axId val="80809344"/>
        <c:axId val="0"/>
      </c:bar3DChart>
      <c:catAx>
        <c:axId val="80807808"/>
        <c:scaling>
          <c:orientation val="minMax"/>
        </c:scaling>
        <c:delete val="0"/>
        <c:axPos val="b"/>
        <c:majorTickMark val="out"/>
        <c:minorTickMark val="none"/>
        <c:tickLblPos val="nextTo"/>
        <c:crossAx val="80809344"/>
        <c:crosses val="autoZero"/>
        <c:auto val="1"/>
        <c:lblAlgn val="ctr"/>
        <c:lblOffset val="100"/>
        <c:noMultiLvlLbl val="0"/>
      </c:catAx>
      <c:valAx>
        <c:axId val="8080934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80807808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69050200773327075"/>
          <c:y val="0.29139000984251967"/>
          <c:w val="0.30042524058568065"/>
          <c:h val="0.29534498031496065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 u="sng" baseline="0" dirty="0" smtClean="0"/>
              <a:t>НЕНАЛОГОВЫЕ ДОХОДЫ</a:t>
            </a:r>
            <a:endParaRPr lang="ru-RU" u="sng" dirty="0"/>
          </a:p>
        </c:rich>
      </c:tx>
      <c:layout>
        <c:manualLayout>
          <c:xMode val="edge"/>
          <c:yMode val="edge"/>
          <c:x val="0"/>
          <c:y val="1.5120657476834437E-3"/>
        </c:manualLayout>
      </c:layout>
      <c:overlay val="0"/>
    </c:title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6.6681798561544159E-2"/>
          <c:y val="5.2506248431070809E-2"/>
          <c:w val="0.92464430181710233"/>
          <c:h val="0.76919194040094385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РАСХОДЫ ВСЕГО</c:v>
                </c:pt>
              </c:strCache>
            </c:strRef>
          </c:tx>
          <c:spPr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 w="114300" h="114300"/>
              <a:bevelB w="114300" h="114300"/>
            </a:sp3d>
          </c:spPr>
          <c:invertIfNegative val="0"/>
          <c:dPt>
            <c:idx val="0"/>
            <c:invertIfNegative val="0"/>
            <c:bubble3D val="0"/>
            <c:spPr>
              <a:solidFill>
                <a:srgbClr val="7030A0"/>
              </a:solidFill>
              <a:effectLst>
                <a:outerShdw blurRad="76200" dir="18900000" sy="23000" kx="-1200000" algn="bl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14300" h="114300"/>
                <a:bevelB w="114300" h="114300"/>
              </a:sp3d>
            </c:spPr>
          </c:dPt>
          <c:dPt>
            <c:idx val="1"/>
            <c:invertIfNegative val="0"/>
            <c:bubble3D val="0"/>
            <c:spPr>
              <a:solidFill>
                <a:schemeClr val="accent2">
                  <a:lumMod val="75000"/>
                </a:schemeClr>
              </a:solidFill>
              <a:effectLst>
                <a:outerShdw blurRad="76200" dir="18900000" sy="23000" kx="-1200000" algn="bl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14300" h="114300"/>
                <a:bevelB w="114300" h="114300"/>
              </a:sp3d>
            </c:spPr>
          </c:dPt>
          <c:dLbls>
            <c:dLbl>
              <c:idx val="0"/>
              <c:layout>
                <c:manualLayout>
                  <c:x val="-0.10811332623992345"/>
                  <c:y val="-2.367003918230133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0.18069588260442004"/>
                  <c:y val="0.1215197057507394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2000"/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</c:dLbls>
          <c:cat>
            <c:strRef>
              <c:f>Лист1!$A$2:$A$3</c:f>
              <c:strCache>
                <c:ptCount val="2"/>
                <c:pt idx="0">
                  <c:v>ЗА 2016 ГОД</c:v>
                </c:pt>
                <c:pt idx="1">
                  <c:v>ЗА 2017 ГОД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16.399999999999999</c:v>
                </c:pt>
                <c:pt idx="1">
                  <c:v>15.6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36"/>
        <c:gapDepth val="0"/>
        <c:shape val="cylinder"/>
        <c:axId val="29398144"/>
        <c:axId val="29399680"/>
        <c:axId val="0"/>
      </c:bar3DChart>
      <c:catAx>
        <c:axId val="2939814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2000" b="1"/>
            </a:pPr>
            <a:endParaRPr lang="ru-RU"/>
          </a:p>
        </c:txPr>
        <c:crossAx val="29399680"/>
        <c:crosses val="autoZero"/>
        <c:auto val="1"/>
        <c:lblAlgn val="ctr"/>
        <c:lblOffset val="100"/>
        <c:noMultiLvlLbl val="0"/>
      </c:catAx>
      <c:valAx>
        <c:axId val="29399680"/>
        <c:scaling>
          <c:logBase val="10"/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29398144"/>
        <c:crosses val="autoZero"/>
        <c:crossBetween val="between"/>
      </c:valAx>
    </c:plotArea>
    <c:plotVisOnly val="1"/>
    <c:dispBlanksAs val="gap"/>
    <c:showDLblsOverMax val="0"/>
  </c:chart>
  <c:spPr>
    <a:noFill/>
    <a:ln w="9525" cap="flat" cmpd="sng" algn="ctr">
      <a:noFill/>
      <a:prstDash val="solid"/>
    </a:ln>
    <a:effectLst>
      <a:outerShdw blurRad="40000" dist="20000" dir="5400000" rotWithShape="0">
        <a:srgbClr val="000000">
          <a:alpha val="38000"/>
        </a:srgbClr>
      </a:outerShdw>
    </a:effectLst>
  </c:spPr>
  <c:txPr>
    <a:bodyPr/>
    <a:lstStyle/>
    <a:p>
      <a:pPr>
        <a:defRPr>
          <a:solidFill>
            <a:schemeClr val="dk1"/>
          </a:solidFill>
          <a:latin typeface="+mn-lt"/>
          <a:ea typeface="+mn-ea"/>
          <a:cs typeface="+mn-cs"/>
        </a:defRPr>
      </a:pPr>
      <a:endParaRPr lang="ru-RU"/>
    </a:p>
  </c:txPr>
  <c:externalData r:id="rId1">
    <c:autoUpdate val="0"/>
  </c:externalData>
  <c:userShapes r:id="rId2"/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10"/>
    </mc:Choice>
    <mc:Fallback>
      <c:style val="10"/>
    </mc:Fallback>
  </mc:AlternateContent>
  <c:chart>
    <c:autoTitleDeleted val="1"/>
    <c:view3D>
      <c:rotX val="40"/>
      <c:rotY val="160"/>
      <c:depthPercent val="160"/>
      <c:rAngAx val="0"/>
      <c:perspective val="1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3.6123019344804115E-2"/>
          <c:y val="9.3476018252911033E-2"/>
          <c:w val="0.57024599356006977"/>
          <c:h val="0.90652407948412617"/>
        </c:manualLayout>
      </c:layout>
      <c:pie3DChart>
        <c:varyColors val="1"/>
        <c:ser>
          <c:idx val="0"/>
          <c:order val="0"/>
          <c:tx>
            <c:strRef>
              <c:f>Лист1!$B$2</c:f>
              <c:strCache>
                <c:ptCount val="1"/>
                <c:pt idx="0">
                  <c:v>Столбец1</c:v>
                </c:pt>
              </c:strCache>
            </c:strRef>
          </c:tx>
          <c:spPr>
            <a:ln w="12700"/>
          </c:spPr>
          <c:explosion val="21"/>
          <c:dPt>
            <c:idx val="0"/>
            <c:bubble3D val="0"/>
          </c:dPt>
          <c:dPt>
            <c:idx val="1"/>
            <c:bubble3D val="0"/>
          </c:dPt>
          <c:dPt>
            <c:idx val="3"/>
            <c:bubble3D val="0"/>
          </c:dPt>
          <c:dPt>
            <c:idx val="7"/>
            <c:bubble3D val="0"/>
          </c:dPt>
          <c:dPt>
            <c:idx val="8"/>
            <c:bubble3D val="0"/>
            <c:spPr>
              <a:ln w="12700"/>
              <a:effectLst>
                <a:outerShdw blurRad="40000" dist="50800" dir="5400000" rotWithShape="0">
                  <a:srgbClr val="000000">
                    <a:alpha val="38000"/>
                  </a:srgbClr>
                </a:outerShdw>
              </a:effectLst>
              <a:scene3d>
                <a:camera prst="orthographicFront"/>
                <a:lightRig rig="threePt" dir="t"/>
              </a:scene3d>
              <a:sp3d>
                <a:bevelT w="0" h="0"/>
                <a:bevelB w="0" h="0"/>
                <a:contourClr>
                  <a:srgbClr val="000000"/>
                </a:contourClr>
              </a:sp3d>
            </c:spPr>
          </c:dPt>
          <c:dLbls>
            <c:dLbl>
              <c:idx val="1"/>
              <c:layout>
                <c:manualLayout>
                  <c:x val="0.44787263174304354"/>
                  <c:y val="-6.694911449207472E-4"/>
                </c:manualLayout>
              </c:layout>
              <c:dLblPos val="bestFit"/>
              <c:showLegendKey val="1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9.0456981074973682E-3"/>
                  <c:y val="-3.1986334600513019E-2"/>
                </c:manualLayout>
              </c:layout>
              <c:dLblPos val="bestFit"/>
              <c:showLegendKey val="1"/>
              <c:showVal val="1"/>
              <c:showCatName val="0"/>
              <c:showSerName val="0"/>
              <c:showPercent val="0"/>
              <c:showBubbleSize val="0"/>
            </c:dLbl>
            <c:dLblPos val="bestFit"/>
            <c:showLegendKey val="1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Лист1!$A$3:$A$6</c:f>
              <c:strCache>
                <c:ptCount val="4"/>
                <c:pt idx="0">
                  <c:v>Государственная пошлина</c:v>
                </c:pt>
                <c:pt idx="1">
                  <c:v>Налог на доходы физических лиц</c:v>
                </c:pt>
                <c:pt idx="2">
                  <c:v>Акцизы на дизтопливо и бензин</c:v>
                </c:pt>
                <c:pt idx="3">
                  <c:v>Налоги на совокупный доход (на вмененный доход, по упрощенной системе налогооблажения, патент, единый сельхоз налого)</c:v>
                </c:pt>
              </c:strCache>
            </c:strRef>
          </c:cat>
          <c:val>
            <c:numRef>
              <c:f>Лист1!$B$3:$B$6</c:f>
              <c:numCache>
                <c:formatCode>General</c:formatCode>
                <c:ptCount val="4"/>
                <c:pt idx="0">
                  <c:v>1.3</c:v>
                </c:pt>
                <c:pt idx="1">
                  <c:v>82.4</c:v>
                </c:pt>
                <c:pt idx="2">
                  <c:v>2.9</c:v>
                </c:pt>
                <c:pt idx="3">
                  <c:v>13.4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tr"/>
      <c:layout>
        <c:manualLayout>
          <c:xMode val="edge"/>
          <c:yMode val="edge"/>
          <c:x val="0.56941747839121959"/>
          <c:y val="2.770308185878954E-2"/>
          <c:w val="0.42187363566501374"/>
          <c:h val="0.94435734212560807"/>
        </c:manualLayout>
      </c:layout>
      <c:overlay val="0"/>
      <c:spPr>
        <a:effectLst>
          <a:glow>
            <a:schemeClr val="accent1"/>
          </a:glow>
        </a:effectLst>
      </c:spPr>
      <c:txPr>
        <a:bodyPr/>
        <a:lstStyle/>
        <a:p>
          <a:pPr>
            <a:defRPr sz="2400" baseline="-25000">
              <a:latin typeface="+mn-lt"/>
            </a:defRPr>
          </a:pPr>
          <a:endParaRPr lang="ru-RU"/>
        </a:p>
      </c:txPr>
    </c:legend>
    <c:plotVisOnly val="1"/>
    <c:dispBlanksAs val="gap"/>
    <c:showDLblsOverMax val="0"/>
  </c:chart>
  <c:spPr>
    <a:effectLst>
      <a:glow>
        <a:schemeClr val="accent1"/>
      </a:glow>
    </a:effectLst>
  </c:spPr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10"/>
    </mc:Choice>
    <mc:Fallback>
      <c:style val="10"/>
    </mc:Fallback>
  </mc:AlternateContent>
  <c:chart>
    <c:autoTitleDeleted val="1"/>
    <c:view3D>
      <c:rotX val="40"/>
      <c:rotY val="160"/>
      <c:depthPercent val="160"/>
      <c:rAngAx val="0"/>
      <c:perspective val="1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3.6123019344804115E-2"/>
          <c:y val="9.3476018252911033E-2"/>
          <c:w val="0.57024599356006977"/>
          <c:h val="0.90652407948412617"/>
        </c:manualLayout>
      </c:layout>
      <c:pie3DChart>
        <c:varyColors val="1"/>
        <c:ser>
          <c:idx val="0"/>
          <c:order val="0"/>
          <c:tx>
            <c:strRef>
              <c:f>Лист1!$B$2</c:f>
              <c:strCache>
                <c:ptCount val="1"/>
                <c:pt idx="0">
                  <c:v>Столбец1</c:v>
                </c:pt>
              </c:strCache>
            </c:strRef>
          </c:tx>
          <c:spPr>
            <a:ln w="12700"/>
          </c:spPr>
          <c:explosion val="21"/>
          <c:dPt>
            <c:idx val="0"/>
            <c:bubble3D val="0"/>
            <c:explosion val="0"/>
          </c:dPt>
          <c:dPt>
            <c:idx val="1"/>
            <c:bubble3D val="0"/>
          </c:dPt>
          <c:dPt>
            <c:idx val="3"/>
            <c:bubble3D val="0"/>
          </c:dPt>
          <c:dPt>
            <c:idx val="7"/>
            <c:bubble3D val="0"/>
            <c:explosion val="10"/>
          </c:dPt>
          <c:dPt>
            <c:idx val="8"/>
            <c:bubble3D val="0"/>
            <c:spPr>
              <a:ln w="12700"/>
              <a:effectLst>
                <a:outerShdw blurRad="40000" dist="50800" dir="5400000" rotWithShape="0">
                  <a:srgbClr val="000000">
                    <a:alpha val="38000"/>
                  </a:srgbClr>
                </a:outerShdw>
              </a:effectLst>
              <a:scene3d>
                <a:camera prst="orthographicFront"/>
                <a:lightRig rig="threePt" dir="t"/>
              </a:scene3d>
              <a:sp3d>
                <a:bevelT w="0" h="0"/>
                <a:bevelB w="0" h="0"/>
                <a:contourClr>
                  <a:srgbClr val="000000"/>
                </a:contourClr>
              </a:sp3d>
            </c:spPr>
          </c:dPt>
          <c:dLbls>
            <c:dLbl>
              <c:idx val="1"/>
              <c:layout>
                <c:manualLayout>
                  <c:x val="5.4521283282916277E-2"/>
                  <c:y val="-0.15765362167806146"/>
                </c:manualLayout>
              </c:layout>
              <c:dLblPos val="bestFit"/>
              <c:showLegendKey val="1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9.0456981074973682E-3"/>
                  <c:y val="-3.1986334600513019E-2"/>
                </c:manualLayout>
              </c:layout>
              <c:dLblPos val="bestFit"/>
              <c:showLegendKey val="1"/>
              <c:showVal val="1"/>
              <c:showCatName val="0"/>
              <c:showSerName val="0"/>
              <c:showPercent val="0"/>
              <c:showBubbleSize val="0"/>
            </c:dLbl>
            <c:dLblPos val="bestFit"/>
            <c:showLegendKey val="1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Лист1!$A$3:$A$10</c:f>
              <c:strCache>
                <c:ptCount val="8"/>
                <c:pt idx="0">
                  <c:v>Доходы от оказания платных услуг</c:v>
                </c:pt>
                <c:pt idx="1">
                  <c:v>Доходы от продажи земельных участков</c:v>
                </c:pt>
                <c:pt idx="2">
                  <c:v>Плата за неготивное воздействие на окружающую среду</c:v>
                </c:pt>
                <c:pt idx="3">
                  <c:v>Штрафы</c:v>
                </c:pt>
                <c:pt idx="4">
                  <c:v>Арендная плата за земельные участки</c:v>
                </c:pt>
                <c:pt idx="5">
                  <c:v>Доходы от сдачи в аренду имущества</c:v>
                </c:pt>
                <c:pt idx="6">
                  <c:v>Доходы от реализации имущества</c:v>
                </c:pt>
                <c:pt idx="7">
                  <c:v>Административные платежи и сборы</c:v>
                </c:pt>
              </c:strCache>
            </c:strRef>
          </c:cat>
          <c:val>
            <c:numRef>
              <c:f>Лист1!$B$3:$B$10</c:f>
              <c:numCache>
                <c:formatCode>General</c:formatCode>
                <c:ptCount val="8"/>
                <c:pt idx="0">
                  <c:v>3.7</c:v>
                </c:pt>
                <c:pt idx="1">
                  <c:v>15.4</c:v>
                </c:pt>
                <c:pt idx="2">
                  <c:v>13.5</c:v>
                </c:pt>
                <c:pt idx="3">
                  <c:v>17.399999999999999</c:v>
                </c:pt>
                <c:pt idx="4">
                  <c:v>46</c:v>
                </c:pt>
                <c:pt idx="5">
                  <c:v>3.2</c:v>
                </c:pt>
                <c:pt idx="6">
                  <c:v>0.7</c:v>
                </c:pt>
                <c:pt idx="7">
                  <c:v>0.2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tr"/>
      <c:layout>
        <c:manualLayout>
          <c:xMode val="edge"/>
          <c:yMode val="edge"/>
          <c:x val="0.57812636433498632"/>
          <c:y val="2.3085901548991284E-3"/>
          <c:w val="0.42187363566501374"/>
          <c:h val="0.99745491568828792"/>
        </c:manualLayout>
      </c:layout>
      <c:overlay val="0"/>
      <c:spPr>
        <a:effectLst>
          <a:glow>
            <a:schemeClr val="accent1"/>
          </a:glow>
        </a:effectLst>
      </c:spPr>
      <c:txPr>
        <a:bodyPr/>
        <a:lstStyle/>
        <a:p>
          <a:pPr>
            <a:defRPr sz="2400" baseline="-25000">
              <a:latin typeface="+mn-lt"/>
            </a:defRPr>
          </a:pPr>
          <a:endParaRPr lang="ru-RU"/>
        </a:p>
      </c:txPr>
    </c:legend>
    <c:plotVisOnly val="1"/>
    <c:dispBlanksAs val="gap"/>
    <c:showDLblsOverMax val="0"/>
  </c:chart>
  <c:spPr>
    <a:effectLst>
      <a:glow>
        <a:schemeClr val="accent1"/>
      </a:glow>
    </a:effectLst>
  </c:spPr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hart>
    <c:title>
      <c:layout>
        <c:manualLayout>
          <c:xMode val="edge"/>
          <c:yMode val="edge"/>
          <c:x val="8.669549537230907E-2"/>
          <c:y val="1.4352082945400434E-2"/>
        </c:manualLayout>
      </c:layout>
      <c:overlay val="0"/>
    </c:title>
    <c:autoTitleDeleted val="0"/>
    <c:view3D>
      <c:rotX val="15"/>
      <c:rotY val="2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3.035892496231864E-2"/>
          <c:y val="5.111834209344502E-2"/>
          <c:w val="0.92295584617684479"/>
          <c:h val="0.75251145803830877"/>
        </c:manualLayout>
      </c:layout>
      <c:bar3DChart>
        <c:barDir val="col"/>
        <c:grouping val="stacked"/>
        <c:varyColors val="0"/>
        <c:ser>
          <c:idx val="0"/>
          <c:order val="0"/>
          <c:tx>
            <c:strRef>
              <c:f>Лист1!$B$2</c:f>
              <c:strCache>
                <c:ptCount val="1"/>
                <c:pt idx="0">
                  <c:v>млн. руб.</c:v>
                </c:pt>
              </c:strCache>
            </c:strRef>
          </c:tx>
          <c:spPr>
            <a:effectLst>
              <a:innerShdw blurRad="63500" dist="50800">
                <a:prstClr val="black">
                  <a:alpha val="50000"/>
                </a:prstClr>
              </a:innerShdw>
            </a:effectLst>
            <a:scene3d>
              <a:camera prst="orthographicFront"/>
              <a:lightRig rig="threePt" dir="t"/>
            </a:scene3d>
            <a:sp3d prstMaterial="matte"/>
          </c:spPr>
          <c:invertIfNegative val="0"/>
          <c:dPt>
            <c:idx val="0"/>
            <c:invertIfNegative val="0"/>
            <c:bubble3D val="0"/>
            <c:spPr>
              <a:solidFill>
                <a:schemeClr val="accent3">
                  <a:lumMod val="75000"/>
                </a:schemeClr>
              </a:solidFill>
              <a:effectLst>
                <a:innerShdw blurRad="63500" dist="50800">
                  <a:prstClr val="black">
                    <a:alpha val="50000"/>
                  </a:prstClr>
                </a:innerShdw>
              </a:effectLst>
              <a:scene3d>
                <a:camera prst="orthographicFront"/>
                <a:lightRig rig="threePt" dir="t"/>
              </a:scene3d>
              <a:sp3d prstMaterial="matte"/>
            </c:spPr>
          </c:dPt>
          <c:dPt>
            <c:idx val="1"/>
            <c:invertIfNegative val="0"/>
            <c:bubble3D val="0"/>
            <c:explosion val="17"/>
            <c:spPr>
              <a:solidFill>
                <a:schemeClr val="accent1">
                  <a:lumMod val="75000"/>
                </a:schemeClr>
              </a:solidFill>
              <a:effectLst>
                <a:innerShdw blurRad="63500" dist="50800">
                  <a:prstClr val="black">
                    <a:alpha val="50000"/>
                  </a:prstClr>
                </a:innerShdw>
              </a:effectLst>
              <a:scene3d>
                <a:camera prst="orthographicFront"/>
                <a:lightRig rig="threePt" dir="t"/>
              </a:scene3d>
              <a:sp3d prstMaterial="matte"/>
            </c:spPr>
          </c:dPt>
          <c:dLbls>
            <c:dLbl>
              <c:idx val="0"/>
              <c:layout>
                <c:manualLayout>
                  <c:x val="-6.8084744546203044E-2"/>
                  <c:y val="-7.9130487848767059E-3"/>
                </c:manualLayout>
              </c:layout>
              <c:spPr/>
              <c:txPr>
                <a:bodyPr/>
                <a:lstStyle/>
                <a:p>
                  <a:pPr>
                    <a:defRPr sz="2000" b="1"/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0.11412789307590994"/>
                  <c:y val="-0.17474427723993108"/>
                </c:manualLayout>
              </c:layout>
              <c:spPr/>
              <c:txPr>
                <a:bodyPr/>
                <a:lstStyle/>
                <a:p>
                  <a:pPr>
                    <a:defRPr sz="2000" b="1"/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6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Лист1!$A$3:$A$4</c:f>
              <c:strCache>
                <c:ptCount val="2"/>
                <c:pt idx="0">
                  <c:v>План</c:v>
                </c:pt>
                <c:pt idx="1">
                  <c:v>Факт</c:v>
                </c:pt>
              </c:strCache>
            </c:strRef>
          </c:cat>
          <c:val>
            <c:numRef>
              <c:f>Лист1!$B$3:$B$4</c:f>
              <c:numCache>
                <c:formatCode>General</c:formatCode>
                <c:ptCount val="2"/>
                <c:pt idx="0">
                  <c:v>208</c:v>
                </c:pt>
                <c:pt idx="1">
                  <c:v>208.2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pyramid"/>
        <c:axId val="29511040"/>
        <c:axId val="29683712"/>
        <c:axId val="0"/>
      </c:bar3DChart>
      <c:catAx>
        <c:axId val="29511040"/>
        <c:scaling>
          <c:orientation val="minMax"/>
        </c:scaling>
        <c:delete val="1"/>
        <c:axPos val="b"/>
        <c:majorTickMark val="out"/>
        <c:minorTickMark val="none"/>
        <c:tickLblPos val="nextTo"/>
        <c:crossAx val="29683712"/>
        <c:crosses val="autoZero"/>
        <c:auto val="1"/>
        <c:lblAlgn val="ctr"/>
        <c:lblOffset val="100"/>
        <c:noMultiLvlLbl val="0"/>
      </c:catAx>
      <c:valAx>
        <c:axId val="29683712"/>
        <c:scaling>
          <c:orientation val="minMax"/>
          <c:max val="135"/>
          <c:min val="0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29511040"/>
        <c:crosses val="autoZero"/>
        <c:crossBetween val="between"/>
        <c:majorUnit val="10"/>
        <c:minorUnit val="1"/>
      </c:valAx>
    </c:plotArea>
    <c:legend>
      <c:legendPos val="r"/>
      <c:layout>
        <c:manualLayout>
          <c:xMode val="edge"/>
          <c:yMode val="edge"/>
          <c:x val="0.24568704424068344"/>
          <c:y val="0.68893186359575076"/>
          <c:w val="0.47708008654941131"/>
          <c:h val="0.29553914979712737"/>
        </c:manualLayout>
      </c:layout>
      <c:overlay val="0"/>
      <c:txPr>
        <a:bodyPr/>
        <a:lstStyle/>
        <a:p>
          <a:pPr>
            <a:defRPr sz="2400"/>
          </a:pPr>
          <a:endParaRPr lang="ru-RU"/>
        </a:p>
      </c:txPr>
    </c:legend>
    <c:plotVisOnly val="1"/>
    <c:dispBlanksAs val="gap"/>
    <c:showDLblsOverMax val="0"/>
  </c:chart>
  <c:spPr>
    <a:noFill/>
    <a:ln w="9525" cap="flat" cmpd="sng" algn="ctr">
      <a:noFill/>
      <a:prstDash val="solid"/>
    </a:ln>
    <a:effectLst>
      <a:outerShdw blurRad="40000" dist="20000" dir="5400000" rotWithShape="0">
        <a:srgbClr val="000000">
          <a:alpha val="38000"/>
        </a:srgbClr>
      </a:outerShdw>
    </a:effectLst>
  </c:spPr>
  <c:txPr>
    <a:bodyPr/>
    <a:lstStyle/>
    <a:p>
      <a:pPr>
        <a:defRPr>
          <a:solidFill>
            <a:schemeClr val="dk1"/>
          </a:solidFill>
          <a:latin typeface="+mn-lt"/>
          <a:ea typeface="+mn-ea"/>
          <a:cs typeface="+mn-cs"/>
        </a:defRPr>
      </a:pPr>
      <a:endParaRPr lang="ru-RU"/>
    </a:p>
  </c:txPr>
  <c:externalData r:id="rId1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 dirty="0" smtClean="0"/>
              <a:t>Социальная сфера</a:t>
            </a:r>
            <a:endParaRPr lang="ru-RU" dirty="0"/>
          </a:p>
        </c:rich>
      </c:tx>
      <c:layout/>
      <c:overlay val="0"/>
    </c:title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6.8127448498436424E-2"/>
          <c:y val="0.10795075434138131"/>
          <c:w val="0.92464430181710233"/>
          <c:h val="0.76919194040094385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(млн. руб)</c:v>
                </c:pt>
              </c:strCache>
            </c:strRef>
          </c:tx>
          <c:spPr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 w="114300" h="114300"/>
              <a:bevelB w="114300" h="114300"/>
            </a:sp3d>
          </c:spPr>
          <c:invertIfNegative val="0"/>
          <c:dPt>
            <c:idx val="0"/>
            <c:invertIfNegative val="0"/>
            <c:bubble3D val="0"/>
            <c:spPr>
              <a:solidFill>
                <a:srgbClr val="7030A0"/>
              </a:solidFill>
              <a:effectLst>
                <a:outerShdw blurRad="76200" dir="18900000" sy="23000" kx="-1200000" algn="bl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14300" h="114300"/>
                <a:bevelB w="114300" h="114300"/>
              </a:sp3d>
            </c:spPr>
          </c:dPt>
          <c:dPt>
            <c:idx val="1"/>
            <c:invertIfNegative val="0"/>
            <c:bubble3D val="0"/>
            <c:spPr>
              <a:solidFill>
                <a:schemeClr val="accent2">
                  <a:lumMod val="75000"/>
                </a:schemeClr>
              </a:solidFill>
              <a:effectLst>
                <a:outerShdw blurRad="76200" dir="18900000" sy="23000" kx="-1200000" algn="bl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14300" h="114300"/>
                <a:bevelB w="114300" h="114300"/>
              </a:sp3d>
            </c:spPr>
          </c:dPt>
          <c:dLbls>
            <c:dLbl>
              <c:idx val="0"/>
              <c:layout>
                <c:manualLayout>
                  <c:x val="-1.5767817003225881E-2"/>
                  <c:y val="0.4320468784254544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2.7467466453870867E-2"/>
                  <c:y val="0.4048990703036448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7.6720427540188332E-2"/>
                  <c:y val="0.4032774568278377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20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факт за 2016 год</c:v>
                </c:pt>
                <c:pt idx="1">
                  <c:v>план на 2017 год</c:v>
                </c:pt>
                <c:pt idx="2">
                  <c:v>факт за 2017 год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471.4</c:v>
                </c:pt>
                <c:pt idx="1">
                  <c:v>478.6</c:v>
                </c:pt>
                <c:pt idx="2">
                  <c:v>468.2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103223296"/>
        <c:axId val="103224832"/>
        <c:axId val="0"/>
      </c:bar3DChart>
      <c:catAx>
        <c:axId val="10322329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600" b="1"/>
            </a:pPr>
            <a:endParaRPr lang="ru-RU"/>
          </a:p>
        </c:txPr>
        <c:crossAx val="103224832"/>
        <c:crosses val="autoZero"/>
        <c:auto val="1"/>
        <c:lblAlgn val="ctr"/>
        <c:lblOffset val="100"/>
        <c:noMultiLvlLbl val="0"/>
      </c:catAx>
      <c:valAx>
        <c:axId val="103224832"/>
        <c:scaling>
          <c:logBase val="10"/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03223296"/>
        <c:crosses val="autoZero"/>
        <c:crossBetween val="between"/>
      </c:valAx>
    </c:plotArea>
    <c:plotVisOnly val="1"/>
    <c:dispBlanksAs val="gap"/>
    <c:showDLblsOverMax val="0"/>
  </c:chart>
  <c:spPr>
    <a:noFill/>
    <a:ln w="9525" cap="flat" cmpd="sng" algn="ctr">
      <a:noFill/>
      <a:prstDash val="solid"/>
    </a:ln>
    <a:effectLst>
      <a:outerShdw blurRad="40000" dist="20000" dir="5400000" rotWithShape="0">
        <a:srgbClr val="000000">
          <a:alpha val="38000"/>
        </a:srgbClr>
      </a:outerShdw>
    </a:effectLst>
  </c:spPr>
  <c:txPr>
    <a:bodyPr/>
    <a:lstStyle/>
    <a:p>
      <a:pPr>
        <a:defRPr>
          <a:solidFill>
            <a:schemeClr val="dk1"/>
          </a:solidFill>
          <a:latin typeface="+mn-lt"/>
          <a:ea typeface="+mn-ea"/>
          <a:cs typeface="+mn-cs"/>
        </a:defRPr>
      </a:pPr>
      <a:endParaRPr lang="ru-RU"/>
    </a:p>
  </c:txPr>
  <c:externalData r:id="rId1">
    <c:autoUpdate val="0"/>
  </c:externalData>
  <c:userShapes r:id="rId2"/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 dirty="0" smtClean="0"/>
              <a:t>Органы местного самоуправления</a:t>
            </a:r>
            <a:endParaRPr lang="ru-RU" dirty="0"/>
          </a:p>
        </c:rich>
      </c:tx>
      <c:layout/>
      <c:overlay val="0"/>
    </c:title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6.8127448498436424E-2"/>
          <c:y val="0.10795075434138131"/>
          <c:w val="0.92464430181710233"/>
          <c:h val="0.76919194040094385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(млн. руб)</c:v>
                </c:pt>
              </c:strCache>
            </c:strRef>
          </c:tx>
          <c:spPr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 w="114300" h="114300"/>
              <a:bevelB w="114300" h="114300"/>
            </a:sp3d>
          </c:spPr>
          <c:invertIfNegative val="0"/>
          <c:dPt>
            <c:idx val="0"/>
            <c:invertIfNegative val="0"/>
            <c:bubble3D val="0"/>
            <c:spPr>
              <a:solidFill>
                <a:srgbClr val="7030A0"/>
              </a:solidFill>
              <a:effectLst>
                <a:outerShdw blurRad="76200" dir="18900000" sy="23000" kx="-1200000" algn="bl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14300" h="114300"/>
                <a:bevelB w="114300" h="114300"/>
              </a:sp3d>
            </c:spPr>
          </c:dPt>
          <c:dPt>
            <c:idx val="1"/>
            <c:invertIfNegative val="0"/>
            <c:bubble3D val="0"/>
            <c:spPr>
              <a:solidFill>
                <a:schemeClr val="accent2">
                  <a:lumMod val="75000"/>
                </a:schemeClr>
              </a:solidFill>
              <a:effectLst>
                <a:outerShdw blurRad="76200" dir="18900000" sy="23000" kx="-1200000" algn="bl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14300" h="114300"/>
                <a:bevelB w="114300" h="114300"/>
              </a:sp3d>
            </c:spPr>
          </c:dPt>
          <c:dLbls>
            <c:dLbl>
              <c:idx val="0"/>
              <c:layout>
                <c:manualLayout>
                  <c:x val="-9.0886391746261772E-2"/>
                  <c:y val="0.3322467066129683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5.8382227592522373E-2"/>
                  <c:y val="0.3050989380395752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8.1565024699742597E-2"/>
                  <c:y val="0.3311993713368913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20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факт за 2016 год</c:v>
                </c:pt>
                <c:pt idx="1">
                  <c:v>план на 2017 год</c:v>
                </c:pt>
                <c:pt idx="2">
                  <c:v>факт за 2017 год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36.799999999999997</c:v>
                </c:pt>
                <c:pt idx="1">
                  <c:v>36</c:v>
                </c:pt>
                <c:pt idx="2">
                  <c:v>35.700000000000003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103296000"/>
        <c:axId val="103334656"/>
        <c:axId val="0"/>
      </c:bar3DChart>
      <c:catAx>
        <c:axId val="10329600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 b="1"/>
            </a:pPr>
            <a:endParaRPr lang="ru-RU"/>
          </a:p>
        </c:txPr>
        <c:crossAx val="103334656"/>
        <c:crosses val="autoZero"/>
        <c:auto val="1"/>
        <c:lblAlgn val="ctr"/>
        <c:lblOffset val="100"/>
        <c:noMultiLvlLbl val="0"/>
      </c:catAx>
      <c:valAx>
        <c:axId val="103334656"/>
        <c:scaling>
          <c:logBase val="10"/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03296000"/>
        <c:crosses val="autoZero"/>
        <c:crossBetween val="between"/>
      </c:valAx>
    </c:plotArea>
    <c:plotVisOnly val="1"/>
    <c:dispBlanksAs val="gap"/>
    <c:showDLblsOverMax val="0"/>
  </c:chart>
  <c:spPr>
    <a:noFill/>
    <a:ln w="9525" cap="flat" cmpd="sng" algn="ctr">
      <a:noFill/>
      <a:prstDash val="solid"/>
    </a:ln>
    <a:effectLst>
      <a:outerShdw blurRad="40000" dist="20000" dir="5400000" rotWithShape="0">
        <a:srgbClr val="000000">
          <a:alpha val="38000"/>
        </a:srgbClr>
      </a:outerShdw>
    </a:effectLst>
  </c:spPr>
  <c:txPr>
    <a:bodyPr/>
    <a:lstStyle/>
    <a:p>
      <a:pPr>
        <a:defRPr>
          <a:solidFill>
            <a:schemeClr val="dk1"/>
          </a:solidFill>
          <a:latin typeface="+mn-lt"/>
          <a:ea typeface="+mn-ea"/>
          <a:cs typeface="+mn-cs"/>
        </a:defRPr>
      </a:pPr>
      <a:endParaRPr lang="ru-RU"/>
    </a:p>
  </c:txPr>
  <c:externalData r:id="rId1">
    <c:autoUpdate val="0"/>
  </c:externalData>
  <c:userShapes r:id="rId2"/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 dirty="0" smtClean="0"/>
              <a:t>Прочие отрасли</a:t>
            </a:r>
            <a:endParaRPr lang="ru-RU" dirty="0"/>
          </a:p>
        </c:rich>
      </c:tx>
      <c:layout/>
      <c:overlay val="0"/>
    </c:title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6.8127448498436424E-2"/>
          <c:y val="0.10795075434138131"/>
          <c:w val="0.92464430181710233"/>
          <c:h val="0.76919194040094385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(млн. руб)</c:v>
                </c:pt>
              </c:strCache>
            </c:strRef>
          </c:tx>
          <c:spPr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 w="114300" h="114300"/>
              <a:bevelB w="114300" h="114300"/>
            </a:sp3d>
          </c:spPr>
          <c:invertIfNegative val="0"/>
          <c:dPt>
            <c:idx val="0"/>
            <c:invertIfNegative val="0"/>
            <c:bubble3D val="0"/>
            <c:spPr>
              <a:solidFill>
                <a:srgbClr val="7030A0"/>
              </a:solidFill>
              <a:effectLst>
                <a:outerShdw blurRad="76200" dir="18900000" sy="23000" kx="-1200000" algn="bl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14300" h="114300"/>
                <a:bevelB w="114300" h="114300"/>
              </a:sp3d>
            </c:spPr>
          </c:dPt>
          <c:dPt>
            <c:idx val="1"/>
            <c:invertIfNegative val="0"/>
            <c:bubble3D val="0"/>
            <c:spPr>
              <a:solidFill>
                <a:schemeClr val="accent2">
                  <a:lumMod val="75000"/>
                </a:schemeClr>
              </a:solidFill>
              <a:effectLst>
                <a:outerShdw blurRad="76200" dir="18900000" sy="23000" kx="-1200000" algn="bl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14300" h="114300"/>
                <a:bevelB w="114300" h="114300"/>
              </a:sp3d>
            </c:spPr>
          </c:dPt>
          <c:dLbls>
            <c:dLbl>
              <c:idx val="0"/>
              <c:layout>
                <c:manualLayout>
                  <c:x val="-9.0886391746261772E-2"/>
                  <c:y val="0.3322467066129683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5.8382227592522373E-2"/>
                  <c:y val="0.3050989380395752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8.1565024699742597E-2"/>
                  <c:y val="0.3311993713368913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20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факт за 2016 год</c:v>
                </c:pt>
                <c:pt idx="1">
                  <c:v>план на 2017 год</c:v>
                </c:pt>
                <c:pt idx="2">
                  <c:v>факт за 2017 год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37.200000000000003</c:v>
                </c:pt>
                <c:pt idx="1">
                  <c:v>40.700000000000003</c:v>
                </c:pt>
                <c:pt idx="2">
                  <c:v>40.700000000000003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103651584"/>
        <c:axId val="103653376"/>
        <c:axId val="0"/>
      </c:bar3DChart>
      <c:catAx>
        <c:axId val="10365158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 b="1"/>
            </a:pPr>
            <a:endParaRPr lang="ru-RU"/>
          </a:p>
        </c:txPr>
        <c:crossAx val="103653376"/>
        <c:crosses val="autoZero"/>
        <c:auto val="1"/>
        <c:lblAlgn val="ctr"/>
        <c:lblOffset val="100"/>
        <c:noMultiLvlLbl val="0"/>
      </c:catAx>
      <c:valAx>
        <c:axId val="103653376"/>
        <c:scaling>
          <c:logBase val="10"/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03651584"/>
        <c:crosses val="autoZero"/>
        <c:crossBetween val="between"/>
      </c:valAx>
    </c:plotArea>
    <c:plotVisOnly val="1"/>
    <c:dispBlanksAs val="gap"/>
    <c:showDLblsOverMax val="0"/>
  </c:chart>
  <c:spPr>
    <a:noFill/>
    <a:ln w="9525" cap="flat" cmpd="sng" algn="ctr">
      <a:noFill/>
      <a:prstDash val="solid"/>
    </a:ln>
    <a:effectLst>
      <a:outerShdw blurRad="40000" dist="20000" dir="5400000" rotWithShape="0">
        <a:srgbClr val="000000">
          <a:alpha val="38000"/>
        </a:srgbClr>
      </a:outerShdw>
    </a:effectLst>
  </c:spPr>
  <c:txPr>
    <a:bodyPr/>
    <a:lstStyle/>
    <a:p>
      <a:pPr>
        <a:defRPr>
          <a:solidFill>
            <a:schemeClr val="dk1"/>
          </a:solidFill>
          <a:latin typeface="+mn-lt"/>
          <a:ea typeface="+mn-ea"/>
          <a:cs typeface="+mn-cs"/>
        </a:defRPr>
      </a:pPr>
      <a:endParaRPr lang="ru-RU"/>
    </a:p>
  </c:txPr>
  <c:externalData r:id="rId1">
    <c:autoUpdate val="0"/>
  </c:externalData>
  <c:userShapes r:id="rId2"/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10"/>
    </mc:Choice>
    <mc:Fallback>
      <c:style val="10"/>
    </mc:Fallback>
  </mc:AlternateContent>
  <c:chart>
    <c:autoTitleDeleted val="1"/>
    <c:view3D>
      <c:rotX val="40"/>
      <c:rotY val="160"/>
      <c:depthPercent val="160"/>
      <c:rAngAx val="0"/>
      <c:perspective val="1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3.6123019344804115E-2"/>
          <c:y val="9.3476018252911033E-2"/>
          <c:w val="0.57024599356006977"/>
          <c:h val="0.90652407948412617"/>
        </c:manualLayout>
      </c:layout>
      <c:pie3DChart>
        <c:varyColors val="1"/>
        <c:ser>
          <c:idx val="0"/>
          <c:order val="0"/>
          <c:tx>
            <c:strRef>
              <c:f>Лист1!$B$2</c:f>
              <c:strCache>
                <c:ptCount val="1"/>
                <c:pt idx="0">
                  <c:v>Столбец1</c:v>
                </c:pt>
              </c:strCache>
            </c:strRef>
          </c:tx>
          <c:spPr>
            <a:ln w="12700"/>
          </c:spPr>
          <c:explosion val="21"/>
          <c:dPt>
            <c:idx val="0"/>
            <c:bubble3D val="0"/>
          </c:dPt>
          <c:dPt>
            <c:idx val="1"/>
            <c:bubble3D val="0"/>
          </c:dPt>
          <c:dPt>
            <c:idx val="3"/>
            <c:bubble3D val="0"/>
            <c:explosion val="3"/>
          </c:dPt>
          <c:dPt>
            <c:idx val="7"/>
            <c:bubble3D val="0"/>
            <c:explosion val="10"/>
          </c:dPt>
          <c:dPt>
            <c:idx val="8"/>
            <c:bubble3D val="0"/>
            <c:explosion val="0"/>
            <c:spPr>
              <a:ln w="12700"/>
              <a:effectLst>
                <a:outerShdw blurRad="40000" dist="50800" dir="5400000" rotWithShape="0">
                  <a:srgbClr val="000000">
                    <a:alpha val="38000"/>
                  </a:srgbClr>
                </a:outerShdw>
              </a:effectLst>
              <a:scene3d>
                <a:camera prst="orthographicFront"/>
                <a:lightRig rig="threePt" dir="t"/>
              </a:scene3d>
              <a:sp3d>
                <a:bevelT w="0" h="0"/>
                <a:bevelB w="0" h="0"/>
                <a:contourClr>
                  <a:srgbClr val="000000"/>
                </a:contourClr>
              </a:sp3d>
            </c:spPr>
          </c:dPt>
          <c:dLbls>
            <c:dLblPos val="bestFit"/>
            <c:showLegendKey val="1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Лист1!$A$3:$A$11</c:f>
              <c:strCache>
                <c:ptCount val="9"/>
                <c:pt idx="0">
                  <c:v>Образование</c:v>
                </c:pt>
                <c:pt idx="1">
                  <c:v>Общегосударственные вопросы </c:v>
                </c:pt>
                <c:pt idx="2">
                  <c:v>Национальная экономика</c:v>
                </c:pt>
                <c:pt idx="3">
                  <c:v>Жилищно-коммунальное хозяйство</c:v>
                </c:pt>
                <c:pt idx="4">
                  <c:v>Социальная политика</c:v>
                </c:pt>
                <c:pt idx="5">
                  <c:v>Культура</c:v>
                </c:pt>
                <c:pt idx="6">
                  <c:v>Национальная безопасность</c:v>
                </c:pt>
                <c:pt idx="7">
                  <c:v>Национальная оборона</c:v>
                </c:pt>
                <c:pt idx="8">
                  <c:v>Физическая культура и спорт</c:v>
                </c:pt>
              </c:strCache>
            </c:strRef>
          </c:cat>
          <c:val>
            <c:numRef>
              <c:f>Лист1!$B$3:$B$11</c:f>
              <c:numCache>
                <c:formatCode>General</c:formatCode>
                <c:ptCount val="9"/>
                <c:pt idx="0">
                  <c:v>69.2</c:v>
                </c:pt>
                <c:pt idx="1">
                  <c:v>6.6</c:v>
                </c:pt>
                <c:pt idx="2">
                  <c:v>1.7</c:v>
                </c:pt>
                <c:pt idx="3">
                  <c:v>0.8</c:v>
                </c:pt>
                <c:pt idx="4">
                  <c:v>8.6999999999999993</c:v>
                </c:pt>
                <c:pt idx="5">
                  <c:v>8</c:v>
                </c:pt>
                <c:pt idx="6">
                  <c:v>0.3</c:v>
                </c:pt>
                <c:pt idx="7">
                  <c:v>0.2</c:v>
                </c:pt>
                <c:pt idx="8">
                  <c:v>0.1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ayout>
        <c:manualLayout>
          <c:xMode val="edge"/>
          <c:yMode val="edge"/>
          <c:x val="0.63758691171018289"/>
          <c:y val="2.0077966771458555E-3"/>
          <c:w val="0.34809051389741619"/>
          <c:h val="0.93331997978929193"/>
        </c:manualLayout>
      </c:layout>
      <c:overlay val="0"/>
    </c:legend>
    <c:plotVisOnly val="1"/>
    <c:dispBlanksAs val="gap"/>
    <c:showDLblsOverMax val="0"/>
  </c:chart>
  <c:spPr>
    <a:effectLst>
      <a:glow>
        <a:schemeClr val="accent1"/>
      </a:glow>
    </a:effectLst>
  </c:spPr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6.6681798561544159E-2"/>
          <c:y val="5.2506248431070809E-2"/>
          <c:w val="0.92464430181710233"/>
          <c:h val="0.76919194040094385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(млн. руб)</c:v>
                </c:pt>
              </c:strCache>
            </c:strRef>
          </c:tx>
          <c:spPr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 w="114300" h="114300"/>
              <a:bevelB w="114300" h="114300"/>
            </a:sp3d>
          </c:spPr>
          <c:invertIfNegative val="0"/>
          <c:dPt>
            <c:idx val="0"/>
            <c:invertIfNegative val="0"/>
            <c:bubble3D val="0"/>
            <c:spPr>
              <a:solidFill>
                <a:srgbClr val="7030A0"/>
              </a:solidFill>
              <a:effectLst>
                <a:outerShdw blurRad="76200" dir="18900000" sy="23000" kx="-1200000" algn="bl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14300" h="114300"/>
                <a:bevelB w="114300" h="114300"/>
              </a:sp3d>
            </c:spPr>
          </c:dPt>
          <c:dPt>
            <c:idx val="1"/>
            <c:invertIfNegative val="0"/>
            <c:bubble3D val="0"/>
            <c:spPr>
              <a:solidFill>
                <a:schemeClr val="accent2">
                  <a:lumMod val="75000"/>
                </a:schemeClr>
              </a:solidFill>
              <a:effectLst>
                <a:outerShdw blurRad="76200" dir="18900000" sy="23000" kx="-1200000" algn="bl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14300" h="114300"/>
                <a:bevelB w="114300" h="114300"/>
              </a:sp3d>
            </c:spPr>
          </c:dPt>
          <c:dLbls>
            <c:dLbl>
              <c:idx val="0"/>
              <c:layout>
                <c:manualLayout>
                  <c:x val="1.6068959222660856E-2"/>
                  <c:y val="0.2659802707270836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2.7416061039255396E-2"/>
                  <c:y val="0.25084696772794968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1.5760960495722259E-2"/>
                  <c:y val="0.2437650236143838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24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Факт за 2016 год</c:v>
                </c:pt>
                <c:pt idx="1">
                  <c:v>План за 2017 год</c:v>
                </c:pt>
                <c:pt idx="2">
                  <c:v>Факт за 2017 год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396.9</c:v>
                </c:pt>
                <c:pt idx="1">
                  <c:v>386.6</c:v>
                </c:pt>
                <c:pt idx="2">
                  <c:v>376.8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36"/>
        <c:gapDepth val="0"/>
        <c:shape val="cylinder"/>
        <c:axId val="75903744"/>
        <c:axId val="75905280"/>
        <c:axId val="0"/>
      </c:bar3DChart>
      <c:catAx>
        <c:axId val="7590374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2000" b="1"/>
            </a:pPr>
            <a:endParaRPr lang="ru-RU"/>
          </a:p>
        </c:txPr>
        <c:crossAx val="75905280"/>
        <c:crosses val="autoZero"/>
        <c:auto val="1"/>
        <c:lblAlgn val="ctr"/>
        <c:lblOffset val="100"/>
        <c:noMultiLvlLbl val="0"/>
      </c:catAx>
      <c:valAx>
        <c:axId val="75905280"/>
        <c:scaling>
          <c:logBase val="10"/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75903744"/>
        <c:crosses val="autoZero"/>
        <c:crossBetween val="between"/>
      </c:valAx>
    </c:plotArea>
    <c:plotVisOnly val="1"/>
    <c:dispBlanksAs val="gap"/>
    <c:showDLblsOverMax val="0"/>
  </c:chart>
  <c:spPr>
    <a:noFill/>
    <a:ln w="9525" cap="flat" cmpd="sng" algn="ctr">
      <a:noFill/>
      <a:prstDash val="solid"/>
    </a:ln>
    <a:effectLst>
      <a:outerShdw blurRad="40000" dist="20000" dir="5400000" rotWithShape="0">
        <a:srgbClr val="000000">
          <a:alpha val="38000"/>
        </a:srgbClr>
      </a:outerShdw>
    </a:effectLst>
  </c:spPr>
  <c:txPr>
    <a:bodyPr/>
    <a:lstStyle/>
    <a:p>
      <a:pPr>
        <a:defRPr>
          <a:solidFill>
            <a:schemeClr val="dk1"/>
          </a:solidFill>
          <a:latin typeface="+mn-lt"/>
          <a:ea typeface="+mn-ea"/>
          <a:cs typeface="+mn-cs"/>
        </a:defRPr>
      </a:pPr>
      <a:endParaRPr lang="ru-RU"/>
    </a:p>
  </c:txPr>
  <c:externalData r:id="rId1">
    <c:autoUpdate val="0"/>
  </c:externalData>
  <c:userShapes r:id="rId2"/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10"/>
    </mc:Choice>
    <mc:Fallback>
      <c:style val="10"/>
    </mc:Fallback>
  </mc:AlternateContent>
  <c:chart>
    <c:autoTitleDeleted val="1"/>
    <c:view3D>
      <c:rotX val="40"/>
      <c:rotY val="160"/>
      <c:depthPercent val="160"/>
      <c:rAngAx val="0"/>
      <c:perspective val="1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"/>
          <c:y val="7.8346785866050789E-2"/>
          <c:w val="0.57024599356006977"/>
          <c:h val="0.90652407948412617"/>
        </c:manualLayout>
      </c:layout>
      <c:pie3DChart>
        <c:varyColors val="1"/>
        <c:ser>
          <c:idx val="0"/>
          <c:order val="0"/>
          <c:tx>
            <c:strRef>
              <c:f>Лист1!$B$2</c:f>
              <c:strCache>
                <c:ptCount val="1"/>
                <c:pt idx="0">
                  <c:v>Столбец1</c:v>
                </c:pt>
              </c:strCache>
            </c:strRef>
          </c:tx>
          <c:spPr>
            <a:ln w="12700"/>
          </c:spPr>
          <c:explosion val="21"/>
          <c:dPt>
            <c:idx val="0"/>
            <c:bubble3D val="0"/>
            <c:spPr>
              <a:ln w="6350"/>
            </c:spPr>
          </c:dPt>
          <c:dPt>
            <c:idx val="1"/>
            <c:bubble3D val="0"/>
          </c:dPt>
          <c:dPt>
            <c:idx val="3"/>
            <c:bubble3D val="0"/>
            <c:explosion val="30"/>
          </c:dPt>
          <c:dPt>
            <c:idx val="4"/>
            <c:bubble3D val="0"/>
            <c:explosion val="0"/>
          </c:dPt>
          <c:dPt>
            <c:idx val="7"/>
            <c:bubble3D val="0"/>
            <c:explosion val="10"/>
          </c:dPt>
          <c:dPt>
            <c:idx val="8"/>
            <c:bubble3D val="0"/>
            <c:explosion val="0"/>
            <c:spPr>
              <a:ln w="12700"/>
              <a:effectLst>
                <a:outerShdw blurRad="40000" dist="50800" dir="5400000" rotWithShape="0">
                  <a:srgbClr val="000000">
                    <a:alpha val="38000"/>
                  </a:srgbClr>
                </a:outerShdw>
              </a:effectLst>
              <a:scene3d>
                <a:camera prst="orthographicFront"/>
                <a:lightRig rig="threePt" dir="t"/>
              </a:scene3d>
              <a:sp3d>
                <a:bevelT w="0" h="0"/>
                <a:bevelB w="0" h="0"/>
                <a:contourClr>
                  <a:srgbClr val="000000"/>
                </a:contourClr>
              </a:sp3d>
            </c:spPr>
          </c:dPt>
          <c:dLbls>
            <c:dLbl>
              <c:idx val="0"/>
              <c:layout>
                <c:manualLayout>
                  <c:x val="0.1168514200055682"/>
                  <c:y val="-0.1180030676845992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Лист1!$A$3:$A$7</c:f>
              <c:strCache>
                <c:ptCount val="5"/>
                <c:pt idx="0">
                  <c:v>Общее образование:  Содержание сети учреждений 25 школ</c:v>
                </c:pt>
                <c:pt idx="1">
                  <c:v>Дошкольное образование: содержание 17 детских садов: 6 городских и 11 сельских</c:v>
                </c:pt>
                <c:pt idx="2">
                  <c:v>Другие вопросы в области образования - обеспечение деятельности отдела образования</c:v>
                </c:pt>
                <c:pt idx="3">
                  <c:v>Молодежная политика</c:v>
                </c:pt>
                <c:pt idx="4">
                  <c:v>Дополнительное образование детей, содержание сети учреждений: спортивная школа, школа искусств, центр детского творчества</c:v>
                </c:pt>
              </c:strCache>
            </c:strRef>
          </c:cat>
          <c:val>
            <c:numRef>
              <c:f>Лист1!$B$3:$B$7</c:f>
              <c:numCache>
                <c:formatCode>General</c:formatCode>
                <c:ptCount val="5"/>
                <c:pt idx="0">
                  <c:v>215.7</c:v>
                </c:pt>
                <c:pt idx="1">
                  <c:v>94.3</c:v>
                </c:pt>
                <c:pt idx="2">
                  <c:v>41.9</c:v>
                </c:pt>
                <c:pt idx="3">
                  <c:v>0.7</c:v>
                </c:pt>
                <c:pt idx="4">
                  <c:v>23.7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ayout>
        <c:manualLayout>
          <c:xMode val="edge"/>
          <c:yMode val="edge"/>
          <c:x val="0.53453176137561087"/>
          <c:y val="2.0077966771458555E-3"/>
          <c:w val="0.45114566423198826"/>
          <c:h val="0.93331997978929193"/>
        </c:manualLayout>
      </c:layout>
      <c:overlay val="0"/>
    </c:legend>
    <c:plotVisOnly val="1"/>
    <c:dispBlanksAs val="gap"/>
    <c:showDLblsOverMax val="0"/>
  </c:chart>
  <c:spPr>
    <a:effectLst>
      <a:glow>
        <a:schemeClr val="accent1"/>
      </a:glow>
    </a:effectLst>
  </c:spPr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 dirty="0" smtClean="0"/>
              <a:t>ДОХОДЫ всего</a:t>
            </a:r>
            <a:endParaRPr lang="ru-RU" dirty="0"/>
          </a:p>
        </c:rich>
      </c:tx>
      <c:layout>
        <c:manualLayout>
          <c:xMode val="edge"/>
          <c:yMode val="edge"/>
          <c:x val="1.3795370641877703E-2"/>
          <c:y val="0"/>
        </c:manualLayout>
      </c:layout>
      <c:overlay val="0"/>
    </c:title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6.6681798561544159E-2"/>
          <c:y val="5.2506248431070809E-2"/>
          <c:w val="0.92464430181710233"/>
          <c:h val="0.76919194040094385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(млн. руб)</c:v>
                </c:pt>
              </c:strCache>
            </c:strRef>
          </c:tx>
          <c:spPr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 w="114300" h="114300"/>
              <a:bevelB w="114300" h="114300"/>
            </a:sp3d>
          </c:spPr>
          <c:invertIfNegative val="0"/>
          <c:dPt>
            <c:idx val="0"/>
            <c:invertIfNegative val="0"/>
            <c:bubble3D val="0"/>
            <c:spPr>
              <a:solidFill>
                <a:srgbClr val="7030A0"/>
              </a:solidFill>
              <a:effectLst>
                <a:outerShdw blurRad="76200" dir="18900000" sy="23000" kx="-1200000" algn="bl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14300" h="114300"/>
                <a:bevelB w="114300" h="114300"/>
              </a:sp3d>
            </c:spPr>
          </c:dPt>
          <c:dPt>
            <c:idx val="1"/>
            <c:invertIfNegative val="0"/>
            <c:bubble3D val="0"/>
            <c:spPr>
              <a:solidFill>
                <a:schemeClr val="accent2">
                  <a:lumMod val="75000"/>
                </a:schemeClr>
              </a:solidFill>
              <a:effectLst>
                <a:outerShdw blurRad="76200" dir="18900000" sy="23000" kx="-1200000" algn="bl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14300" h="114300"/>
                <a:bevelB w="114300" h="114300"/>
              </a:sp3d>
            </c:spPr>
          </c:dPt>
          <c:dLbls>
            <c:dLbl>
              <c:idx val="0"/>
              <c:layout>
                <c:manualLayout>
                  <c:x val="3.4695509631007392E-2"/>
                  <c:y val="-2.366994216638956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2.1684749053383866E-2"/>
                  <c:y val="-0.1615556330256145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2000"/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</c:dLbls>
          <c:cat>
            <c:strRef>
              <c:f>Лист1!$A$2:$A$3</c:f>
              <c:strCache>
                <c:ptCount val="2"/>
                <c:pt idx="0">
                  <c:v>за 2016 год</c:v>
                </c:pt>
                <c:pt idx="1">
                  <c:v>за 2017 год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543</c:v>
                </c:pt>
                <c:pt idx="1">
                  <c:v>547.4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36"/>
        <c:gapDepth val="0"/>
        <c:shape val="cylinder"/>
        <c:axId val="102353920"/>
        <c:axId val="102359808"/>
        <c:axId val="0"/>
      </c:bar3DChart>
      <c:catAx>
        <c:axId val="10235392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2000" b="1"/>
            </a:pPr>
            <a:endParaRPr lang="ru-RU"/>
          </a:p>
        </c:txPr>
        <c:crossAx val="102359808"/>
        <c:crosses val="autoZero"/>
        <c:auto val="1"/>
        <c:lblAlgn val="ctr"/>
        <c:lblOffset val="100"/>
        <c:noMultiLvlLbl val="0"/>
      </c:catAx>
      <c:valAx>
        <c:axId val="102359808"/>
        <c:scaling>
          <c:logBase val="10"/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02353920"/>
        <c:crosses val="autoZero"/>
        <c:crossBetween val="between"/>
      </c:valAx>
    </c:plotArea>
    <c:plotVisOnly val="1"/>
    <c:dispBlanksAs val="gap"/>
    <c:showDLblsOverMax val="0"/>
  </c:chart>
  <c:spPr>
    <a:noFill/>
    <a:ln w="9525" cap="flat" cmpd="sng" algn="ctr">
      <a:noFill/>
      <a:prstDash val="solid"/>
    </a:ln>
    <a:effectLst>
      <a:outerShdw blurRad="40000" dist="20000" dir="5400000" rotWithShape="0">
        <a:srgbClr val="000000">
          <a:alpha val="38000"/>
        </a:srgbClr>
      </a:outerShdw>
    </a:effectLst>
  </c:spPr>
  <c:txPr>
    <a:bodyPr/>
    <a:lstStyle/>
    <a:p>
      <a:pPr>
        <a:defRPr>
          <a:solidFill>
            <a:schemeClr val="dk1"/>
          </a:solidFill>
          <a:latin typeface="+mn-lt"/>
          <a:ea typeface="+mn-ea"/>
          <a:cs typeface="+mn-cs"/>
        </a:defRPr>
      </a:pPr>
      <a:endParaRPr lang="ru-RU"/>
    </a:p>
  </c:txPr>
  <c:externalData r:id="rId1">
    <c:autoUpdate val="0"/>
  </c:externalData>
  <c:userShapes r:id="rId2"/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6.8127448498436424E-2"/>
          <c:y val="0.10795075434138131"/>
          <c:w val="0.92464430181710233"/>
          <c:h val="0.76919194040094385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(млн. руб)</c:v>
                </c:pt>
              </c:strCache>
            </c:strRef>
          </c:tx>
          <c:spPr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 w="114300" h="114300"/>
              <a:bevelB w="114300" h="114300"/>
            </a:sp3d>
          </c:spPr>
          <c:invertIfNegative val="0"/>
          <c:dPt>
            <c:idx val="0"/>
            <c:invertIfNegative val="0"/>
            <c:bubble3D val="0"/>
            <c:spPr>
              <a:solidFill>
                <a:srgbClr val="7030A0"/>
              </a:solidFill>
              <a:effectLst>
                <a:outerShdw blurRad="76200" dir="18900000" sy="23000" kx="-1200000" algn="bl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14300" h="114300"/>
                <a:bevelB w="114300" h="114300"/>
              </a:sp3d>
            </c:spPr>
          </c:dPt>
          <c:dPt>
            <c:idx val="1"/>
            <c:invertIfNegative val="0"/>
            <c:bubble3D val="0"/>
            <c:spPr>
              <a:solidFill>
                <a:schemeClr val="accent2">
                  <a:lumMod val="75000"/>
                </a:schemeClr>
              </a:solidFill>
              <a:effectLst>
                <a:outerShdw blurRad="76200" dir="18900000" sy="23000" kx="-1200000" algn="bl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14300" h="114300"/>
                <a:bevelB w="114300" h="114300"/>
              </a:sp3d>
            </c:spPr>
          </c:dPt>
          <c:dLbls>
            <c:dLbl>
              <c:idx val="0"/>
              <c:layout>
                <c:manualLayout>
                  <c:x val="3.0358648674737414E-2"/>
                  <c:y val="0.1063632773469008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2.6021698864060642E-2"/>
                  <c:y val="0.1335438458117528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2.0238985285788023E-2"/>
                  <c:y val="0.1663229960380885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20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Факт за 2016 год</c:v>
                </c:pt>
                <c:pt idx="1">
                  <c:v>План за 2017 год</c:v>
                </c:pt>
                <c:pt idx="2">
                  <c:v>Факт за 2017 год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35.799999999999997</c:v>
                </c:pt>
                <c:pt idx="1">
                  <c:v>43.8</c:v>
                </c:pt>
                <c:pt idx="2">
                  <c:v>43.6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0"/>
        <c:gapDepth val="130"/>
        <c:shape val="cylinder"/>
        <c:axId val="94907392"/>
        <c:axId val="94913280"/>
        <c:axId val="0"/>
      </c:bar3DChart>
      <c:catAx>
        <c:axId val="9490739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2000" b="1"/>
            </a:pPr>
            <a:endParaRPr lang="ru-RU"/>
          </a:p>
        </c:txPr>
        <c:crossAx val="94913280"/>
        <c:crosses val="autoZero"/>
        <c:auto val="1"/>
        <c:lblAlgn val="ctr"/>
        <c:lblOffset val="100"/>
        <c:noMultiLvlLbl val="0"/>
      </c:catAx>
      <c:valAx>
        <c:axId val="94913280"/>
        <c:scaling>
          <c:logBase val="10"/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94907392"/>
        <c:crosses val="autoZero"/>
        <c:crossBetween val="between"/>
      </c:valAx>
    </c:plotArea>
    <c:plotVisOnly val="1"/>
    <c:dispBlanksAs val="gap"/>
    <c:showDLblsOverMax val="0"/>
  </c:chart>
  <c:spPr>
    <a:noFill/>
    <a:ln w="9525" cap="flat" cmpd="sng" algn="ctr">
      <a:noFill/>
      <a:prstDash val="solid"/>
    </a:ln>
    <a:effectLst>
      <a:outerShdw blurRad="40000" dist="20000" dir="5400000" rotWithShape="0">
        <a:srgbClr val="000000">
          <a:alpha val="38000"/>
        </a:srgbClr>
      </a:outerShdw>
    </a:effectLst>
  </c:spPr>
  <c:txPr>
    <a:bodyPr/>
    <a:lstStyle/>
    <a:p>
      <a:pPr>
        <a:defRPr>
          <a:solidFill>
            <a:schemeClr val="dk1"/>
          </a:solidFill>
          <a:latin typeface="+mn-lt"/>
          <a:ea typeface="+mn-ea"/>
          <a:cs typeface="+mn-cs"/>
        </a:defRPr>
      </a:pPr>
      <a:endParaRPr lang="ru-RU"/>
    </a:p>
  </c:txPr>
  <c:externalData r:id="rId1">
    <c:autoUpdate val="0"/>
  </c:externalData>
  <c:userShapes r:id="rId2"/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 dirty="0" smtClean="0"/>
              <a:t>Всего расходов на культуру 43,6 </a:t>
            </a:r>
            <a:r>
              <a:rPr lang="ru-RU" dirty="0"/>
              <a:t>(млн. руб.)</a:t>
            </a:r>
          </a:p>
        </c:rich>
      </c:tx>
      <c:layout>
        <c:manualLayout>
          <c:xMode val="edge"/>
          <c:yMode val="edge"/>
          <c:x val="8.669549537230907E-2"/>
          <c:y val="1.4352082945400434E-2"/>
        </c:manualLayout>
      </c:layout>
      <c:overlay val="0"/>
    </c:title>
    <c:autoTitleDeleted val="0"/>
    <c:view3D>
      <c:rotX val="50"/>
      <c:rotY val="230"/>
      <c:rAngAx val="0"/>
      <c:perspective val="2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3.6123019344804115E-2"/>
          <c:y val="9.3476018252911033E-2"/>
          <c:w val="0.57024599356006977"/>
          <c:h val="0.90652407948412617"/>
        </c:manualLayout>
      </c:layout>
      <c:pie3DChart>
        <c:varyColors val="1"/>
        <c:ser>
          <c:idx val="0"/>
          <c:order val="0"/>
          <c:tx>
            <c:strRef>
              <c:f>Лист1!$B$2</c:f>
              <c:strCache>
                <c:ptCount val="1"/>
                <c:pt idx="0">
                  <c:v>1226 (млн. руб.)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>
              <a:bevelT/>
            </a:sp3d>
          </c:spPr>
          <c:dPt>
            <c:idx val="0"/>
            <c:bubble3D val="0"/>
            <c:spPr>
              <a:solidFill>
                <a:schemeClr val="accent6">
                  <a:lumMod val="75000"/>
                </a:schemeClr>
              </a:solidFill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1"/>
            <c:bubble3D val="0"/>
            <c:explosion val="17"/>
            <c:spPr>
              <a:solidFill>
                <a:srgbClr val="00B050"/>
              </a:solidFill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Lbls>
            <c:dLbl>
              <c:idx val="0"/>
              <c:layout>
                <c:manualLayout>
                  <c:x val="9.5932607394735622E-2"/>
                  <c:y val="5.5921150063645696E-2"/>
                </c:manualLayout>
              </c:layout>
              <c:spPr/>
              <c:txPr>
                <a:bodyPr/>
                <a:lstStyle/>
                <a:p>
                  <a:pPr>
                    <a:defRPr sz="2000" b="1"/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0.13988128028395083"/>
                  <c:y val="-8.9859717381154156E-2"/>
                </c:manualLayout>
              </c:layout>
              <c:spPr/>
              <c:txPr>
                <a:bodyPr/>
                <a:lstStyle/>
                <a:p>
                  <a:pPr>
                    <a:defRPr sz="2000" b="1"/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6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Лист1!$A$3:$A$6</c:f>
              <c:strCache>
                <c:ptCount val="4"/>
                <c:pt idx="0">
                  <c:v>Развитие клубной системы: содержание сети учреждений клубного типа</c:v>
                </c:pt>
                <c:pt idx="1">
                  <c:v>Развитие библиотечной системы </c:v>
                </c:pt>
                <c:pt idx="2">
                  <c:v>Развитие кинематографии: содержание кинотеатра</c:v>
                </c:pt>
                <c:pt idx="3">
                  <c:v>Другие вопросы в области культуры - обеспечение деятельности централизованной бухгалтерии отдела культуры</c:v>
                </c:pt>
              </c:strCache>
            </c:strRef>
          </c:cat>
          <c:val>
            <c:numRef>
              <c:f>Лист1!$B$3:$B$6</c:f>
              <c:numCache>
                <c:formatCode>General</c:formatCode>
                <c:ptCount val="4"/>
                <c:pt idx="0">
                  <c:v>18.899999999999999</c:v>
                </c:pt>
                <c:pt idx="1">
                  <c:v>14.6</c:v>
                </c:pt>
                <c:pt idx="2">
                  <c:v>3.6</c:v>
                </c:pt>
                <c:pt idx="3">
                  <c:v>6.5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ayout>
        <c:manualLayout>
          <c:xMode val="edge"/>
          <c:yMode val="edge"/>
          <c:x val="0.55049805227251636"/>
          <c:y val="8.0807506009586264E-2"/>
          <c:w val="0.44243677828822159"/>
          <c:h val="0.85208920448588654"/>
        </c:manualLayout>
      </c:layout>
      <c:overlay val="0"/>
      <c:txPr>
        <a:bodyPr/>
        <a:lstStyle/>
        <a:p>
          <a:pPr>
            <a:defRPr sz="1800" b="1"/>
          </a:pPr>
          <a:endParaRPr lang="ru-RU"/>
        </a:p>
      </c:txPr>
    </c:legend>
    <c:plotVisOnly val="1"/>
    <c:dispBlanksAs val="gap"/>
    <c:showDLblsOverMax val="0"/>
  </c:chart>
  <c:spPr>
    <a:noFill/>
    <a:ln w="9525" cap="flat" cmpd="sng" algn="ctr">
      <a:noFill/>
      <a:prstDash val="solid"/>
    </a:ln>
    <a:effectLst>
      <a:outerShdw blurRad="40000" dist="20000" dir="5400000" rotWithShape="0">
        <a:srgbClr val="000000">
          <a:alpha val="38000"/>
        </a:srgbClr>
      </a:outerShdw>
    </a:effectLst>
  </c:spPr>
  <c:txPr>
    <a:bodyPr/>
    <a:lstStyle/>
    <a:p>
      <a:pPr>
        <a:defRPr>
          <a:solidFill>
            <a:schemeClr val="dk1"/>
          </a:solidFill>
          <a:latin typeface="+mn-lt"/>
          <a:ea typeface="+mn-ea"/>
          <a:cs typeface="+mn-cs"/>
        </a:defRPr>
      </a:pPr>
      <a:endParaRPr lang="ru-RU"/>
    </a:p>
  </c:txPr>
  <c:externalData r:id="rId1">
    <c:autoUpdate val="0"/>
  </c:externalData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6.8127448498436424E-2"/>
          <c:y val="0.10795075434138131"/>
          <c:w val="0.92464430181710233"/>
          <c:h val="0.76919194040094385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(млн. руб)</c:v>
                </c:pt>
              </c:strCache>
            </c:strRef>
          </c:tx>
          <c:spPr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 w="114300" h="114300"/>
              <a:bevelB w="114300" h="114300"/>
            </a:sp3d>
          </c:spPr>
          <c:invertIfNegative val="0"/>
          <c:dPt>
            <c:idx val="0"/>
            <c:invertIfNegative val="0"/>
            <c:bubble3D val="0"/>
            <c:spPr>
              <a:solidFill>
                <a:srgbClr val="7030A0"/>
              </a:solidFill>
              <a:effectLst>
                <a:outerShdw blurRad="76200" dir="18900000" sy="23000" kx="-1200000" algn="bl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14300" h="114300"/>
                <a:bevelB w="114300" h="114300"/>
              </a:sp3d>
            </c:spPr>
          </c:dPt>
          <c:dPt>
            <c:idx val="1"/>
            <c:invertIfNegative val="0"/>
            <c:bubble3D val="0"/>
            <c:spPr>
              <a:solidFill>
                <a:schemeClr val="accent2">
                  <a:lumMod val="75000"/>
                </a:schemeClr>
              </a:solidFill>
              <a:effectLst>
                <a:outerShdw blurRad="76200" dir="18900000" sy="23000" kx="-1200000" algn="bl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14300" h="114300"/>
                <a:bevelB w="114300" h="114300"/>
              </a:sp3d>
            </c:spPr>
          </c:dPt>
          <c:dLbls>
            <c:dLbl>
              <c:idx val="0"/>
              <c:layout>
                <c:manualLayout>
                  <c:x val="-9.1075946024212248E-2"/>
                  <c:y val="0.28908451788873418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2.74673488009529E-2"/>
                  <c:y val="-0.1077418454481403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2.0239099116491716E-2"/>
                  <c:y val="-9.604578028480979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20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Факт за 2016 год</c:v>
                </c:pt>
                <c:pt idx="1">
                  <c:v>План за 2017 год</c:v>
                </c:pt>
                <c:pt idx="2">
                  <c:v>Факт за 2017 год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38.5</c:v>
                </c:pt>
                <c:pt idx="1">
                  <c:v>48.2</c:v>
                </c:pt>
                <c:pt idx="2">
                  <c:v>47.6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0"/>
        <c:gapDepth val="130"/>
        <c:shape val="cylinder"/>
        <c:axId val="95156864"/>
        <c:axId val="95162752"/>
        <c:axId val="0"/>
      </c:bar3DChart>
      <c:catAx>
        <c:axId val="9515686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2000" b="1"/>
            </a:pPr>
            <a:endParaRPr lang="ru-RU"/>
          </a:p>
        </c:txPr>
        <c:crossAx val="95162752"/>
        <c:crosses val="autoZero"/>
        <c:auto val="1"/>
        <c:lblAlgn val="ctr"/>
        <c:lblOffset val="100"/>
        <c:noMultiLvlLbl val="0"/>
      </c:catAx>
      <c:valAx>
        <c:axId val="95162752"/>
        <c:scaling>
          <c:logBase val="10"/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95156864"/>
        <c:crosses val="autoZero"/>
        <c:crossBetween val="between"/>
      </c:valAx>
    </c:plotArea>
    <c:plotVisOnly val="1"/>
    <c:dispBlanksAs val="gap"/>
    <c:showDLblsOverMax val="0"/>
  </c:chart>
  <c:spPr>
    <a:noFill/>
    <a:ln w="9525" cap="flat" cmpd="sng" algn="ctr">
      <a:noFill/>
      <a:prstDash val="solid"/>
    </a:ln>
    <a:effectLst>
      <a:outerShdw blurRad="40000" dist="20000" dir="5400000" rotWithShape="0">
        <a:srgbClr val="000000">
          <a:alpha val="38000"/>
        </a:srgbClr>
      </a:outerShdw>
    </a:effectLst>
  </c:spPr>
  <c:txPr>
    <a:bodyPr/>
    <a:lstStyle/>
    <a:p>
      <a:pPr>
        <a:defRPr>
          <a:solidFill>
            <a:schemeClr val="dk1"/>
          </a:solidFill>
          <a:latin typeface="+mn-lt"/>
          <a:ea typeface="+mn-ea"/>
          <a:cs typeface="+mn-cs"/>
        </a:defRPr>
      </a:pPr>
      <a:endParaRPr lang="ru-RU"/>
    </a:p>
  </c:txPr>
  <c:externalData r:id="rId1">
    <c:autoUpdate val="0"/>
  </c:externalData>
  <c:userShapes r:id="rId2"/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hart>
    <c:autoTitleDeleted val="1"/>
    <c:view3D>
      <c:rotX val="50"/>
      <c:rotY val="110"/>
      <c:rAngAx val="0"/>
      <c:perspective val="2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3.6123019344804115E-2"/>
          <c:y val="0.25990080570012691"/>
          <c:w val="0.46573933412909541"/>
          <c:h val="0.74009919429987314"/>
        </c:manualLayout>
      </c:layout>
      <c:pie3DChart>
        <c:varyColors val="1"/>
        <c:ser>
          <c:idx val="0"/>
          <c:order val="0"/>
          <c:tx>
            <c:strRef>
              <c:f>Лист1!$B$2</c:f>
              <c:strCache>
                <c:ptCount val="1"/>
                <c:pt idx="0">
                  <c:v>1226 (млн. руб.)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>
              <a:bevelT/>
            </a:sp3d>
          </c:spPr>
          <c:explosion val="25"/>
          <c:dPt>
            <c:idx val="0"/>
            <c:bubble3D val="0"/>
            <c:spPr>
              <a:solidFill>
                <a:schemeClr val="accent6">
                  <a:lumMod val="75000"/>
                </a:schemeClr>
              </a:solidFill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1"/>
            <c:bubble3D val="0"/>
            <c:spPr>
              <a:solidFill>
                <a:srgbClr val="00B050"/>
              </a:solidFill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Lbls>
            <c:dLbl>
              <c:idx val="0"/>
              <c:layout>
                <c:manualLayout>
                  <c:x val="3.2067443807113488E-2"/>
                  <c:y val="-0.1674984916571271"/>
                </c:manualLayout>
              </c:layout>
              <c:tx>
                <c:rich>
                  <a:bodyPr/>
                  <a:lstStyle/>
                  <a:p>
                    <a:pPr>
                      <a:defRPr sz="2000" b="1"/>
                    </a:pPr>
                    <a:r>
                      <a:rPr lang="en-US" dirty="0" smtClean="0"/>
                      <a:t>542,8</a:t>
                    </a:r>
                    <a:r>
                      <a:rPr lang="ru-RU" dirty="0" smtClean="0"/>
                      <a:t>;</a:t>
                    </a:r>
                    <a:r>
                      <a:rPr lang="ru-RU" baseline="0" dirty="0" smtClean="0"/>
                      <a:t> 99,7%</a:t>
                    </a:r>
                    <a:endParaRPr lang="en-US" dirty="0"/>
                  </a:p>
                </c:rich>
              </c:tx>
              <c:spPr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0.10940029377060932"/>
                  <c:y val="6.2886364203455836E-2"/>
                </c:manualLayout>
              </c:layout>
              <c:tx>
                <c:rich>
                  <a:bodyPr/>
                  <a:lstStyle/>
                  <a:p>
                    <a:pPr>
                      <a:defRPr sz="2000" b="1"/>
                    </a:pPr>
                    <a:r>
                      <a:rPr lang="en-US" dirty="0" smtClean="0"/>
                      <a:t>1,8</a:t>
                    </a:r>
                    <a:r>
                      <a:rPr lang="ru-RU" dirty="0" smtClean="0"/>
                      <a:t>; 0,3%</a:t>
                    </a:r>
                    <a:endParaRPr lang="en-US" dirty="0"/>
                  </a:p>
                </c:rich>
              </c:tx>
              <c:spPr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6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Лист1!$A$3:$A$4</c:f>
              <c:strCache>
                <c:ptCount val="2"/>
                <c:pt idx="0">
                  <c:v>Муниципальные программы 542,8 (млн. руб.)</c:v>
                </c:pt>
                <c:pt idx="1">
                  <c:v>Непрограммные напрвления деятельности в т.ч. на : - обеспечение функционирования органов местного самоуправления </c:v>
                </c:pt>
              </c:strCache>
            </c:strRef>
          </c:cat>
          <c:val>
            <c:numRef>
              <c:f>Лист1!$B$3:$B$4</c:f>
              <c:numCache>
                <c:formatCode>General</c:formatCode>
                <c:ptCount val="2"/>
                <c:pt idx="0">
                  <c:v>542.79999999999995</c:v>
                </c:pt>
                <c:pt idx="1">
                  <c:v>1.8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ayout>
        <c:manualLayout>
          <c:xMode val="edge"/>
          <c:yMode val="edge"/>
          <c:x val="0.55049805227251636"/>
          <c:y val="8.0807506009586264E-2"/>
          <c:w val="0.44243677828822159"/>
          <c:h val="0.85208920448588654"/>
        </c:manualLayout>
      </c:layout>
      <c:overlay val="0"/>
      <c:txPr>
        <a:bodyPr/>
        <a:lstStyle/>
        <a:p>
          <a:pPr>
            <a:defRPr sz="1800" b="1"/>
          </a:pPr>
          <a:endParaRPr lang="ru-RU"/>
        </a:p>
      </c:txPr>
    </c:legend>
    <c:plotVisOnly val="1"/>
    <c:dispBlanksAs val="gap"/>
    <c:showDLblsOverMax val="0"/>
  </c:chart>
  <c:spPr>
    <a:noFill/>
    <a:ln w="9525" cap="flat" cmpd="sng" algn="ctr">
      <a:noFill/>
      <a:prstDash val="solid"/>
    </a:ln>
    <a:effectLst>
      <a:outerShdw blurRad="40000" dist="20000" dir="5400000" rotWithShape="0">
        <a:srgbClr val="000000">
          <a:alpha val="38000"/>
        </a:srgbClr>
      </a:outerShdw>
    </a:effectLst>
  </c:spPr>
  <c:txPr>
    <a:bodyPr/>
    <a:lstStyle/>
    <a:p>
      <a:pPr>
        <a:defRPr>
          <a:solidFill>
            <a:schemeClr val="dk1"/>
          </a:solidFill>
          <a:latin typeface="+mn-lt"/>
          <a:ea typeface="+mn-ea"/>
          <a:cs typeface="+mn-cs"/>
        </a:defRPr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 u="sng" dirty="0" smtClean="0"/>
              <a:t>РАСХОДЫ</a:t>
            </a:r>
            <a:r>
              <a:rPr lang="ru-RU" u="sng" baseline="0" dirty="0" smtClean="0"/>
              <a:t> всего</a:t>
            </a:r>
            <a:endParaRPr lang="ru-RU" u="sng" dirty="0"/>
          </a:p>
        </c:rich>
      </c:tx>
      <c:layout>
        <c:manualLayout>
          <c:xMode val="edge"/>
          <c:yMode val="edge"/>
          <c:x val="1.3795370641877703E-2"/>
          <c:y val="0"/>
        </c:manualLayout>
      </c:layout>
      <c:overlay val="0"/>
    </c:title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6.6681798561544159E-2"/>
          <c:y val="5.2506248431070809E-2"/>
          <c:w val="0.92464430181710233"/>
          <c:h val="0.76919194040094385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РАСХОДЫ ВСЕГО</c:v>
                </c:pt>
              </c:strCache>
            </c:strRef>
          </c:tx>
          <c:spPr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 w="114300" h="114300"/>
              <a:bevelB w="114300" h="114300"/>
            </a:sp3d>
          </c:spPr>
          <c:invertIfNegative val="0"/>
          <c:dPt>
            <c:idx val="0"/>
            <c:invertIfNegative val="0"/>
            <c:bubble3D val="0"/>
            <c:spPr>
              <a:solidFill>
                <a:srgbClr val="7030A0"/>
              </a:solidFill>
              <a:effectLst>
                <a:outerShdw blurRad="76200" dir="18900000" sy="23000" kx="-1200000" algn="bl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14300" h="114300"/>
                <a:bevelB w="114300" h="114300"/>
              </a:sp3d>
            </c:spPr>
          </c:dPt>
          <c:dPt>
            <c:idx val="1"/>
            <c:invertIfNegative val="0"/>
            <c:bubble3D val="0"/>
            <c:spPr>
              <a:solidFill>
                <a:schemeClr val="accent2">
                  <a:lumMod val="75000"/>
                </a:schemeClr>
              </a:solidFill>
              <a:effectLst>
                <a:outerShdw blurRad="76200" dir="18900000" sy="23000" kx="-1200000" algn="bl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14300" h="114300"/>
                <a:bevelB w="114300" h="114300"/>
              </a:sp3d>
            </c:spPr>
          </c:dPt>
          <c:dLbls>
            <c:dLbl>
              <c:idx val="0"/>
              <c:layout>
                <c:manualLayout>
                  <c:x val="3.4695509631007392E-2"/>
                  <c:y val="-2.366994216638956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2.1684749053383866E-2"/>
                  <c:y val="-0.1615556330256145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2000"/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</c:dLbls>
          <c:cat>
            <c:strRef>
              <c:f>Лист1!$A$2:$A$3</c:f>
              <c:strCache>
                <c:ptCount val="2"/>
                <c:pt idx="0">
                  <c:v>за 2016 год</c:v>
                </c:pt>
                <c:pt idx="1">
                  <c:v>за 2017 год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545.4</c:v>
                </c:pt>
                <c:pt idx="1">
                  <c:v>544.6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36"/>
        <c:gapDepth val="0"/>
        <c:shape val="cylinder"/>
        <c:axId val="22798720"/>
        <c:axId val="22800256"/>
        <c:axId val="0"/>
      </c:bar3DChart>
      <c:catAx>
        <c:axId val="2279872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2000" b="1"/>
            </a:pPr>
            <a:endParaRPr lang="ru-RU"/>
          </a:p>
        </c:txPr>
        <c:crossAx val="22800256"/>
        <c:crosses val="autoZero"/>
        <c:auto val="1"/>
        <c:lblAlgn val="ctr"/>
        <c:lblOffset val="100"/>
        <c:noMultiLvlLbl val="0"/>
      </c:catAx>
      <c:valAx>
        <c:axId val="22800256"/>
        <c:scaling>
          <c:logBase val="10"/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22798720"/>
        <c:crosses val="autoZero"/>
        <c:crossBetween val="between"/>
      </c:valAx>
    </c:plotArea>
    <c:plotVisOnly val="1"/>
    <c:dispBlanksAs val="gap"/>
    <c:showDLblsOverMax val="0"/>
  </c:chart>
  <c:spPr>
    <a:noFill/>
    <a:ln w="9525" cap="flat" cmpd="sng" algn="ctr">
      <a:noFill/>
      <a:prstDash val="solid"/>
    </a:ln>
    <a:effectLst>
      <a:outerShdw blurRad="40000" dist="20000" dir="5400000" rotWithShape="0">
        <a:srgbClr val="000000">
          <a:alpha val="38000"/>
        </a:srgbClr>
      </a:outerShdw>
    </a:effectLst>
  </c:spPr>
  <c:txPr>
    <a:bodyPr/>
    <a:lstStyle/>
    <a:p>
      <a:pPr>
        <a:defRPr>
          <a:solidFill>
            <a:schemeClr val="dk1"/>
          </a:solidFill>
          <a:latin typeface="+mn-lt"/>
          <a:ea typeface="+mn-ea"/>
          <a:cs typeface="+mn-cs"/>
        </a:defRPr>
      </a:pPr>
      <a:endParaRPr lang="ru-RU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6.6681798561544159E-2"/>
          <c:y val="5.2506248431070809E-2"/>
          <c:w val="0.92464430181710233"/>
          <c:h val="0.76919194040094385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РАСХОДЫ ВСЕГО</c:v>
                </c:pt>
              </c:strCache>
            </c:strRef>
          </c:tx>
          <c:spPr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 w="114300" h="114300"/>
              <a:bevelB w="114300" h="114300"/>
            </a:sp3d>
          </c:spPr>
          <c:invertIfNegative val="0"/>
          <c:dPt>
            <c:idx val="0"/>
            <c:invertIfNegative val="0"/>
            <c:bubble3D val="0"/>
            <c:spPr>
              <a:solidFill>
                <a:srgbClr val="7030A0"/>
              </a:solidFill>
              <a:effectLst>
                <a:outerShdw blurRad="76200" dir="18900000" sy="23000" kx="-1200000" algn="bl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14300" h="114300"/>
                <a:bevelB w="114300" h="114300"/>
              </a:sp3d>
            </c:spPr>
          </c:dPt>
          <c:dPt>
            <c:idx val="1"/>
            <c:invertIfNegative val="0"/>
            <c:bubble3D val="0"/>
            <c:spPr>
              <a:solidFill>
                <a:schemeClr val="accent2">
                  <a:lumMod val="75000"/>
                </a:schemeClr>
              </a:solidFill>
              <a:effectLst>
                <a:outerShdw blurRad="76200" dir="18900000" sy="23000" kx="-1200000" algn="bl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14300" h="114300"/>
                <a:bevelB w="114300" h="114300"/>
              </a:sp3d>
            </c:spPr>
          </c:dPt>
          <c:dLbls>
            <c:dLbl>
              <c:idx val="0"/>
              <c:layout>
                <c:manualLayout>
                  <c:x val="3.4695509631007392E-2"/>
                  <c:y val="-2.366994216638956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2.1684749053383866E-2"/>
                  <c:y val="-0.1615556330256145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2000"/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</c:dLbls>
          <c:cat>
            <c:strRef>
              <c:f>Лист1!$A$2:$A$3</c:f>
              <c:strCache>
                <c:ptCount val="2"/>
                <c:pt idx="0">
                  <c:v>за 2016 год</c:v>
                </c:pt>
                <c:pt idx="1">
                  <c:v>за 2017 год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-2.4</c:v>
                </c:pt>
                <c:pt idx="1">
                  <c:v>2.8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36"/>
        <c:gapDepth val="0"/>
        <c:shape val="cylinder"/>
        <c:axId val="22314368"/>
        <c:axId val="22176896"/>
        <c:axId val="0"/>
      </c:bar3DChart>
      <c:catAx>
        <c:axId val="2231436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2000" b="1"/>
            </a:pPr>
            <a:endParaRPr lang="ru-RU"/>
          </a:p>
        </c:txPr>
        <c:crossAx val="22176896"/>
        <c:crosses val="autoZero"/>
        <c:auto val="1"/>
        <c:lblAlgn val="ctr"/>
        <c:lblOffset val="100"/>
        <c:noMultiLvlLbl val="0"/>
      </c:catAx>
      <c:valAx>
        <c:axId val="22176896"/>
        <c:scaling>
          <c:logBase val="10"/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22314368"/>
        <c:crosses val="autoZero"/>
        <c:crossBetween val="between"/>
      </c:valAx>
    </c:plotArea>
    <c:plotVisOnly val="1"/>
    <c:dispBlanksAs val="gap"/>
    <c:showDLblsOverMax val="0"/>
  </c:chart>
  <c:spPr>
    <a:noFill/>
    <a:ln w="9525" cap="flat" cmpd="sng" algn="ctr">
      <a:noFill/>
      <a:prstDash val="solid"/>
    </a:ln>
    <a:effectLst>
      <a:outerShdw blurRad="40000" dist="20000" dir="5400000" rotWithShape="0">
        <a:srgbClr val="000000">
          <a:alpha val="38000"/>
        </a:srgbClr>
      </a:outerShdw>
    </a:effectLst>
  </c:spPr>
  <c:txPr>
    <a:bodyPr/>
    <a:lstStyle/>
    <a:p>
      <a:pPr>
        <a:defRPr>
          <a:solidFill>
            <a:schemeClr val="dk1"/>
          </a:solidFill>
          <a:latin typeface="+mn-lt"/>
          <a:ea typeface="+mn-ea"/>
          <a:cs typeface="+mn-cs"/>
        </a:defRPr>
      </a:pPr>
      <a:endParaRPr lang="ru-RU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 dirty="0" smtClean="0"/>
              <a:t>ДОХОДЫ всего</a:t>
            </a:r>
            <a:endParaRPr lang="ru-RU" dirty="0"/>
          </a:p>
        </c:rich>
      </c:tx>
      <c:layout>
        <c:manualLayout>
          <c:xMode val="edge"/>
          <c:yMode val="edge"/>
          <c:x val="1.3795370641877703E-2"/>
          <c:y val="0"/>
        </c:manualLayout>
      </c:layout>
      <c:overlay val="0"/>
    </c:title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6.6681798561544159E-2"/>
          <c:y val="5.2506248431070809E-2"/>
          <c:w val="0.92464430181710233"/>
          <c:h val="0.76919194040094385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(млн. руб)</c:v>
                </c:pt>
              </c:strCache>
            </c:strRef>
          </c:tx>
          <c:spPr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 w="114300" h="114300"/>
              <a:bevelB w="114300" h="114300"/>
            </a:sp3d>
          </c:spPr>
          <c:invertIfNegative val="0"/>
          <c:dPt>
            <c:idx val="0"/>
            <c:invertIfNegative val="0"/>
            <c:bubble3D val="0"/>
            <c:spPr>
              <a:solidFill>
                <a:srgbClr val="7030A0"/>
              </a:solidFill>
              <a:effectLst>
                <a:outerShdw blurRad="76200" dir="18900000" sy="23000" kx="-1200000" algn="bl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14300" h="114300"/>
                <a:bevelB w="114300" h="114300"/>
              </a:sp3d>
            </c:spPr>
          </c:dPt>
          <c:dPt>
            <c:idx val="1"/>
            <c:invertIfNegative val="0"/>
            <c:bubble3D val="0"/>
            <c:spPr>
              <a:solidFill>
                <a:schemeClr val="accent2">
                  <a:lumMod val="75000"/>
                </a:schemeClr>
              </a:solidFill>
              <a:effectLst>
                <a:outerShdw blurRad="76200" dir="18900000" sy="23000" kx="-1200000" algn="bl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14300" h="114300"/>
                <a:bevelB w="114300" h="114300"/>
              </a:sp3d>
            </c:spPr>
          </c:dPt>
          <c:dLbls>
            <c:dLbl>
              <c:idx val="0"/>
              <c:layout>
                <c:manualLayout>
                  <c:x val="3.4695509631007392E-2"/>
                  <c:y val="-2.366994216638956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2.1684749053383866E-2"/>
                  <c:y val="-0.1615556330256145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2000"/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</c:dLbls>
          <c:cat>
            <c:strRef>
              <c:f>Лист1!$A$2:$A$3</c:f>
              <c:strCache>
                <c:ptCount val="2"/>
                <c:pt idx="0">
                  <c:v>ПЛАН</c:v>
                </c:pt>
                <c:pt idx="1">
                  <c:v>ФАКТ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549</c:v>
                </c:pt>
                <c:pt idx="1">
                  <c:v>547.4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36"/>
        <c:gapDepth val="0"/>
        <c:shape val="cylinder"/>
        <c:axId val="19819136"/>
        <c:axId val="29145344"/>
        <c:axId val="0"/>
      </c:bar3DChart>
      <c:catAx>
        <c:axId val="1981913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2000" b="1"/>
            </a:pPr>
            <a:endParaRPr lang="ru-RU"/>
          </a:p>
        </c:txPr>
        <c:crossAx val="29145344"/>
        <c:crosses val="autoZero"/>
        <c:auto val="1"/>
        <c:lblAlgn val="ctr"/>
        <c:lblOffset val="100"/>
        <c:noMultiLvlLbl val="0"/>
      </c:catAx>
      <c:valAx>
        <c:axId val="29145344"/>
        <c:scaling>
          <c:logBase val="10"/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9819136"/>
        <c:crosses val="autoZero"/>
        <c:crossBetween val="between"/>
      </c:valAx>
    </c:plotArea>
    <c:plotVisOnly val="1"/>
    <c:dispBlanksAs val="gap"/>
    <c:showDLblsOverMax val="0"/>
  </c:chart>
  <c:spPr>
    <a:noFill/>
    <a:ln w="9525" cap="flat" cmpd="sng" algn="ctr">
      <a:noFill/>
      <a:prstDash val="solid"/>
    </a:ln>
    <a:effectLst>
      <a:outerShdw blurRad="40000" dist="20000" dir="5400000" rotWithShape="0">
        <a:srgbClr val="000000">
          <a:alpha val="38000"/>
        </a:srgbClr>
      </a:outerShdw>
    </a:effectLst>
  </c:spPr>
  <c:txPr>
    <a:bodyPr/>
    <a:lstStyle/>
    <a:p>
      <a:pPr>
        <a:defRPr>
          <a:solidFill>
            <a:schemeClr val="dk1"/>
          </a:solidFill>
          <a:latin typeface="+mn-lt"/>
          <a:ea typeface="+mn-ea"/>
          <a:cs typeface="+mn-cs"/>
        </a:defRPr>
      </a:pPr>
      <a:endParaRPr lang="ru-RU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 u="sng" baseline="0" dirty="0" smtClean="0"/>
              <a:t>НАЛОГОВЫЕ И НЕНАЛОГОВЫЕ ДОХОДЫ</a:t>
            </a:r>
            <a:endParaRPr lang="ru-RU" u="sng" dirty="0"/>
          </a:p>
        </c:rich>
      </c:tx>
      <c:layout>
        <c:manualLayout>
          <c:xMode val="edge"/>
          <c:yMode val="edge"/>
          <c:x val="2.7863519415806951E-4"/>
          <c:y val="0"/>
        </c:manualLayout>
      </c:layout>
      <c:overlay val="0"/>
    </c:title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6.6681798561544159E-2"/>
          <c:y val="5.2506248431070809E-2"/>
          <c:w val="0.92464430181710233"/>
          <c:h val="0.76919194040094385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РАСХОДЫ ВСЕГО</c:v>
                </c:pt>
              </c:strCache>
            </c:strRef>
          </c:tx>
          <c:spPr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 w="114300" h="114300"/>
              <a:bevelB w="114300" h="114300"/>
            </a:sp3d>
          </c:spPr>
          <c:invertIfNegative val="0"/>
          <c:dPt>
            <c:idx val="0"/>
            <c:invertIfNegative val="0"/>
            <c:bubble3D val="0"/>
            <c:spPr>
              <a:solidFill>
                <a:srgbClr val="7030A0"/>
              </a:solidFill>
              <a:effectLst>
                <a:outerShdw blurRad="76200" dir="18900000" sy="23000" kx="-1200000" algn="bl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14300" h="114300"/>
                <a:bevelB w="114300" h="114300"/>
              </a:sp3d>
            </c:spPr>
          </c:dPt>
          <c:dPt>
            <c:idx val="1"/>
            <c:invertIfNegative val="0"/>
            <c:bubble3D val="0"/>
            <c:spPr>
              <a:solidFill>
                <a:schemeClr val="accent2">
                  <a:lumMod val="75000"/>
                </a:schemeClr>
              </a:solidFill>
              <a:effectLst>
                <a:outerShdw blurRad="76200" dir="18900000" sy="23000" kx="-1200000" algn="bl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14300" h="114300"/>
                <a:bevelB w="114300" h="114300"/>
              </a:sp3d>
            </c:spPr>
          </c:dPt>
          <c:dLbls>
            <c:dLbl>
              <c:idx val="0"/>
              <c:layout>
                <c:manualLayout>
                  <c:x val="3.4695509631007392E-2"/>
                  <c:y val="-2.366994216638956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3.2498144383265794E-2"/>
                  <c:y val="-4.758630474880761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2000"/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</c:dLbls>
          <c:cat>
            <c:strRef>
              <c:f>Лист1!$A$2:$A$3</c:f>
              <c:strCache>
                <c:ptCount val="2"/>
                <c:pt idx="0">
                  <c:v>ПЛАН</c:v>
                </c:pt>
                <c:pt idx="1">
                  <c:v>ФАКТ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140.30000000000001</c:v>
                </c:pt>
                <c:pt idx="1">
                  <c:v>139.4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36"/>
        <c:gapDepth val="0"/>
        <c:shape val="cylinder"/>
        <c:axId val="22217856"/>
        <c:axId val="22219392"/>
        <c:axId val="0"/>
      </c:bar3DChart>
      <c:catAx>
        <c:axId val="2221785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2000" b="1"/>
            </a:pPr>
            <a:endParaRPr lang="ru-RU"/>
          </a:p>
        </c:txPr>
        <c:crossAx val="22219392"/>
        <c:crosses val="autoZero"/>
        <c:auto val="1"/>
        <c:lblAlgn val="ctr"/>
        <c:lblOffset val="100"/>
        <c:noMultiLvlLbl val="0"/>
      </c:catAx>
      <c:valAx>
        <c:axId val="22219392"/>
        <c:scaling>
          <c:logBase val="10"/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22217856"/>
        <c:crosses val="autoZero"/>
        <c:crossBetween val="between"/>
      </c:valAx>
    </c:plotArea>
    <c:plotVisOnly val="1"/>
    <c:dispBlanksAs val="gap"/>
    <c:showDLblsOverMax val="0"/>
  </c:chart>
  <c:spPr>
    <a:noFill/>
    <a:ln w="9525" cap="flat" cmpd="sng" algn="ctr">
      <a:noFill/>
      <a:prstDash val="solid"/>
    </a:ln>
    <a:effectLst>
      <a:outerShdw blurRad="40000" dist="20000" dir="5400000" rotWithShape="0">
        <a:srgbClr val="000000">
          <a:alpha val="38000"/>
        </a:srgbClr>
      </a:outerShdw>
    </a:effectLst>
  </c:spPr>
  <c:txPr>
    <a:bodyPr/>
    <a:lstStyle/>
    <a:p>
      <a:pPr>
        <a:defRPr>
          <a:solidFill>
            <a:schemeClr val="dk1"/>
          </a:solidFill>
          <a:latin typeface="+mn-lt"/>
          <a:ea typeface="+mn-ea"/>
          <a:cs typeface="+mn-cs"/>
        </a:defRPr>
      </a:pPr>
      <a:endParaRPr lang="ru-RU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6.6681798561544159E-2"/>
          <c:y val="5.2506248431070809E-2"/>
          <c:w val="0.92464430181710233"/>
          <c:h val="0.76919194040094385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РАСХОДЫ ВСЕГО</c:v>
                </c:pt>
              </c:strCache>
            </c:strRef>
          </c:tx>
          <c:spPr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 w="114300" h="114300"/>
              <a:bevelB w="114300" h="114300"/>
            </a:sp3d>
          </c:spPr>
          <c:invertIfNegative val="0"/>
          <c:dPt>
            <c:idx val="0"/>
            <c:invertIfNegative val="0"/>
            <c:bubble3D val="0"/>
            <c:spPr>
              <a:solidFill>
                <a:srgbClr val="7030A0"/>
              </a:solidFill>
              <a:effectLst>
                <a:outerShdw blurRad="76200" dir="18900000" sy="23000" kx="-1200000" algn="bl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14300" h="114300"/>
                <a:bevelB w="114300" h="114300"/>
              </a:sp3d>
            </c:spPr>
          </c:dPt>
          <c:dPt>
            <c:idx val="1"/>
            <c:invertIfNegative val="0"/>
            <c:bubble3D val="0"/>
            <c:spPr>
              <a:solidFill>
                <a:schemeClr val="accent2">
                  <a:lumMod val="75000"/>
                </a:schemeClr>
              </a:solidFill>
              <a:effectLst>
                <a:outerShdw blurRad="76200" dir="18900000" sy="23000" kx="-1200000" algn="bl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14300" h="114300"/>
                <a:bevelB w="114300" h="114300"/>
              </a:sp3d>
            </c:spPr>
          </c:dPt>
          <c:dLbls>
            <c:dLbl>
              <c:idx val="0"/>
              <c:layout>
                <c:manualLayout>
                  <c:x val="-0.1260686539616018"/>
                  <c:y val="0.23436150795935159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0.12146144661004635"/>
                  <c:y val="0.2367128267296055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2000"/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</c:dLbls>
          <c:cat>
            <c:strRef>
              <c:f>Лист1!$A$2:$A$3</c:f>
              <c:strCache>
                <c:ptCount val="2"/>
                <c:pt idx="0">
                  <c:v>ПЛАН</c:v>
                </c:pt>
                <c:pt idx="1">
                  <c:v>ФАКТ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408.7</c:v>
                </c:pt>
                <c:pt idx="1">
                  <c:v>408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36"/>
        <c:gapDepth val="0"/>
        <c:shape val="cylinder"/>
        <c:axId val="22282624"/>
        <c:axId val="22284160"/>
        <c:axId val="0"/>
      </c:bar3DChart>
      <c:catAx>
        <c:axId val="2228262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2000" b="1"/>
            </a:pPr>
            <a:endParaRPr lang="ru-RU"/>
          </a:p>
        </c:txPr>
        <c:crossAx val="22284160"/>
        <c:crosses val="autoZero"/>
        <c:auto val="1"/>
        <c:lblAlgn val="ctr"/>
        <c:lblOffset val="100"/>
        <c:noMultiLvlLbl val="0"/>
      </c:catAx>
      <c:valAx>
        <c:axId val="22284160"/>
        <c:scaling>
          <c:logBase val="10"/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22282624"/>
        <c:crosses val="autoZero"/>
        <c:crossBetween val="between"/>
      </c:valAx>
    </c:plotArea>
    <c:plotVisOnly val="1"/>
    <c:dispBlanksAs val="gap"/>
    <c:showDLblsOverMax val="0"/>
  </c:chart>
  <c:spPr>
    <a:noFill/>
    <a:ln w="9525" cap="flat" cmpd="sng" algn="ctr">
      <a:noFill/>
      <a:prstDash val="solid"/>
    </a:ln>
    <a:effectLst>
      <a:outerShdw blurRad="40000" dist="20000" dir="5400000" rotWithShape="0">
        <a:srgbClr val="000000">
          <a:alpha val="38000"/>
        </a:srgbClr>
      </a:outerShdw>
    </a:effectLst>
  </c:spPr>
  <c:txPr>
    <a:bodyPr/>
    <a:lstStyle/>
    <a:p>
      <a:pPr>
        <a:defRPr>
          <a:solidFill>
            <a:schemeClr val="dk1"/>
          </a:solidFill>
          <a:latin typeface="+mn-lt"/>
          <a:ea typeface="+mn-ea"/>
          <a:cs typeface="+mn-cs"/>
        </a:defRPr>
      </a:pPr>
      <a:endParaRPr lang="ru-RU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10"/>
    </mc:Choice>
    <mc:Fallback>
      <c:style val="10"/>
    </mc:Fallback>
  </mc:AlternateContent>
  <c:chart>
    <c:autoTitleDeleted val="1"/>
    <c:view3D>
      <c:rotX val="40"/>
      <c:rotY val="0"/>
      <c:depthPercent val="160"/>
      <c:rAngAx val="0"/>
      <c:perspective val="1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3.6123019344804115E-2"/>
          <c:y val="9.3476018252911033E-2"/>
          <c:w val="0.57024599356006977"/>
          <c:h val="0.90652407948412617"/>
        </c:manualLayout>
      </c:layout>
      <c:pie3DChart>
        <c:varyColors val="1"/>
        <c:ser>
          <c:idx val="0"/>
          <c:order val="0"/>
          <c:tx>
            <c:strRef>
              <c:f>Лист1!$B$2</c:f>
              <c:strCache>
                <c:ptCount val="1"/>
                <c:pt idx="0">
                  <c:v>Столбец1</c:v>
                </c:pt>
              </c:strCache>
            </c:strRef>
          </c:tx>
          <c:spPr>
            <a:ln w="12700"/>
          </c:spPr>
          <c:explosion val="21"/>
          <c:dPt>
            <c:idx val="0"/>
            <c:bubble3D val="0"/>
          </c:dPt>
          <c:dPt>
            <c:idx val="1"/>
            <c:bubble3D val="0"/>
          </c:dPt>
          <c:dPt>
            <c:idx val="3"/>
            <c:bubble3D val="0"/>
          </c:dPt>
          <c:dPt>
            <c:idx val="7"/>
            <c:bubble3D val="0"/>
          </c:dPt>
          <c:dPt>
            <c:idx val="8"/>
            <c:bubble3D val="0"/>
            <c:spPr>
              <a:ln w="12700"/>
              <a:effectLst>
                <a:outerShdw blurRad="40000" dist="50800" dir="5400000" rotWithShape="0">
                  <a:srgbClr val="000000">
                    <a:alpha val="38000"/>
                  </a:srgbClr>
                </a:outerShdw>
              </a:effectLst>
              <a:scene3d>
                <a:camera prst="orthographicFront"/>
                <a:lightRig rig="threePt" dir="t"/>
              </a:scene3d>
              <a:sp3d>
                <a:bevelT w="0" h="0"/>
                <a:bevelB w="0" h="0"/>
                <a:contourClr>
                  <a:srgbClr val="000000"/>
                </a:contourClr>
              </a:sp3d>
            </c:spPr>
          </c:dPt>
          <c:dLbls>
            <c:dLblPos val="bestFit"/>
            <c:showLegendKey val="1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Лист1!$A$3:$A$5</c:f>
              <c:strCache>
                <c:ptCount val="3"/>
                <c:pt idx="0">
                  <c:v>Неналоговые доходы</c:v>
                </c:pt>
                <c:pt idx="1">
                  <c:v>Налоговые доходы</c:v>
                </c:pt>
                <c:pt idx="2">
                  <c:v>Безвозмездные поступления в бюджет района</c:v>
                </c:pt>
              </c:strCache>
            </c:strRef>
          </c:cat>
          <c:val>
            <c:numRef>
              <c:f>Лист1!$B$3:$B$5</c:f>
              <c:numCache>
                <c:formatCode>General</c:formatCode>
                <c:ptCount val="3"/>
                <c:pt idx="0">
                  <c:v>22.6</c:v>
                </c:pt>
                <c:pt idx="1">
                  <c:v>2.8</c:v>
                </c:pt>
                <c:pt idx="2">
                  <c:v>74.599999999999994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tr"/>
      <c:layout/>
      <c:overlay val="0"/>
      <c:spPr>
        <a:effectLst>
          <a:glow>
            <a:schemeClr val="accent1"/>
          </a:glow>
        </a:effectLst>
      </c:spPr>
    </c:legend>
    <c:plotVisOnly val="1"/>
    <c:dispBlanksAs val="gap"/>
    <c:showDLblsOverMax val="0"/>
  </c:chart>
  <c:spPr>
    <a:effectLst>
      <a:glow>
        <a:schemeClr val="accent1"/>
      </a:glow>
    </a:effectLst>
  </c:spPr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 sz="1800" b="1" i="0" u="sng" baseline="0" dirty="0" smtClean="0">
                <a:effectLst/>
              </a:rPr>
              <a:t>НАЛОГОВЫЕ ДОХОДЫ</a:t>
            </a:r>
            <a:endParaRPr lang="ru-RU" dirty="0">
              <a:effectLst/>
            </a:endParaRPr>
          </a:p>
        </c:rich>
      </c:tx>
      <c:layout>
        <c:manualLayout>
          <c:xMode val="edge"/>
          <c:yMode val="edge"/>
          <c:x val="1.3795370641877703E-2"/>
          <c:y val="0"/>
        </c:manualLayout>
      </c:layout>
      <c:overlay val="0"/>
    </c:title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6.6681798561544159E-2"/>
          <c:y val="5.2506248431070809E-2"/>
          <c:w val="0.92464430181710233"/>
          <c:h val="0.76919194040094385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(млн. руб)</c:v>
                </c:pt>
              </c:strCache>
            </c:strRef>
          </c:tx>
          <c:spPr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 w="114300" h="114300"/>
              <a:bevelB w="114300" h="114300"/>
            </a:sp3d>
          </c:spPr>
          <c:invertIfNegative val="0"/>
          <c:dPt>
            <c:idx val="0"/>
            <c:invertIfNegative val="0"/>
            <c:bubble3D val="0"/>
            <c:spPr>
              <a:solidFill>
                <a:srgbClr val="7030A0"/>
              </a:solidFill>
              <a:effectLst>
                <a:outerShdw blurRad="76200" dir="18900000" sy="23000" kx="-1200000" algn="bl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14300" h="114300"/>
                <a:bevelB w="114300" h="114300"/>
              </a:sp3d>
            </c:spPr>
          </c:dPt>
          <c:dPt>
            <c:idx val="1"/>
            <c:invertIfNegative val="0"/>
            <c:bubble3D val="0"/>
            <c:spPr>
              <a:solidFill>
                <a:schemeClr val="accent2">
                  <a:lumMod val="75000"/>
                </a:schemeClr>
              </a:solidFill>
              <a:effectLst>
                <a:outerShdw blurRad="76200" dir="18900000" sy="23000" kx="-1200000" algn="bl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14300" h="114300"/>
                <a:bevelB w="114300" h="114300"/>
              </a:sp3d>
            </c:spPr>
          </c:dPt>
          <c:dLbls>
            <c:dLbl>
              <c:idx val="0"/>
              <c:layout>
                <c:manualLayout>
                  <c:x val="-0.12213952285548661"/>
                  <c:y val="-9.331042686776638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0.19805739623392604"/>
                  <c:y val="0.1080198823785510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2000"/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</c:dLbls>
          <c:cat>
            <c:strRef>
              <c:f>Лист1!$A$2:$A$3</c:f>
              <c:strCache>
                <c:ptCount val="2"/>
                <c:pt idx="0">
                  <c:v>ЗА 2016 ГОД</c:v>
                </c:pt>
                <c:pt idx="1">
                  <c:v>ЗА 2017 ГОД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126.2</c:v>
                </c:pt>
                <c:pt idx="1">
                  <c:v>123.8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36"/>
        <c:gapDepth val="0"/>
        <c:shape val="cylinder"/>
        <c:axId val="29378048"/>
        <c:axId val="29379584"/>
        <c:axId val="0"/>
      </c:bar3DChart>
      <c:catAx>
        <c:axId val="2937804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2000" b="1"/>
            </a:pPr>
            <a:endParaRPr lang="ru-RU"/>
          </a:p>
        </c:txPr>
        <c:crossAx val="29379584"/>
        <c:crosses val="autoZero"/>
        <c:auto val="1"/>
        <c:lblAlgn val="ctr"/>
        <c:lblOffset val="100"/>
        <c:noMultiLvlLbl val="0"/>
      </c:catAx>
      <c:valAx>
        <c:axId val="29379584"/>
        <c:scaling>
          <c:logBase val="10"/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29378048"/>
        <c:crosses val="autoZero"/>
        <c:crossBetween val="between"/>
      </c:valAx>
    </c:plotArea>
    <c:plotVisOnly val="1"/>
    <c:dispBlanksAs val="gap"/>
    <c:showDLblsOverMax val="0"/>
  </c:chart>
  <c:spPr>
    <a:noFill/>
    <a:ln w="9525" cap="flat" cmpd="sng" algn="ctr">
      <a:noFill/>
      <a:prstDash val="solid"/>
    </a:ln>
    <a:effectLst>
      <a:outerShdw blurRad="40000" dist="20000" dir="5400000" rotWithShape="0">
        <a:srgbClr val="000000">
          <a:alpha val="38000"/>
        </a:srgbClr>
      </a:outerShdw>
    </a:effectLst>
  </c:spPr>
  <c:txPr>
    <a:bodyPr/>
    <a:lstStyle/>
    <a:p>
      <a:pPr>
        <a:defRPr>
          <a:solidFill>
            <a:schemeClr val="dk1"/>
          </a:solidFill>
          <a:latin typeface="+mn-lt"/>
          <a:ea typeface="+mn-ea"/>
          <a:cs typeface="+mn-cs"/>
        </a:defRPr>
      </a:pPr>
      <a:endParaRPr lang="ru-RU"/>
    </a:p>
  </c:txPr>
  <c:externalData r:id="rId1">
    <c:autoUpdate val="0"/>
  </c:externalData>
  <c:userShapes r:id="rId2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0.41309</cdr:x>
      <cdr:y>0.05556</cdr:y>
    </cdr:from>
    <cdr:to>
      <cdr:x>0.70859</cdr:x>
      <cdr:y>0.16667</cdr:y>
    </cdr:to>
    <cdr:sp macro="" textlink="">
      <cdr:nvSpPr>
        <cdr:cNvPr id="2" name="Выгнутая вверх стрелка 1"/>
        <cdr:cNvSpPr/>
      </cdr:nvSpPr>
      <cdr:spPr>
        <a:xfrm xmlns:a="http://schemas.openxmlformats.org/drawingml/2006/main">
          <a:off x="3628963" y="152705"/>
          <a:ext cx="2595985" cy="305410"/>
        </a:xfrm>
        <a:prstGeom xmlns:a="http://schemas.openxmlformats.org/drawingml/2006/main" prst="curvedDownArrow">
          <a:avLst>
            <a:gd name="adj1" fmla="val 25000"/>
            <a:gd name="adj2" fmla="val 421982"/>
            <a:gd name="adj3" fmla="val 25000"/>
          </a:avLst>
        </a:prstGeom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ru-RU">
            <a:solidFill>
              <a:srgbClr val="FF0000"/>
            </a:solidFill>
          </a:endParaRP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0.29359</cdr:x>
      <cdr:y>0.13793</cdr:y>
    </cdr:from>
    <cdr:to>
      <cdr:x>0.73731</cdr:x>
      <cdr:y>0.2921</cdr:y>
    </cdr:to>
    <cdr:sp macro="" textlink="">
      <cdr:nvSpPr>
        <cdr:cNvPr id="2" name="Выгнутая вверх стрелка 1"/>
        <cdr:cNvSpPr/>
      </cdr:nvSpPr>
      <cdr:spPr>
        <a:xfrm xmlns:a="http://schemas.openxmlformats.org/drawingml/2006/main">
          <a:off x="1212490" y="610820"/>
          <a:ext cx="1832460" cy="682750"/>
        </a:xfrm>
        <a:prstGeom xmlns:a="http://schemas.openxmlformats.org/drawingml/2006/main" prst="curvedDownArrow">
          <a:avLst/>
        </a:prstGeom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ru-RU"/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0.35202</cdr:x>
      <cdr:y>0.21266</cdr:y>
    </cdr:from>
    <cdr:to>
      <cdr:x>0.74081</cdr:x>
      <cdr:y>0.36169</cdr:y>
    </cdr:to>
    <cdr:sp macro="" textlink="">
      <cdr:nvSpPr>
        <cdr:cNvPr id="2" name="Выгнутая вверх стрелка 1"/>
        <cdr:cNvSpPr/>
      </cdr:nvSpPr>
      <cdr:spPr>
        <a:xfrm xmlns:a="http://schemas.openxmlformats.org/drawingml/2006/main">
          <a:off x="1659195" y="974222"/>
          <a:ext cx="1832460" cy="682750"/>
        </a:xfrm>
        <a:prstGeom xmlns:a="http://schemas.openxmlformats.org/drawingml/2006/main" prst="curvedDownArrow">
          <a:avLst/>
        </a:prstGeom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ru-RU"/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0.29715</cdr:x>
      <cdr:y>0.08219</cdr:y>
    </cdr:from>
    <cdr:to>
      <cdr:x>0.86822</cdr:x>
      <cdr:y>0.19177</cdr:y>
    </cdr:to>
    <cdr:sp macro="" textlink="">
      <cdr:nvSpPr>
        <cdr:cNvPr id="2" name="Выгнутая вверх стрелка 1"/>
        <cdr:cNvSpPr/>
      </cdr:nvSpPr>
      <cdr:spPr>
        <a:xfrm xmlns:a="http://schemas.openxmlformats.org/drawingml/2006/main">
          <a:off x="1032978" y="458115"/>
          <a:ext cx="1985165" cy="610820"/>
        </a:xfrm>
        <a:prstGeom xmlns:a="http://schemas.openxmlformats.org/drawingml/2006/main" prst="curvedDownArrow">
          <a:avLst/>
        </a:prstGeom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ru-RU"/>
        </a:p>
      </cdr:txBody>
    </cdr:sp>
  </cdr:relSizeAnchor>
</c:userShapes>
</file>

<file path=ppt/drawings/drawing5.xml><?xml version="1.0" encoding="utf-8"?>
<c:userShapes xmlns:c="http://schemas.openxmlformats.org/drawingml/2006/chart">
  <cdr:relSizeAnchor xmlns:cdr="http://schemas.openxmlformats.org/drawingml/2006/chartDrawing">
    <cdr:from>
      <cdr:x>0.22581</cdr:x>
      <cdr:y>0.15709</cdr:y>
    </cdr:from>
    <cdr:to>
      <cdr:x>0.79688</cdr:x>
      <cdr:y>0.26667</cdr:y>
    </cdr:to>
    <cdr:sp macro="" textlink="">
      <cdr:nvSpPr>
        <cdr:cNvPr id="2" name="Выгнутая вверх стрелка 1"/>
        <cdr:cNvSpPr/>
      </cdr:nvSpPr>
      <cdr:spPr>
        <a:xfrm xmlns:a="http://schemas.openxmlformats.org/drawingml/2006/main">
          <a:off x="1068936" y="359818"/>
          <a:ext cx="2703363" cy="251002"/>
        </a:xfrm>
        <a:prstGeom xmlns:a="http://schemas.openxmlformats.org/drawingml/2006/main" prst="curvedDownArrow">
          <a:avLst/>
        </a:prstGeom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ru-RU"/>
        </a:p>
      </cdr:txBody>
    </cdr:sp>
  </cdr:relSizeAnchor>
</c:userShapes>
</file>

<file path=ppt/drawings/drawing6.xml><?xml version="1.0" encoding="utf-8"?>
<c:userShapes xmlns:c="http://schemas.openxmlformats.org/drawingml/2006/chart">
  <cdr:relSizeAnchor xmlns:cdr="http://schemas.openxmlformats.org/drawingml/2006/chartDrawing">
    <cdr:from>
      <cdr:x>0.22581</cdr:x>
      <cdr:y>0.15709</cdr:y>
    </cdr:from>
    <cdr:to>
      <cdr:x>0.79688</cdr:x>
      <cdr:y>0.26667</cdr:y>
    </cdr:to>
    <cdr:sp macro="" textlink="">
      <cdr:nvSpPr>
        <cdr:cNvPr id="2" name="Выгнутая вверх стрелка 1"/>
        <cdr:cNvSpPr/>
      </cdr:nvSpPr>
      <cdr:spPr>
        <a:xfrm xmlns:a="http://schemas.openxmlformats.org/drawingml/2006/main">
          <a:off x="1068936" y="359818"/>
          <a:ext cx="2703363" cy="251002"/>
        </a:xfrm>
        <a:prstGeom xmlns:a="http://schemas.openxmlformats.org/drawingml/2006/main" prst="curvedDownArrow">
          <a:avLst/>
        </a:prstGeom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ru-RU"/>
        </a:p>
      </cdr:txBody>
    </cdr:sp>
  </cdr:relSizeAnchor>
</c:userShapes>
</file>

<file path=ppt/drawings/drawing7.xml><?xml version="1.0" encoding="utf-8"?>
<c:userShapes xmlns:c="http://schemas.openxmlformats.org/drawingml/2006/chart">
  <cdr:relSizeAnchor xmlns:cdr="http://schemas.openxmlformats.org/drawingml/2006/chartDrawing">
    <cdr:from>
      <cdr:x>0.25919</cdr:x>
      <cdr:y>0.03448</cdr:y>
    </cdr:from>
    <cdr:to>
      <cdr:x>0.60375</cdr:x>
      <cdr:y>0.14559</cdr:y>
    </cdr:to>
    <cdr:sp macro="" textlink="">
      <cdr:nvSpPr>
        <cdr:cNvPr id="2" name="Выгнутая вверх стрелка 1"/>
        <cdr:cNvSpPr/>
      </cdr:nvSpPr>
      <cdr:spPr>
        <a:xfrm xmlns:a="http://schemas.openxmlformats.org/drawingml/2006/main">
          <a:off x="2297358" y="152705"/>
          <a:ext cx="3054100" cy="492045"/>
        </a:xfrm>
        <a:prstGeom xmlns:a="http://schemas.openxmlformats.org/drawingml/2006/main" prst="curvedDownArrow">
          <a:avLst>
            <a:gd name="adj1" fmla="val 25000"/>
            <a:gd name="adj2" fmla="val 421982"/>
            <a:gd name="adj3" fmla="val 25000"/>
          </a:avLst>
        </a:prstGeom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ru-RU">
            <a:solidFill>
              <a:srgbClr val="FF0000"/>
            </a:solidFill>
          </a:endParaRPr>
        </a:p>
      </cdr:txBody>
    </cdr:sp>
  </cdr:relSizeAnchor>
  <cdr:relSizeAnchor xmlns:cdr="http://schemas.openxmlformats.org/drawingml/2006/chartDrawing">
    <cdr:from>
      <cdr:x>0.53484</cdr:x>
      <cdr:y>0</cdr:y>
    </cdr:from>
    <cdr:to>
      <cdr:x>0.8794</cdr:x>
      <cdr:y>0.11111</cdr:y>
    </cdr:to>
    <cdr:sp macro="" textlink="">
      <cdr:nvSpPr>
        <cdr:cNvPr id="3" name="Выгнутая вверх стрелка 2"/>
        <cdr:cNvSpPr/>
      </cdr:nvSpPr>
      <cdr:spPr>
        <a:xfrm xmlns:a="http://schemas.openxmlformats.org/drawingml/2006/main">
          <a:off x="4740638" y="0"/>
          <a:ext cx="3054100" cy="492045"/>
        </a:xfrm>
        <a:prstGeom xmlns:a="http://schemas.openxmlformats.org/drawingml/2006/main" prst="curvedDownArrow">
          <a:avLst>
            <a:gd name="adj1" fmla="val 25000"/>
            <a:gd name="adj2" fmla="val 421982"/>
            <a:gd name="adj3" fmla="val 25000"/>
          </a:avLst>
        </a:prstGeom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ru-RU">
            <a:solidFill>
              <a:srgbClr val="FF0000"/>
            </a:solidFill>
          </a:endParaRPr>
        </a:p>
      </cdr:txBody>
    </cdr:sp>
  </cdr:relSizeAnchor>
</c:userShapes>
</file>

<file path=ppt/drawings/drawing8.xml><?xml version="1.0" encoding="utf-8"?>
<c:userShapes xmlns:c="http://schemas.openxmlformats.org/drawingml/2006/chart">
  <cdr:relSizeAnchor xmlns:cdr="http://schemas.openxmlformats.org/drawingml/2006/chartDrawing">
    <cdr:from>
      <cdr:x>0.25664</cdr:x>
      <cdr:y>0.19717</cdr:y>
    </cdr:from>
    <cdr:to>
      <cdr:x>0.60429</cdr:x>
      <cdr:y>0.28793</cdr:y>
    </cdr:to>
    <cdr:sp macro="" textlink="">
      <cdr:nvSpPr>
        <cdr:cNvPr id="2" name="Выгнутая вверх стрелка 1"/>
        <cdr:cNvSpPr/>
      </cdr:nvSpPr>
      <cdr:spPr>
        <a:xfrm xmlns:a="http://schemas.openxmlformats.org/drawingml/2006/main">
          <a:off x="2254618" y="1068935"/>
          <a:ext cx="3054068" cy="492044"/>
        </a:xfrm>
        <a:prstGeom xmlns:a="http://schemas.openxmlformats.org/drawingml/2006/main" prst="curvedDownArrow">
          <a:avLst>
            <a:gd name="adj1" fmla="val 25000"/>
            <a:gd name="adj2" fmla="val 421982"/>
            <a:gd name="adj3" fmla="val 25000"/>
          </a:avLst>
        </a:prstGeom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ru-RU">
            <a:solidFill>
              <a:srgbClr val="FF0000"/>
            </a:solidFill>
          </a:endParaRPr>
        </a:p>
      </cdr:txBody>
    </cdr:sp>
  </cdr:relSizeAnchor>
  <cdr:relSizeAnchor xmlns:cdr="http://schemas.openxmlformats.org/drawingml/2006/chartDrawing">
    <cdr:from>
      <cdr:x>0.51738</cdr:x>
      <cdr:y>0.18972</cdr:y>
    </cdr:from>
    <cdr:to>
      <cdr:x>0.86503</cdr:x>
      <cdr:y>0.28048</cdr:y>
    </cdr:to>
    <cdr:sp macro="" textlink="">
      <cdr:nvSpPr>
        <cdr:cNvPr id="3" name="Выгнутая вверх стрелка 2"/>
        <cdr:cNvSpPr/>
      </cdr:nvSpPr>
      <cdr:spPr>
        <a:xfrm xmlns:a="http://schemas.openxmlformats.org/drawingml/2006/main">
          <a:off x="4545193" y="1028547"/>
          <a:ext cx="3054068" cy="492044"/>
        </a:xfrm>
        <a:prstGeom xmlns:a="http://schemas.openxmlformats.org/drawingml/2006/main" prst="curvedDownArrow">
          <a:avLst>
            <a:gd name="adj1" fmla="val 25000"/>
            <a:gd name="adj2" fmla="val 421982"/>
            <a:gd name="adj3" fmla="val 25000"/>
          </a:avLst>
        </a:prstGeom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ru-RU">
            <a:solidFill>
              <a:srgbClr val="FF0000"/>
            </a:solidFill>
          </a:endParaRPr>
        </a:p>
      </cdr:txBody>
    </cdr:sp>
  </cdr:relSizeAnchor>
  <cdr:relSizeAnchor xmlns:cdr="http://schemas.openxmlformats.org/drawingml/2006/chartDrawing">
    <cdr:from>
      <cdr:x>0.32617</cdr:x>
      <cdr:y>0.21044</cdr:y>
    </cdr:from>
    <cdr:to>
      <cdr:x>0.43047</cdr:x>
      <cdr:y>0.26677</cdr:y>
    </cdr:to>
    <cdr:sp macro="" textlink="">
      <cdr:nvSpPr>
        <cdr:cNvPr id="4" name="Блок-схема: процесс 3"/>
        <cdr:cNvSpPr/>
      </cdr:nvSpPr>
      <cdr:spPr>
        <a:xfrm xmlns:a="http://schemas.openxmlformats.org/drawingml/2006/main">
          <a:off x="2865438" y="1140865"/>
          <a:ext cx="916230" cy="305410"/>
        </a:xfrm>
        <a:prstGeom xmlns:a="http://schemas.openxmlformats.org/drawingml/2006/main" prst="flowChartProcess">
          <a:avLst/>
        </a:prstGeom>
        <a:noFill xmlns:a="http://schemas.openxmlformats.org/drawingml/2006/main"/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tlCol="0" anchor="ctr"/>
        <a:lstStyle xmlns:a="http://schemas.openxmlformats.org/drawingml/2006/main">
          <a:defPPr>
            <a:defRPr lang="en-US"/>
          </a:defPPr>
          <a:lvl1pPr marL="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ru-RU" dirty="0" smtClean="0">
              <a:solidFill>
                <a:schemeClr val="tx1"/>
              </a:solidFill>
            </a:rPr>
            <a:t>+8</a:t>
          </a:r>
          <a:endParaRPr lang="ru-RU" dirty="0">
            <a:solidFill>
              <a:schemeClr val="tx1"/>
            </a:solidFill>
          </a:endParaRPr>
        </a:p>
      </cdr:txBody>
    </cdr:sp>
  </cdr:relSizeAnchor>
  <cdr:relSizeAnchor xmlns:cdr="http://schemas.openxmlformats.org/drawingml/2006/chartDrawing">
    <cdr:from>
      <cdr:x>0.6043</cdr:x>
      <cdr:y>0.20111</cdr:y>
    </cdr:from>
    <cdr:to>
      <cdr:x>0.70859</cdr:x>
      <cdr:y>0.25744</cdr:y>
    </cdr:to>
    <cdr:sp macro="" textlink="">
      <cdr:nvSpPr>
        <cdr:cNvPr id="5" name="Блок-схема: процесс 4"/>
        <cdr:cNvSpPr/>
      </cdr:nvSpPr>
      <cdr:spPr>
        <a:xfrm xmlns:a="http://schemas.openxmlformats.org/drawingml/2006/main">
          <a:off x="5308718" y="1090272"/>
          <a:ext cx="916230" cy="305410"/>
        </a:xfrm>
        <a:prstGeom xmlns:a="http://schemas.openxmlformats.org/drawingml/2006/main" prst="flowChartProcess">
          <a:avLst/>
        </a:prstGeom>
        <a:noFill xmlns:a="http://schemas.openxmlformats.org/drawingml/2006/main"/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tlCol="0" anchor="ctr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ru-RU" sz="1800" dirty="0" smtClean="0">
              <a:solidFill>
                <a:schemeClr val="tx1"/>
              </a:solidFill>
            </a:rPr>
            <a:t>-0,2</a:t>
          </a:r>
          <a:endParaRPr lang="ru-RU" sz="1800" dirty="0">
            <a:solidFill>
              <a:schemeClr val="tx1"/>
            </a:solidFill>
          </a:endParaRPr>
        </a:p>
      </cdr:txBody>
    </cdr:sp>
  </cdr:relSizeAnchor>
</c:userShapes>
</file>

<file path=ppt/drawings/drawing9.xml><?xml version="1.0" encoding="utf-8"?>
<c:userShapes xmlns:c="http://schemas.openxmlformats.org/drawingml/2006/chart">
  <cdr:relSizeAnchor xmlns:cdr="http://schemas.openxmlformats.org/drawingml/2006/chartDrawing">
    <cdr:from>
      <cdr:x>0.26243</cdr:x>
      <cdr:y>0.20654</cdr:y>
    </cdr:from>
    <cdr:to>
      <cdr:x>0.61007</cdr:x>
      <cdr:y>0.2973</cdr:y>
    </cdr:to>
    <cdr:sp macro="" textlink="">
      <cdr:nvSpPr>
        <cdr:cNvPr id="2" name="Выгнутая вверх стрелка 1"/>
        <cdr:cNvSpPr/>
      </cdr:nvSpPr>
      <cdr:spPr>
        <a:xfrm xmlns:a="http://schemas.openxmlformats.org/drawingml/2006/main">
          <a:off x="2305418" y="1119735"/>
          <a:ext cx="3054068" cy="492044"/>
        </a:xfrm>
        <a:prstGeom xmlns:a="http://schemas.openxmlformats.org/drawingml/2006/main" prst="curvedDownArrow">
          <a:avLst>
            <a:gd name="adj1" fmla="val 25000"/>
            <a:gd name="adj2" fmla="val 421982"/>
            <a:gd name="adj3" fmla="val 25000"/>
          </a:avLst>
        </a:prstGeom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ru-RU">
            <a:solidFill>
              <a:srgbClr val="FF0000"/>
            </a:solidFill>
          </a:endParaRPr>
        </a:p>
      </cdr:txBody>
    </cdr:sp>
  </cdr:relSizeAnchor>
  <cdr:relSizeAnchor xmlns:cdr="http://schemas.openxmlformats.org/drawingml/2006/chartDrawing">
    <cdr:from>
      <cdr:x>0.26243</cdr:x>
      <cdr:y>0.20654</cdr:y>
    </cdr:from>
    <cdr:to>
      <cdr:x>0.61007</cdr:x>
      <cdr:y>0.2973</cdr:y>
    </cdr:to>
    <cdr:sp macro="" textlink="">
      <cdr:nvSpPr>
        <cdr:cNvPr id="3" name="Выгнутая вверх стрелка 2"/>
        <cdr:cNvSpPr/>
      </cdr:nvSpPr>
      <cdr:spPr>
        <a:xfrm xmlns:a="http://schemas.openxmlformats.org/drawingml/2006/main">
          <a:off x="2305418" y="1119735"/>
          <a:ext cx="3054068" cy="492044"/>
        </a:xfrm>
        <a:prstGeom xmlns:a="http://schemas.openxmlformats.org/drawingml/2006/main" prst="curvedDownArrow">
          <a:avLst>
            <a:gd name="adj1" fmla="val 25000"/>
            <a:gd name="adj2" fmla="val 421982"/>
            <a:gd name="adj3" fmla="val 25000"/>
          </a:avLst>
        </a:prstGeom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ru-RU">
            <a:solidFill>
              <a:srgbClr val="FF0000"/>
            </a:solidFill>
          </a:endParaRPr>
        </a:p>
      </cdr:txBody>
    </cdr:sp>
  </cdr:relSizeAnchor>
  <cdr:relSizeAnchor xmlns:cdr="http://schemas.openxmlformats.org/drawingml/2006/chartDrawing">
    <cdr:from>
      <cdr:x>0.53477</cdr:x>
      <cdr:y>0.18972</cdr:y>
    </cdr:from>
    <cdr:to>
      <cdr:x>0.88241</cdr:x>
      <cdr:y>0.28048</cdr:y>
    </cdr:to>
    <cdr:sp macro="" textlink="">
      <cdr:nvSpPr>
        <cdr:cNvPr id="4" name="Выгнутая вверх стрелка 3"/>
        <cdr:cNvSpPr/>
      </cdr:nvSpPr>
      <cdr:spPr>
        <a:xfrm xmlns:a="http://schemas.openxmlformats.org/drawingml/2006/main">
          <a:off x="4697898" y="1028547"/>
          <a:ext cx="3054068" cy="492044"/>
        </a:xfrm>
        <a:prstGeom xmlns:a="http://schemas.openxmlformats.org/drawingml/2006/main" prst="curvedDownArrow">
          <a:avLst>
            <a:gd name="adj1" fmla="val 25000"/>
            <a:gd name="adj2" fmla="val 421982"/>
            <a:gd name="adj3" fmla="val 25000"/>
          </a:avLst>
        </a:prstGeom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ru-RU">
            <a:solidFill>
              <a:srgbClr val="FF0000"/>
            </a:solidFill>
          </a:endParaRPr>
        </a:p>
      </cdr:txBody>
    </cdr:sp>
  </cdr:relSizeAnchor>
  <cdr:relSizeAnchor xmlns:cdr="http://schemas.openxmlformats.org/drawingml/2006/chartDrawing">
    <cdr:from>
      <cdr:x>0.33196</cdr:x>
      <cdr:y>0.21981</cdr:y>
    </cdr:from>
    <cdr:to>
      <cdr:x>0.43625</cdr:x>
      <cdr:y>0.27614</cdr:y>
    </cdr:to>
    <cdr:sp macro="" textlink="">
      <cdr:nvSpPr>
        <cdr:cNvPr id="5" name="Блок-схема: процесс 4"/>
        <cdr:cNvSpPr/>
      </cdr:nvSpPr>
      <cdr:spPr>
        <a:xfrm xmlns:a="http://schemas.openxmlformats.org/drawingml/2006/main">
          <a:off x="2916238" y="1191665"/>
          <a:ext cx="916230" cy="305410"/>
        </a:xfrm>
        <a:prstGeom xmlns:a="http://schemas.openxmlformats.org/drawingml/2006/main" prst="flowChartProcess">
          <a:avLst/>
        </a:prstGeom>
        <a:noFill xmlns:a="http://schemas.openxmlformats.org/drawingml/2006/main"/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tlCol="0" anchor="ctr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ru-RU" sz="1800" dirty="0" smtClean="0">
              <a:solidFill>
                <a:schemeClr val="tx1"/>
              </a:solidFill>
            </a:rPr>
            <a:t>+9,6</a:t>
          </a:r>
          <a:endParaRPr lang="ru-RU" sz="1800" dirty="0">
            <a:solidFill>
              <a:schemeClr val="tx1"/>
            </a:solidFill>
          </a:endParaRPr>
        </a:p>
      </cdr:txBody>
    </cdr:sp>
  </cdr:relSizeAnchor>
  <cdr:relSizeAnchor xmlns:cdr="http://schemas.openxmlformats.org/drawingml/2006/chartDrawing">
    <cdr:from>
      <cdr:x>0.6043</cdr:x>
      <cdr:y>0.21044</cdr:y>
    </cdr:from>
    <cdr:to>
      <cdr:x>0.70859</cdr:x>
      <cdr:y>0.26677</cdr:y>
    </cdr:to>
    <cdr:sp macro="" textlink="">
      <cdr:nvSpPr>
        <cdr:cNvPr id="6" name="Блок-схема: процесс 5"/>
        <cdr:cNvSpPr/>
      </cdr:nvSpPr>
      <cdr:spPr>
        <a:xfrm xmlns:a="http://schemas.openxmlformats.org/drawingml/2006/main">
          <a:off x="5308718" y="1140865"/>
          <a:ext cx="916230" cy="305410"/>
        </a:xfrm>
        <a:prstGeom xmlns:a="http://schemas.openxmlformats.org/drawingml/2006/main" prst="flowChartProcess">
          <a:avLst/>
        </a:prstGeom>
        <a:noFill xmlns:a="http://schemas.openxmlformats.org/drawingml/2006/main"/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tlCol="0" anchor="ctr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ru-RU" sz="1800" dirty="0" smtClean="0">
              <a:solidFill>
                <a:schemeClr val="tx1"/>
              </a:solidFill>
            </a:rPr>
            <a:t>-0,5</a:t>
          </a:r>
          <a:endParaRPr lang="ru-RU" sz="1800" dirty="0">
            <a:solidFill>
              <a:schemeClr val="tx1"/>
            </a:solidFill>
          </a:endParaRPr>
        </a:p>
      </cdr:txBody>
    </cdr:sp>
  </cdr:relSizeAnchor>
</c:userShap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6260" y="4039820"/>
            <a:ext cx="7772400" cy="859205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96260" y="4884120"/>
            <a:ext cx="6400800" cy="835455"/>
          </a:xfrm>
        </p:spPr>
        <p:txBody>
          <a:bodyPr>
            <a:normAutofit/>
          </a:bodyPr>
          <a:lstStyle>
            <a:lvl1pPr marL="0" indent="0" algn="l">
              <a:buNone/>
              <a:defRPr sz="2800">
                <a:solidFill>
                  <a:srgbClr val="FFC000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3/27/2018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38751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3/27/2018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76078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3/27/2018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86657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3/27/2018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36099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38425"/>
            <a:ext cx="8229600" cy="1143000"/>
          </a:xfrm>
        </p:spPr>
        <p:txBody>
          <a:bodyPr>
            <a:normAutofit/>
          </a:bodyPr>
          <a:lstStyle>
            <a:lvl1pPr algn="l">
              <a:defRPr sz="3600">
                <a:solidFill>
                  <a:srgbClr val="FFC00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81425"/>
            <a:ext cx="8229600" cy="3918803"/>
          </a:xfrm>
        </p:spPr>
        <p:txBody>
          <a:bodyPr/>
          <a:lstStyle>
            <a:lvl1pPr>
              <a:defRPr sz="28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3/27/2018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44713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65195" y="222195"/>
            <a:ext cx="7329839" cy="1143000"/>
          </a:xfrm>
        </p:spPr>
        <p:txBody>
          <a:bodyPr>
            <a:normAutofit/>
          </a:bodyPr>
          <a:lstStyle>
            <a:lvl1pPr algn="l">
              <a:defRPr sz="3600">
                <a:solidFill>
                  <a:srgbClr val="FFC00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65195" y="1391393"/>
            <a:ext cx="7329839" cy="4275740"/>
          </a:xfrm>
        </p:spPr>
        <p:txBody>
          <a:bodyPr/>
          <a:lstStyle>
            <a:lvl1pPr>
              <a:defRPr sz="28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3/27/2018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93913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3/27/2018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34415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3/27/2018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67918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8965" y="1138425"/>
            <a:ext cx="8229600" cy="1143000"/>
          </a:xfrm>
        </p:spPr>
        <p:txBody>
          <a:bodyPr>
            <a:normAutofit/>
          </a:bodyPr>
          <a:lstStyle>
            <a:lvl1pPr algn="l">
              <a:defRPr sz="3600">
                <a:solidFill>
                  <a:srgbClr val="FFC00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48965" y="2341022"/>
            <a:ext cx="404018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8965" y="2970885"/>
            <a:ext cx="4040188" cy="3035058"/>
          </a:xfrm>
        </p:spPr>
        <p:txBody>
          <a:bodyPr/>
          <a:lstStyle>
            <a:lvl1pPr>
              <a:defRPr sz="2400">
                <a:solidFill>
                  <a:schemeClr val="bg1"/>
                </a:solidFill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1800">
                <a:solidFill>
                  <a:schemeClr val="bg1"/>
                </a:solidFill>
              </a:defRPr>
            </a:lvl3pPr>
            <a:lvl4pPr>
              <a:defRPr sz="1600">
                <a:solidFill>
                  <a:schemeClr val="bg1"/>
                </a:solidFill>
              </a:defRPr>
            </a:lvl4pPr>
            <a:lvl5pPr>
              <a:defRPr sz="1600">
                <a:solidFill>
                  <a:schemeClr val="bg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36790" y="2341022"/>
            <a:ext cx="4041775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36790" y="2970885"/>
            <a:ext cx="4041775" cy="3035058"/>
          </a:xfrm>
        </p:spPr>
        <p:txBody>
          <a:bodyPr/>
          <a:lstStyle>
            <a:lvl1pPr>
              <a:defRPr sz="2400">
                <a:solidFill>
                  <a:schemeClr val="bg1"/>
                </a:solidFill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1800">
                <a:solidFill>
                  <a:schemeClr val="bg1"/>
                </a:solidFill>
              </a:defRPr>
            </a:lvl3pPr>
            <a:lvl4pPr>
              <a:defRPr sz="1600">
                <a:solidFill>
                  <a:schemeClr val="bg1"/>
                </a:solidFill>
              </a:defRPr>
            </a:lvl4pPr>
            <a:lvl5pPr>
              <a:defRPr sz="1600">
                <a:solidFill>
                  <a:schemeClr val="bg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3/27/2018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29119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3/27/2018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97731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3/27/2018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18640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3/27/2018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44526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74F12-AA26-4AC8-9962-C36BB8F32554}" type="datetimeFigureOut">
              <a:rPr lang="en-US" smtClean="0"/>
              <a:pPr/>
              <a:t>3/27/2018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40393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chart" Target="../charts/chart4.xml"/><Relationship Id="rId5" Type="http://schemas.openxmlformats.org/officeDocument/2006/relationships/chart" Target="../charts/chart3.xml"/><Relationship Id="rId4" Type="http://schemas.openxmlformats.org/officeDocument/2006/relationships/chart" Target="../charts/char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chart" Target="../charts/chart7.xml"/><Relationship Id="rId5" Type="http://schemas.openxmlformats.org/officeDocument/2006/relationships/chart" Target="../charts/chart6.xml"/><Relationship Id="rId4" Type="http://schemas.openxmlformats.org/officeDocument/2006/relationships/chart" Target="../charts/char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openxmlformats.org/officeDocument/2006/relationships/chart" Target="../charts/chart10.xml"/><Relationship Id="rId4" Type="http://schemas.openxmlformats.org/officeDocument/2006/relationships/chart" Target="../charts/chart9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1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1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4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openxmlformats.org/officeDocument/2006/relationships/chart" Target="../charts/chart16.xml"/><Relationship Id="rId4" Type="http://schemas.openxmlformats.org/officeDocument/2006/relationships/chart" Target="../charts/chart15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1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18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19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20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2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2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23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openxmlformats.org/officeDocument/2006/relationships/chart" Target="../charts/chart1.xml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59785" y="4345230"/>
            <a:ext cx="7772400" cy="859205"/>
          </a:xfrm>
        </p:spPr>
        <p:txBody>
          <a:bodyPr>
            <a:no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ru-RU" sz="40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Отчет об исполнении бюджета </a:t>
            </a:r>
            <a:r>
              <a:rPr lang="ru-RU" sz="4000" b="1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Почепского</a:t>
            </a:r>
            <a:r>
              <a:rPr lang="ru-RU" sz="40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муниципального района за 2017 год</a:t>
            </a:r>
            <a:br>
              <a:rPr lang="ru-RU" sz="40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</a:br>
            <a:r>
              <a:rPr lang="ru-RU" sz="40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в доступной для граждан форме – «БЮДЖЕТ ДЛЯ ГРАЖДАН»</a:t>
            </a:r>
            <a:endParaRPr lang="ru-RU" sz="40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0" y="6635805"/>
            <a:ext cx="601670" cy="22219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920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Прямоугольник 2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4099" name="Рисунок 1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Рисунок 2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2854" y="-553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3555" y="-2440"/>
            <a:ext cx="8856891" cy="835455"/>
          </a:xfrm>
        </p:spPr>
        <p:txBody>
          <a:bodyPr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ДИНАМИКА ОСНОВНЫХ ПАРАМЕТРОВ БЮДЖЕТА ПОЧЕПСКОГО МУНИЦИПАЛЬНОГО РАЙОНА В 2016 – 2017 ГОДАХ  </a:t>
            </a:r>
            <a:r>
              <a:rPr lang="ru-RU" sz="2400" dirty="0"/>
              <a:t>(млн. </a:t>
            </a:r>
            <a:r>
              <a:rPr lang="ru-RU" sz="2400" dirty="0" smtClean="0"/>
              <a:t>руб./%)</a:t>
            </a:r>
            <a:endParaRPr lang="ru-RU" sz="2400" dirty="0"/>
          </a:p>
          <a:p>
            <a:pPr algn="ctr"/>
            <a:endParaRPr lang="ru-RU" sz="2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7" name="Подзаголовок 2"/>
          <p:cNvSpPr txBox="1">
            <a:spLocks/>
          </p:cNvSpPr>
          <p:nvPr/>
        </p:nvSpPr>
        <p:spPr>
          <a:xfrm>
            <a:off x="520173" y="1749245"/>
            <a:ext cx="6400800" cy="83545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rgbClr val="FFC000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endParaRPr lang="ru-RU" dirty="0"/>
          </a:p>
        </p:txBody>
      </p:sp>
      <p:graphicFrame>
        <p:nvGraphicFramePr>
          <p:cNvPr id="9" name="Диаграмма 8"/>
          <p:cNvGraphicFramePr/>
          <p:nvPr>
            <p:extLst>
              <p:ext uri="{D42A27DB-BD31-4B8C-83A1-F6EECF244321}">
                <p14:modId xmlns:p14="http://schemas.microsoft.com/office/powerpoint/2010/main" val="3693982132"/>
              </p:ext>
            </p:extLst>
          </p:nvPr>
        </p:nvGraphicFramePr>
        <p:xfrm>
          <a:off x="-15933" y="985720"/>
          <a:ext cx="4697899" cy="412303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" name="Блок-схема: процесс 1"/>
          <p:cNvSpPr/>
          <p:nvPr/>
        </p:nvSpPr>
        <p:spPr>
          <a:xfrm>
            <a:off x="2082530" y="1605895"/>
            <a:ext cx="916230" cy="305410"/>
          </a:xfrm>
          <a:prstGeom prst="flowChartProcess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100,8</a:t>
            </a:r>
            <a:endParaRPr lang="ru-RU" dirty="0">
              <a:solidFill>
                <a:schemeClr val="tx1"/>
              </a:solidFill>
            </a:endParaRPr>
          </a:p>
        </p:txBody>
      </p:sp>
      <p:graphicFrame>
        <p:nvGraphicFramePr>
          <p:cNvPr id="16" name="Диаграмма 15"/>
          <p:cNvGraphicFramePr/>
          <p:nvPr>
            <p:extLst>
              <p:ext uri="{D42A27DB-BD31-4B8C-83A1-F6EECF244321}">
                <p14:modId xmlns:p14="http://schemas.microsoft.com/office/powerpoint/2010/main" val="3078379929"/>
              </p:ext>
            </p:extLst>
          </p:nvPr>
        </p:nvGraphicFramePr>
        <p:xfrm>
          <a:off x="4724705" y="985720"/>
          <a:ext cx="4697899" cy="412303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7" name="Блок-схема: процесс 16"/>
          <p:cNvSpPr/>
          <p:nvPr/>
        </p:nvSpPr>
        <p:spPr>
          <a:xfrm>
            <a:off x="6862575" y="1605895"/>
            <a:ext cx="916230" cy="305410"/>
          </a:xfrm>
          <a:prstGeom prst="flowChartProcess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99,9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4" name="Выгнутая вверх стрелка 3"/>
          <p:cNvSpPr/>
          <p:nvPr/>
        </p:nvSpPr>
        <p:spPr>
          <a:xfrm flipH="1">
            <a:off x="6404460" y="1147780"/>
            <a:ext cx="1633565" cy="458115"/>
          </a:xfrm>
          <a:prstGeom prst="curvedDownArrow">
            <a:avLst>
              <a:gd name="adj1" fmla="val 25000"/>
              <a:gd name="adj2" fmla="val 124384"/>
              <a:gd name="adj3" fmla="val 1107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1" name="Блок-схема: процесс 20"/>
          <p:cNvSpPr/>
          <p:nvPr/>
        </p:nvSpPr>
        <p:spPr>
          <a:xfrm>
            <a:off x="448965" y="5719575"/>
            <a:ext cx="2748690" cy="610820"/>
          </a:xfrm>
          <a:prstGeom prst="flowChartProcess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u="sng" dirty="0" smtClean="0">
                <a:solidFill>
                  <a:schemeClr val="tx1"/>
                </a:solidFill>
              </a:rPr>
              <a:t>Профицит  (дефицит) бюджета</a:t>
            </a:r>
            <a:endParaRPr lang="ru-RU" b="1" u="sng" dirty="0">
              <a:solidFill>
                <a:schemeClr val="tx1"/>
              </a:solidFill>
            </a:endParaRPr>
          </a:p>
        </p:txBody>
      </p:sp>
      <p:graphicFrame>
        <p:nvGraphicFramePr>
          <p:cNvPr id="23" name="Диаграмма 22"/>
          <p:cNvGraphicFramePr/>
          <p:nvPr>
            <p:extLst>
              <p:ext uri="{D42A27DB-BD31-4B8C-83A1-F6EECF244321}">
                <p14:modId xmlns:p14="http://schemas.microsoft.com/office/powerpoint/2010/main" val="81055785"/>
              </p:ext>
            </p:extLst>
          </p:nvPr>
        </p:nvGraphicFramePr>
        <p:xfrm>
          <a:off x="3197656" y="5261459"/>
          <a:ext cx="5766834" cy="14462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3355044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Прямоугольник 2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4099" name="Рисунок 1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Рисунок 2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59785" y="-2440"/>
            <a:ext cx="7787955" cy="835455"/>
          </a:xfrm>
        </p:spPr>
        <p:txBody>
          <a:bodyPr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ИСПОЛНЕНИЕ ДОХОДОВ БЮДЖЕТА ПОЧЕПСКОГО МУНИЦИПАЛЬНОГО РАЙОНА ЗА 2017 ГОД</a:t>
            </a:r>
            <a:endParaRPr lang="ru-RU" sz="4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7" name="Подзаголовок 2"/>
          <p:cNvSpPr txBox="1">
            <a:spLocks/>
          </p:cNvSpPr>
          <p:nvPr/>
        </p:nvSpPr>
        <p:spPr>
          <a:xfrm>
            <a:off x="520173" y="1749245"/>
            <a:ext cx="6400800" cy="83545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rgbClr val="FFC000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endParaRPr lang="ru-RU" dirty="0"/>
          </a:p>
        </p:txBody>
      </p:sp>
      <p:sp>
        <p:nvSpPr>
          <p:cNvPr id="15" name="Подзаголовок 1"/>
          <p:cNvSpPr txBox="1">
            <a:spLocks/>
          </p:cNvSpPr>
          <p:nvPr/>
        </p:nvSpPr>
        <p:spPr>
          <a:xfrm>
            <a:off x="385011" y="1138426"/>
            <a:ext cx="8704185" cy="552167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rgbClr val="FFC000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 dirty="0" smtClean="0">
              <a:solidFill>
                <a:srgbClr val="002060"/>
              </a:solidFill>
            </a:endParaRPr>
          </a:p>
          <a:p>
            <a:pPr algn="ctr"/>
            <a:r>
              <a:rPr lang="ru-RU" b="1" dirty="0" smtClean="0">
                <a:solidFill>
                  <a:srgbClr val="002060"/>
                </a:solidFill>
              </a:rPr>
              <a:t>Первоначально-утвержденный бюджет по доходам – 502182,7 </a:t>
            </a:r>
            <a:r>
              <a:rPr lang="ru-RU" b="1" dirty="0" err="1" smtClean="0">
                <a:solidFill>
                  <a:srgbClr val="002060"/>
                </a:solidFill>
              </a:rPr>
              <a:t>тыс.руб</a:t>
            </a:r>
            <a:r>
              <a:rPr lang="ru-RU" b="1" dirty="0" smtClean="0">
                <a:solidFill>
                  <a:srgbClr val="002060"/>
                </a:solidFill>
              </a:rPr>
              <a:t>.</a:t>
            </a:r>
          </a:p>
          <a:p>
            <a:pPr algn="ctr"/>
            <a:endParaRPr lang="ru-RU" b="1" dirty="0">
              <a:solidFill>
                <a:srgbClr val="002060"/>
              </a:solidFill>
            </a:endParaRPr>
          </a:p>
          <a:p>
            <a:pPr algn="ctr"/>
            <a:r>
              <a:rPr lang="ru-RU" b="1" dirty="0" smtClean="0">
                <a:solidFill>
                  <a:srgbClr val="002060"/>
                </a:solidFill>
              </a:rPr>
              <a:t>       Уточненный план –</a:t>
            </a:r>
          </a:p>
          <a:p>
            <a:pPr algn="ctr"/>
            <a:r>
              <a:rPr lang="ru-RU" b="1" dirty="0" smtClean="0">
                <a:solidFill>
                  <a:srgbClr val="002060"/>
                </a:solidFill>
              </a:rPr>
              <a:t>     549009,1 </a:t>
            </a:r>
            <a:r>
              <a:rPr lang="ru-RU" b="1" dirty="0" err="1" smtClean="0">
                <a:solidFill>
                  <a:srgbClr val="002060"/>
                </a:solidFill>
              </a:rPr>
              <a:t>тыс.руб</a:t>
            </a:r>
            <a:r>
              <a:rPr lang="ru-RU" b="1" dirty="0" smtClean="0">
                <a:solidFill>
                  <a:srgbClr val="002060"/>
                </a:solidFill>
              </a:rPr>
              <a:t>.</a:t>
            </a:r>
          </a:p>
          <a:p>
            <a:pPr algn="ctr"/>
            <a:endParaRPr lang="ru-RU" b="1" dirty="0">
              <a:solidFill>
                <a:srgbClr val="002060"/>
              </a:solidFill>
            </a:endParaRPr>
          </a:p>
          <a:p>
            <a:pPr algn="ctr"/>
            <a:r>
              <a:rPr lang="ru-RU" b="1" dirty="0" smtClean="0">
                <a:solidFill>
                  <a:srgbClr val="002060"/>
                </a:solidFill>
              </a:rPr>
              <a:t>      Кассовое исполнение –</a:t>
            </a:r>
          </a:p>
          <a:p>
            <a:pPr algn="ctr"/>
            <a:r>
              <a:rPr lang="ru-RU" b="1" dirty="0" smtClean="0">
                <a:solidFill>
                  <a:srgbClr val="002060"/>
                </a:solidFill>
              </a:rPr>
              <a:t>      547408,4 </a:t>
            </a:r>
            <a:r>
              <a:rPr lang="ru-RU" b="1" dirty="0" err="1" smtClean="0">
                <a:solidFill>
                  <a:srgbClr val="002060"/>
                </a:solidFill>
              </a:rPr>
              <a:t>тыс.руб</a:t>
            </a:r>
            <a:r>
              <a:rPr lang="ru-RU" dirty="0" smtClean="0">
                <a:solidFill>
                  <a:srgbClr val="002060"/>
                </a:solidFill>
              </a:rPr>
              <a:t>.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2" name="Стрелка вниз 1"/>
          <p:cNvSpPr/>
          <p:nvPr/>
        </p:nvSpPr>
        <p:spPr>
          <a:xfrm>
            <a:off x="4572000" y="2584700"/>
            <a:ext cx="610820" cy="53889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Стрелка вниз 15"/>
          <p:cNvSpPr/>
          <p:nvPr/>
        </p:nvSpPr>
        <p:spPr>
          <a:xfrm>
            <a:off x="4572000" y="4111750"/>
            <a:ext cx="610820" cy="53889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97311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Прямоугольник 2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4099" name="Рисунок 1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Рисунок 2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Подзаголовок 2"/>
          <p:cNvSpPr txBox="1">
            <a:spLocks/>
          </p:cNvSpPr>
          <p:nvPr/>
        </p:nvSpPr>
        <p:spPr>
          <a:xfrm>
            <a:off x="520173" y="1749245"/>
            <a:ext cx="6400800" cy="83545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rgbClr val="FFC000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endParaRPr lang="ru-RU" dirty="0"/>
          </a:p>
        </p:txBody>
      </p:sp>
      <p:pic>
        <p:nvPicPr>
          <p:cNvPr id="9" name="Picture 2" descr="F:\money_from_Tramplin\6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216805">
            <a:off x="7081644" y="5086533"/>
            <a:ext cx="1849757" cy="18646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Заголовок 1"/>
          <p:cNvSpPr txBox="1">
            <a:spLocks/>
          </p:cNvSpPr>
          <p:nvPr/>
        </p:nvSpPr>
        <p:spPr>
          <a:xfrm>
            <a:off x="448965" y="136685"/>
            <a:ext cx="8551480" cy="83759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 fontScale="9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b="1" i="1" dirty="0" smtClean="0"/>
              <a:t>ДОХОДЫ БЮДЖЕТА РАЙНА  В 2017 ГОДУ </a:t>
            </a:r>
            <a:r>
              <a:rPr lang="ru-RU" sz="1800" b="1" i="1" dirty="0" smtClean="0"/>
              <a:t>(МЛН.РУБ.)</a:t>
            </a:r>
            <a:r>
              <a:rPr lang="ru-RU" b="1" i="1" dirty="0" smtClean="0"/>
              <a:t> 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129451" y="2512770"/>
            <a:ext cx="2610089" cy="229057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itchFamily="34" charset="0"/>
              <a:buChar char="•"/>
            </a:pPr>
            <a:r>
              <a:rPr lang="ru-RU" dirty="0" smtClean="0"/>
              <a:t>Налог на доходя физических лиц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dirty="0" smtClean="0"/>
              <a:t>Акцизы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dirty="0" smtClean="0"/>
              <a:t>Налоги на совокупный доход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dirty="0" smtClean="0"/>
              <a:t>Государственная пошлина</a:t>
            </a:r>
          </a:p>
          <a:p>
            <a:pPr marL="285750" indent="-285750">
              <a:buFont typeface="Arial" pitchFamily="34" charset="0"/>
              <a:buChar char="•"/>
            </a:pPr>
            <a:endParaRPr lang="ru-RU" dirty="0"/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2949875" y="2451638"/>
            <a:ext cx="2996470" cy="311523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itchFamily="34" charset="0"/>
              <a:buChar char="•"/>
            </a:pPr>
            <a:r>
              <a:rPr lang="ru-RU" dirty="0" smtClean="0"/>
              <a:t>Арендные платежи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dirty="0" smtClean="0"/>
              <a:t>Плата за негативное воздействие на окружающую среду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dirty="0" smtClean="0"/>
              <a:t>Доходы от оказания платных услуг (работ)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dirty="0" smtClean="0"/>
              <a:t>Доходы от продажи имущества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dirty="0" smtClean="0"/>
              <a:t>Штрафы, санкции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dirty="0" smtClean="0"/>
              <a:t>Прочие неналоговые доходы </a:t>
            </a:r>
            <a:endParaRPr lang="ru-RU" dirty="0"/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2846889" y="6188496"/>
            <a:ext cx="3229654" cy="51970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/>
              <a:t>Доходы всего – 547,4</a:t>
            </a:r>
            <a:endParaRPr lang="ru-RU" sz="2400" dirty="0"/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520173" y="1136479"/>
            <a:ext cx="2002145" cy="61276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/>
              <a:t>НАЛОГОВЫЕ ДОХОДЫ</a:t>
            </a:r>
            <a:endParaRPr lang="ru-RU" sz="1600" dirty="0"/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3447037" y="1136479"/>
            <a:ext cx="2002145" cy="61276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/>
              <a:t>НЕНАЛОГОВЫЕ ДОХОДЫ</a:t>
            </a:r>
            <a:endParaRPr lang="ru-RU" sz="1600" dirty="0"/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6420436" y="1136479"/>
            <a:ext cx="2002145" cy="61276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/>
              <a:t>БЕЗВОЗМЕЗДНЫЕ ПОСТУПЛЕНИЯ</a:t>
            </a:r>
            <a:endParaRPr lang="ru-RU" sz="1600" dirty="0"/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969138" y="1971934"/>
            <a:ext cx="1001073" cy="30638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/>
              <a:t>123,8</a:t>
            </a:r>
            <a:endParaRPr lang="ru-RU" sz="1600" dirty="0"/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3961180" y="2013780"/>
            <a:ext cx="1001073" cy="30638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/>
              <a:t>15,6</a:t>
            </a:r>
            <a:endParaRPr lang="ru-RU" sz="1600" dirty="0"/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6920973" y="2013780"/>
            <a:ext cx="1001073" cy="30638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/>
              <a:t>408,0</a:t>
            </a:r>
            <a:endParaRPr lang="ru-RU" sz="1600" dirty="0"/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6064835" y="2406536"/>
            <a:ext cx="2996470" cy="311523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itchFamily="34" charset="0"/>
              <a:buChar char="•"/>
            </a:pPr>
            <a:r>
              <a:rPr lang="ru-RU" dirty="0" smtClean="0"/>
              <a:t>Дотации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dirty="0" smtClean="0"/>
              <a:t>Субсидии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dirty="0" smtClean="0"/>
              <a:t>Субвенции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dirty="0" smtClean="0"/>
              <a:t>Иные поступления из бюджета области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dirty="0" smtClean="0"/>
              <a:t>Прочие безвозмездные поступления</a:t>
            </a:r>
            <a:endParaRPr lang="ru-RU" dirty="0"/>
          </a:p>
        </p:txBody>
      </p:sp>
      <p:sp>
        <p:nvSpPr>
          <p:cNvPr id="5" name="Выгнутая влево стрелка 4"/>
          <p:cNvSpPr/>
          <p:nvPr/>
        </p:nvSpPr>
        <p:spPr>
          <a:xfrm rot="19585995">
            <a:off x="1810894" y="4735096"/>
            <a:ext cx="485135" cy="2427073"/>
          </a:xfrm>
          <a:prstGeom prst="curvedRightArrow">
            <a:avLst>
              <a:gd name="adj1" fmla="val 25000"/>
              <a:gd name="adj2" fmla="val 157141"/>
              <a:gd name="adj3" fmla="val 4798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1" name="Выгнутая влево стрелка 20"/>
          <p:cNvSpPr/>
          <p:nvPr/>
        </p:nvSpPr>
        <p:spPr>
          <a:xfrm rot="2882994" flipH="1">
            <a:off x="6658962" y="5305808"/>
            <a:ext cx="278062" cy="1926661"/>
          </a:xfrm>
          <a:prstGeom prst="curvedRightArrow">
            <a:avLst>
              <a:gd name="adj1" fmla="val 12657"/>
              <a:gd name="adj2" fmla="val 157141"/>
              <a:gd name="adj3" fmla="val 4798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0" name="Стрелка вниз 9"/>
          <p:cNvSpPr/>
          <p:nvPr/>
        </p:nvSpPr>
        <p:spPr>
          <a:xfrm>
            <a:off x="4266589" y="5566870"/>
            <a:ext cx="458115" cy="45197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19027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Прямоугольник 2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4099" name="Рисунок 1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Рисунок 2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2854" y="-553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3555" y="-2440"/>
            <a:ext cx="8856891" cy="835455"/>
          </a:xfrm>
        </p:spPr>
        <p:txBody>
          <a:bodyPr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ИСПОЛНЕНИЕ ДОХОДОВ БЮДЖЕТА ПОЧЕПСКОГО МУНИЦИПАЛЬНОГО РАЙОНА В 2017 ГОДУ  </a:t>
            </a:r>
            <a:r>
              <a:rPr lang="ru-RU" sz="2400" dirty="0"/>
              <a:t>(млн. </a:t>
            </a:r>
            <a:r>
              <a:rPr lang="ru-RU" sz="2400" dirty="0" err="1" smtClean="0"/>
              <a:t>руб</a:t>
            </a:r>
            <a:r>
              <a:rPr lang="ru-RU" sz="2400" dirty="0" smtClean="0"/>
              <a:t>)</a:t>
            </a:r>
            <a:endParaRPr lang="ru-RU" sz="2400" dirty="0"/>
          </a:p>
          <a:p>
            <a:pPr algn="ctr"/>
            <a:endParaRPr lang="ru-RU" sz="2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7" name="Подзаголовок 2"/>
          <p:cNvSpPr txBox="1">
            <a:spLocks/>
          </p:cNvSpPr>
          <p:nvPr/>
        </p:nvSpPr>
        <p:spPr>
          <a:xfrm>
            <a:off x="520173" y="1749245"/>
            <a:ext cx="6400800" cy="83545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rgbClr val="FFC000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endParaRPr lang="ru-RU" dirty="0"/>
          </a:p>
        </p:txBody>
      </p:sp>
      <p:graphicFrame>
        <p:nvGraphicFramePr>
          <p:cNvPr id="9" name="Диаграмма 8"/>
          <p:cNvGraphicFramePr/>
          <p:nvPr>
            <p:extLst>
              <p:ext uri="{D42A27DB-BD31-4B8C-83A1-F6EECF244321}">
                <p14:modId xmlns:p14="http://schemas.microsoft.com/office/powerpoint/2010/main" val="3221401438"/>
              </p:ext>
            </p:extLst>
          </p:nvPr>
        </p:nvGraphicFramePr>
        <p:xfrm>
          <a:off x="-15933" y="985721"/>
          <a:ext cx="4697899" cy="335951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" name="Блок-схема: процесс 1"/>
          <p:cNvSpPr/>
          <p:nvPr/>
        </p:nvSpPr>
        <p:spPr>
          <a:xfrm>
            <a:off x="2128720" y="1596540"/>
            <a:ext cx="916230" cy="305410"/>
          </a:xfrm>
          <a:prstGeom prst="flowChartProcess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99,7%</a:t>
            </a:r>
            <a:endParaRPr lang="ru-RU" dirty="0">
              <a:solidFill>
                <a:schemeClr val="tx1"/>
              </a:solidFill>
            </a:endParaRPr>
          </a:p>
        </p:txBody>
      </p:sp>
      <p:graphicFrame>
        <p:nvGraphicFramePr>
          <p:cNvPr id="16" name="Диаграмма 15"/>
          <p:cNvGraphicFramePr/>
          <p:nvPr>
            <p:extLst>
              <p:ext uri="{D42A27DB-BD31-4B8C-83A1-F6EECF244321}">
                <p14:modId xmlns:p14="http://schemas.microsoft.com/office/powerpoint/2010/main" val="869307848"/>
              </p:ext>
            </p:extLst>
          </p:nvPr>
        </p:nvGraphicFramePr>
        <p:xfrm>
          <a:off x="4724705" y="985721"/>
          <a:ext cx="4697899" cy="335951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7" name="Блок-схема: процесс 16"/>
          <p:cNvSpPr/>
          <p:nvPr/>
        </p:nvSpPr>
        <p:spPr>
          <a:xfrm>
            <a:off x="6920973" y="2665475"/>
            <a:ext cx="916230" cy="305410"/>
          </a:xfrm>
          <a:prstGeom prst="flowChartProcess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99,4%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1" name="Блок-схема: процесс 20"/>
          <p:cNvSpPr/>
          <p:nvPr/>
        </p:nvSpPr>
        <p:spPr>
          <a:xfrm>
            <a:off x="448965" y="5719575"/>
            <a:ext cx="2748690" cy="610820"/>
          </a:xfrm>
          <a:prstGeom prst="flowChartProcess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u="sng" dirty="0" smtClean="0">
                <a:solidFill>
                  <a:schemeClr val="tx1"/>
                </a:solidFill>
              </a:rPr>
              <a:t>БЕЗВОЗМЕЗДЫЕ ПОСТУПЛЕНИЯ</a:t>
            </a:r>
            <a:endParaRPr lang="ru-RU" b="1" u="sng" dirty="0">
              <a:solidFill>
                <a:schemeClr val="tx1"/>
              </a:solidFill>
            </a:endParaRPr>
          </a:p>
        </p:txBody>
      </p:sp>
      <p:graphicFrame>
        <p:nvGraphicFramePr>
          <p:cNvPr id="23" name="Диаграмма 22"/>
          <p:cNvGraphicFramePr/>
          <p:nvPr>
            <p:extLst>
              <p:ext uri="{D42A27DB-BD31-4B8C-83A1-F6EECF244321}">
                <p14:modId xmlns:p14="http://schemas.microsoft.com/office/powerpoint/2010/main" val="1165039492"/>
              </p:ext>
            </p:extLst>
          </p:nvPr>
        </p:nvGraphicFramePr>
        <p:xfrm>
          <a:off x="3197656" y="4345231"/>
          <a:ext cx="5766834" cy="23625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14" name="Блок-схема: процесс 13"/>
          <p:cNvSpPr/>
          <p:nvPr/>
        </p:nvSpPr>
        <p:spPr>
          <a:xfrm>
            <a:off x="5946345" y="4497935"/>
            <a:ext cx="916230" cy="305410"/>
          </a:xfrm>
          <a:prstGeom prst="flowChartProcess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99,8%</a:t>
            </a:r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912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Прямоугольник 2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4099" name="Рисунок 1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Рисунок 2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3555" y="-2440"/>
            <a:ext cx="8856890" cy="835455"/>
          </a:xfrm>
        </p:spPr>
        <p:txBody>
          <a:bodyPr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</a:t>
            </a:r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труктура доходов бюджета </a:t>
            </a:r>
            <a:r>
              <a:rPr lang="ru-RU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Почепского</a:t>
            </a:r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муниципального района в 2017 году, %</a:t>
            </a:r>
            <a:endParaRPr lang="ru-RU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7" name="Подзаголовок 2"/>
          <p:cNvSpPr txBox="1">
            <a:spLocks/>
          </p:cNvSpPr>
          <p:nvPr/>
        </p:nvSpPr>
        <p:spPr>
          <a:xfrm>
            <a:off x="520173" y="1749245"/>
            <a:ext cx="6400800" cy="83545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rgbClr val="FFC000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endParaRPr lang="ru-RU" dirty="0"/>
          </a:p>
        </p:txBody>
      </p:sp>
      <p:graphicFrame>
        <p:nvGraphicFramePr>
          <p:cNvPr id="10" name="Объект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4344617"/>
              </p:ext>
            </p:extLst>
          </p:nvPr>
        </p:nvGraphicFramePr>
        <p:xfrm>
          <a:off x="197158" y="981907"/>
          <a:ext cx="8749684" cy="550119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854156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Прямоугольник 2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4099" name="Рисунок 1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Рисунок 2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2854" y="-553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3555" y="-2440"/>
            <a:ext cx="8856891" cy="835455"/>
          </a:xfrm>
        </p:spPr>
        <p:txBody>
          <a:bodyPr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ДИНАМИКА ПОСТУПЛЕНИЯ В БЮДЖЕТ ПОЧЕПСКОГО МУНИЦИПАЛЬНОГО РАЙОНА НАЛОГОВЫХ И НЕНАЛОГОВЫХ ДОХОДОВ ЗА 2016 - 2017 ГОДЫ  </a:t>
            </a:r>
            <a:r>
              <a:rPr lang="ru-RU" sz="2400" dirty="0"/>
              <a:t>(млн. </a:t>
            </a:r>
            <a:r>
              <a:rPr lang="ru-RU" sz="2400" dirty="0" err="1" smtClean="0"/>
              <a:t>руб</a:t>
            </a:r>
            <a:r>
              <a:rPr lang="ru-RU" sz="2400" dirty="0" smtClean="0"/>
              <a:t>)</a:t>
            </a:r>
            <a:endParaRPr lang="ru-RU" sz="2400" dirty="0"/>
          </a:p>
          <a:p>
            <a:pPr algn="ctr"/>
            <a:endParaRPr lang="ru-RU" sz="2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7" name="Подзаголовок 2"/>
          <p:cNvSpPr txBox="1">
            <a:spLocks/>
          </p:cNvSpPr>
          <p:nvPr/>
        </p:nvSpPr>
        <p:spPr>
          <a:xfrm>
            <a:off x="520173" y="1749245"/>
            <a:ext cx="6400800" cy="83545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rgbClr val="FFC000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endParaRPr lang="ru-RU" dirty="0"/>
          </a:p>
        </p:txBody>
      </p:sp>
      <p:graphicFrame>
        <p:nvGraphicFramePr>
          <p:cNvPr id="9" name="Диаграмма 8"/>
          <p:cNvGraphicFramePr/>
          <p:nvPr>
            <p:extLst>
              <p:ext uri="{D42A27DB-BD31-4B8C-83A1-F6EECF244321}">
                <p14:modId xmlns:p14="http://schemas.microsoft.com/office/powerpoint/2010/main" val="2277519536"/>
              </p:ext>
            </p:extLst>
          </p:nvPr>
        </p:nvGraphicFramePr>
        <p:xfrm>
          <a:off x="0" y="1291130"/>
          <a:ext cx="4129818" cy="44284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" name="Блок-схема: процесс 1"/>
          <p:cNvSpPr/>
          <p:nvPr/>
        </p:nvSpPr>
        <p:spPr>
          <a:xfrm>
            <a:off x="1670605" y="2014267"/>
            <a:ext cx="916230" cy="305410"/>
          </a:xfrm>
          <a:prstGeom prst="flowChartProcess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98,1%</a:t>
            </a:r>
            <a:endParaRPr lang="ru-RU" dirty="0">
              <a:solidFill>
                <a:schemeClr val="tx1"/>
              </a:solidFill>
            </a:endParaRPr>
          </a:p>
        </p:txBody>
      </p:sp>
      <p:graphicFrame>
        <p:nvGraphicFramePr>
          <p:cNvPr id="16" name="Диаграмма 15"/>
          <p:cNvGraphicFramePr/>
          <p:nvPr>
            <p:extLst>
              <p:ext uri="{D42A27DB-BD31-4B8C-83A1-F6EECF244321}">
                <p14:modId xmlns:p14="http://schemas.microsoft.com/office/powerpoint/2010/main" val="3011260849"/>
              </p:ext>
            </p:extLst>
          </p:nvPr>
        </p:nvGraphicFramePr>
        <p:xfrm>
          <a:off x="4287150" y="1138425"/>
          <a:ext cx="4713295" cy="45811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7" name="Блок-схема: процесс 16"/>
          <p:cNvSpPr/>
          <p:nvPr/>
        </p:nvSpPr>
        <p:spPr>
          <a:xfrm>
            <a:off x="6404460" y="2680509"/>
            <a:ext cx="916230" cy="305410"/>
          </a:xfrm>
          <a:prstGeom prst="flowChartProcess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95,1%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0" y="5872280"/>
            <a:ext cx="4113885" cy="76352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Темп роста налоговых доходов в 2017 году к уровню предыдущего года составил 98,1%</a:t>
            </a:r>
            <a:endParaRPr lang="ru-RU" dirty="0"/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4469146" y="5872280"/>
            <a:ext cx="4113885" cy="76352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Темп роста неналоговых доходов в 2017 году к уровню предыдущего года составил 95,1%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91014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Прямоугольник 2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4099" name="Рисунок 1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Рисунок 2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3555" y="-2440"/>
            <a:ext cx="8856890" cy="835455"/>
          </a:xfrm>
        </p:spPr>
        <p:txBody>
          <a:bodyPr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Исполнение </a:t>
            </a:r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собственных доходов бюджета </a:t>
            </a:r>
            <a:r>
              <a:rPr lang="ru-RU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Почепского</a:t>
            </a:r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муниципального района в 2017 году</a:t>
            </a:r>
            <a:endParaRPr lang="ru-RU" sz="4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7" name="Подзаголовок 2"/>
          <p:cNvSpPr txBox="1">
            <a:spLocks/>
          </p:cNvSpPr>
          <p:nvPr/>
        </p:nvSpPr>
        <p:spPr>
          <a:xfrm>
            <a:off x="520173" y="1749245"/>
            <a:ext cx="6400800" cy="83545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rgbClr val="FFC000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endParaRPr lang="ru-RU" dirty="0"/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04864354"/>
              </p:ext>
            </p:extLst>
          </p:nvPr>
        </p:nvGraphicFramePr>
        <p:xfrm>
          <a:off x="143555" y="973289"/>
          <a:ext cx="8856889" cy="557997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75740"/>
                <a:gridCol w="1527050"/>
                <a:gridCol w="1527050"/>
                <a:gridCol w="1527049"/>
              </a:tblGrid>
              <a:tr h="726586"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Наименование</a:t>
                      </a:r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Назначено (</a:t>
                      </a:r>
                      <a:r>
                        <a:rPr lang="ru-RU" sz="1800" dirty="0" err="1" smtClean="0"/>
                        <a:t>млн.руб</a:t>
                      </a:r>
                      <a:r>
                        <a:rPr lang="ru-RU" sz="1800" dirty="0" smtClean="0"/>
                        <a:t>.)</a:t>
                      </a:r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Исполнено (</a:t>
                      </a:r>
                      <a:r>
                        <a:rPr lang="ru-RU" sz="1800" dirty="0" err="1" smtClean="0"/>
                        <a:t>млн.руб</a:t>
                      </a:r>
                      <a:r>
                        <a:rPr lang="ru-RU" sz="1800" dirty="0" smtClean="0"/>
                        <a:t>.)</a:t>
                      </a:r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% исполнения</a:t>
                      </a:r>
                      <a:endParaRPr lang="ru-RU" sz="1800" dirty="0"/>
                    </a:p>
                  </a:txBody>
                  <a:tcPr/>
                </a:tc>
              </a:tr>
              <a:tr h="342349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Налоговые и неналоговые доходы, всего: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dirty="0" smtClean="0"/>
                        <a:t>140,3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dirty="0" smtClean="0"/>
                        <a:t>139,4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dirty="0" smtClean="0"/>
                        <a:t>99,4</a:t>
                      </a:r>
                      <a:endParaRPr lang="ru-RU" sz="1600" dirty="0"/>
                    </a:p>
                  </a:txBody>
                  <a:tcPr/>
                </a:tc>
              </a:tr>
              <a:tr h="281999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Налоговые доходы, всего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dirty="0" smtClean="0"/>
                        <a:t>124,7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dirty="0" smtClean="0"/>
                        <a:t>123,8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dirty="0" smtClean="0"/>
                        <a:t>99,3</a:t>
                      </a:r>
                      <a:endParaRPr lang="ru-RU" sz="1600" dirty="0"/>
                    </a:p>
                  </a:txBody>
                  <a:tcPr/>
                </a:tc>
              </a:tr>
              <a:tr h="221649">
                <a:tc>
                  <a:txBody>
                    <a:bodyPr/>
                    <a:lstStyle/>
                    <a:p>
                      <a:pPr marL="285750" indent="-285750">
                        <a:buFontTx/>
                        <a:buChar char="-"/>
                      </a:pPr>
                      <a:r>
                        <a:rPr lang="ru-RU" sz="1600" dirty="0" smtClean="0"/>
                        <a:t>налог на доходы физических лиц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dirty="0" smtClean="0"/>
                        <a:t>102,4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dirty="0" smtClean="0"/>
                        <a:t>102,0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dirty="0" smtClean="0"/>
                        <a:t>99,6</a:t>
                      </a:r>
                      <a:endParaRPr lang="ru-RU" sz="1600" dirty="0"/>
                    </a:p>
                  </a:txBody>
                  <a:tcPr/>
                </a:tc>
              </a:tr>
              <a:tr h="161299">
                <a:tc>
                  <a:txBody>
                    <a:bodyPr/>
                    <a:lstStyle/>
                    <a:p>
                      <a:pPr marL="285750" indent="-285750">
                        <a:buFontTx/>
                        <a:buChar char="-"/>
                      </a:pPr>
                      <a:r>
                        <a:rPr lang="ru-RU" sz="1600" dirty="0" smtClean="0"/>
                        <a:t>акцизы по подакцизным товарам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dirty="0" smtClean="0"/>
                        <a:t>3,6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dirty="0" smtClean="0"/>
                        <a:t>3,6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dirty="0" smtClean="0"/>
                        <a:t>100,0</a:t>
                      </a:r>
                      <a:endParaRPr lang="ru-RU" sz="1600" dirty="0"/>
                    </a:p>
                  </a:txBody>
                  <a:tcPr/>
                </a:tc>
              </a:tr>
              <a:tr h="253654">
                <a:tc>
                  <a:txBody>
                    <a:bodyPr/>
                    <a:lstStyle/>
                    <a:p>
                      <a:pPr marL="285750" indent="-285750">
                        <a:buFontTx/>
                        <a:buChar char="-"/>
                      </a:pPr>
                      <a:r>
                        <a:rPr lang="ru-RU" sz="1600" dirty="0" smtClean="0"/>
                        <a:t>налог</a:t>
                      </a:r>
                      <a:r>
                        <a:rPr lang="ru-RU" sz="1600" baseline="0" dirty="0" smtClean="0"/>
                        <a:t> на совокупный доход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dirty="0" smtClean="0"/>
                        <a:t>17,1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dirty="0" smtClean="0"/>
                        <a:t>16,6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dirty="0" smtClean="0"/>
                        <a:t>97,1</a:t>
                      </a:r>
                      <a:endParaRPr lang="ru-RU" sz="1600" dirty="0"/>
                    </a:p>
                  </a:txBody>
                  <a:tcPr/>
                </a:tc>
              </a:tr>
              <a:tr h="253654">
                <a:tc>
                  <a:txBody>
                    <a:bodyPr/>
                    <a:lstStyle/>
                    <a:p>
                      <a:pPr marL="285750" indent="-285750">
                        <a:buFontTx/>
                        <a:buChar char="-"/>
                      </a:pPr>
                      <a:r>
                        <a:rPr lang="ru-RU" sz="1600" dirty="0" smtClean="0"/>
                        <a:t>государственная пошлина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dirty="0" smtClean="0"/>
                        <a:t>1,6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dirty="0" smtClean="0"/>
                        <a:t>1,6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dirty="0" smtClean="0"/>
                        <a:t>100,0</a:t>
                      </a:r>
                      <a:endParaRPr lang="ru-RU" sz="1600" dirty="0"/>
                    </a:p>
                  </a:txBody>
                  <a:tcPr/>
                </a:tc>
              </a:tr>
              <a:tr h="25365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/>
                        <a:t>Неналоговые доходы, всего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dirty="0" smtClean="0"/>
                        <a:t>15,5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dirty="0" smtClean="0"/>
                        <a:t>15,6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dirty="0" smtClean="0"/>
                        <a:t>100,6</a:t>
                      </a:r>
                      <a:endParaRPr lang="ru-RU" sz="1600" dirty="0"/>
                    </a:p>
                  </a:txBody>
                  <a:tcPr/>
                </a:tc>
              </a:tr>
              <a:tr h="253654">
                <a:tc>
                  <a:txBody>
                    <a:bodyPr/>
                    <a:lstStyle/>
                    <a:p>
                      <a:pPr marL="285750" indent="-285750">
                        <a:buFontTx/>
                        <a:buChar char="-"/>
                      </a:pPr>
                      <a:r>
                        <a:rPr lang="ru-RU" sz="1600" dirty="0" smtClean="0"/>
                        <a:t>арендные платежи и прочие доходы от использования имущества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ru-RU" sz="1600" dirty="0" smtClean="0"/>
                    </a:p>
                    <a:p>
                      <a:pPr algn="r"/>
                      <a:r>
                        <a:rPr lang="ru-RU" sz="1600" dirty="0" smtClean="0"/>
                        <a:t>7,7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ru-RU" sz="1600" dirty="0" smtClean="0"/>
                    </a:p>
                    <a:p>
                      <a:pPr algn="r"/>
                      <a:r>
                        <a:rPr lang="ru-RU" sz="1600" dirty="0" smtClean="0"/>
                        <a:t>7,6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ru-RU" sz="1600" dirty="0" smtClean="0"/>
                    </a:p>
                    <a:p>
                      <a:pPr algn="r"/>
                      <a:r>
                        <a:rPr lang="ru-RU" sz="1600" dirty="0" smtClean="0"/>
                        <a:t>98,7</a:t>
                      </a:r>
                      <a:endParaRPr lang="ru-RU" sz="1600" dirty="0"/>
                    </a:p>
                  </a:txBody>
                  <a:tcPr/>
                </a:tc>
              </a:tr>
              <a:tr h="475731">
                <a:tc>
                  <a:txBody>
                    <a:bodyPr/>
                    <a:lstStyle/>
                    <a:p>
                      <a:pPr marL="285750" indent="-285750">
                        <a:buFontTx/>
                        <a:buChar char="-"/>
                      </a:pPr>
                      <a:r>
                        <a:rPr lang="ru-RU" sz="1600" dirty="0" smtClean="0"/>
                        <a:t>плата за негативное воздействие</a:t>
                      </a:r>
                      <a:r>
                        <a:rPr lang="ru-RU" sz="1600" baseline="0" dirty="0" smtClean="0"/>
                        <a:t> на окружающую среду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ru-RU" sz="1600" dirty="0" smtClean="0"/>
                    </a:p>
                    <a:p>
                      <a:pPr algn="r"/>
                      <a:r>
                        <a:rPr lang="ru-RU" sz="1600" dirty="0" smtClean="0"/>
                        <a:t>2,0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ru-RU" sz="1600" dirty="0" smtClean="0"/>
                    </a:p>
                    <a:p>
                      <a:pPr algn="r"/>
                      <a:r>
                        <a:rPr lang="ru-RU" sz="1600" dirty="0" smtClean="0"/>
                        <a:t>2,1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ru-RU" sz="1600" dirty="0" smtClean="0"/>
                    </a:p>
                    <a:p>
                      <a:pPr algn="r"/>
                      <a:r>
                        <a:rPr lang="ru-RU" sz="1600" dirty="0" smtClean="0"/>
                        <a:t>105,0</a:t>
                      </a:r>
                      <a:endParaRPr lang="ru-RU" sz="1600" dirty="0"/>
                    </a:p>
                  </a:txBody>
                  <a:tcPr/>
                </a:tc>
              </a:tr>
              <a:tr h="253654">
                <a:tc>
                  <a:txBody>
                    <a:bodyPr/>
                    <a:lstStyle/>
                    <a:p>
                      <a:pPr marL="285750" indent="-285750">
                        <a:buFontTx/>
                        <a:buChar char="-"/>
                      </a:pPr>
                      <a:r>
                        <a:rPr lang="ru-RU" sz="1600" dirty="0" smtClean="0"/>
                        <a:t>доходы от оказания платных услуг (работ)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dirty="0" smtClean="0"/>
                        <a:t>0,6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dirty="0" smtClean="0"/>
                        <a:t>0,6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dirty="0" smtClean="0"/>
                        <a:t>100,0</a:t>
                      </a:r>
                      <a:endParaRPr lang="ru-RU" sz="1600" dirty="0"/>
                    </a:p>
                  </a:txBody>
                  <a:tcPr/>
                </a:tc>
              </a:tr>
              <a:tr h="253654">
                <a:tc>
                  <a:txBody>
                    <a:bodyPr/>
                    <a:lstStyle/>
                    <a:p>
                      <a:pPr marL="285750" indent="-285750">
                        <a:buFontTx/>
                        <a:buChar char="-"/>
                      </a:pPr>
                      <a:r>
                        <a:rPr lang="ru-RU" sz="1600" dirty="0" smtClean="0"/>
                        <a:t>доходы от продажи имущества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dirty="0" smtClean="0"/>
                        <a:t>2,4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dirty="0" smtClean="0"/>
                        <a:t>2,5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dirty="0" smtClean="0"/>
                        <a:t>104,2</a:t>
                      </a:r>
                      <a:endParaRPr lang="ru-RU" sz="1600" dirty="0"/>
                    </a:p>
                  </a:txBody>
                  <a:tcPr/>
                </a:tc>
              </a:tr>
              <a:tr h="253654">
                <a:tc>
                  <a:txBody>
                    <a:bodyPr/>
                    <a:lstStyle/>
                    <a:p>
                      <a:pPr marL="285750" indent="-285750">
                        <a:buFontTx/>
                        <a:buChar char="-"/>
                      </a:pPr>
                      <a:r>
                        <a:rPr lang="ru-RU" sz="1600" dirty="0" smtClean="0"/>
                        <a:t>административные платежи и сборы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dirty="0" smtClean="0"/>
                        <a:t>0,1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dirty="0" smtClean="0"/>
                        <a:t>0,1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dirty="0" smtClean="0"/>
                        <a:t>100,0</a:t>
                      </a:r>
                      <a:endParaRPr lang="ru-RU" sz="1600" dirty="0"/>
                    </a:p>
                  </a:txBody>
                  <a:tcPr/>
                </a:tc>
              </a:tr>
              <a:tr h="253654">
                <a:tc>
                  <a:txBody>
                    <a:bodyPr/>
                    <a:lstStyle/>
                    <a:p>
                      <a:pPr marL="285750" indent="-285750">
                        <a:buFontTx/>
                        <a:buChar char="-"/>
                      </a:pPr>
                      <a:r>
                        <a:rPr lang="ru-RU" sz="1600" dirty="0" smtClean="0"/>
                        <a:t>штрафы, санкции, возмещение ущерба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dirty="0" smtClean="0"/>
                        <a:t>2,7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dirty="0" smtClean="0"/>
                        <a:t>2,7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dirty="0" smtClean="0"/>
                        <a:t>100,0</a:t>
                      </a:r>
                      <a:endParaRPr lang="ru-RU" sz="16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46283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Прямоугольник 2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4099" name="Рисунок 1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Рисунок 2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3555" y="-2440"/>
            <a:ext cx="8856890" cy="835455"/>
          </a:xfrm>
        </p:spPr>
        <p:txBody>
          <a:bodyPr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</a:t>
            </a:r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труктура налоговых доходов бюджета </a:t>
            </a:r>
            <a:r>
              <a:rPr lang="ru-RU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Почепского</a:t>
            </a:r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муниципального района за 2017 году, %</a:t>
            </a:r>
            <a:endParaRPr lang="ru-RU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7" name="Подзаголовок 2"/>
          <p:cNvSpPr txBox="1">
            <a:spLocks/>
          </p:cNvSpPr>
          <p:nvPr/>
        </p:nvSpPr>
        <p:spPr>
          <a:xfrm>
            <a:off x="520173" y="1749245"/>
            <a:ext cx="6400800" cy="83545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rgbClr val="FFC000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endParaRPr lang="ru-RU" dirty="0"/>
          </a:p>
        </p:txBody>
      </p:sp>
      <p:graphicFrame>
        <p:nvGraphicFramePr>
          <p:cNvPr id="10" name="Объект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03258142"/>
              </p:ext>
            </p:extLst>
          </p:nvPr>
        </p:nvGraphicFramePr>
        <p:xfrm>
          <a:off x="197158" y="981907"/>
          <a:ext cx="8749684" cy="550119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883929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Прямоугольник 2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4099" name="Рисунок 1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Рисунок 2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3555" y="-2440"/>
            <a:ext cx="8856890" cy="835455"/>
          </a:xfrm>
        </p:spPr>
        <p:txBody>
          <a:bodyPr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</a:t>
            </a:r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труктура неналоговых доходов бюджета </a:t>
            </a:r>
            <a:r>
              <a:rPr lang="ru-RU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Почепского</a:t>
            </a:r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муниципального района за 2017 году, %</a:t>
            </a:r>
            <a:endParaRPr lang="ru-RU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7" name="Подзаголовок 2"/>
          <p:cNvSpPr txBox="1">
            <a:spLocks/>
          </p:cNvSpPr>
          <p:nvPr/>
        </p:nvSpPr>
        <p:spPr>
          <a:xfrm>
            <a:off x="520173" y="1749245"/>
            <a:ext cx="6400800" cy="83545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rgbClr val="FFC000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endParaRPr lang="ru-RU" dirty="0"/>
          </a:p>
        </p:txBody>
      </p:sp>
      <p:graphicFrame>
        <p:nvGraphicFramePr>
          <p:cNvPr id="10" name="Объект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45906932"/>
              </p:ext>
            </p:extLst>
          </p:nvPr>
        </p:nvGraphicFramePr>
        <p:xfrm>
          <a:off x="197158" y="981907"/>
          <a:ext cx="8749684" cy="550119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471874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Прямоугольник 2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4099" name="Рисунок 1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Рисунок 2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59785" y="-2440"/>
            <a:ext cx="8093365" cy="835455"/>
          </a:xfrm>
        </p:spPr>
        <p:txBody>
          <a:bodyPr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Исполнение доходной части районного бюджета </a:t>
            </a:r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ru-RU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по налоговым и не налоговым доходам </a:t>
            </a:r>
            <a:endParaRPr lang="ru-RU" sz="4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7" name="Подзаголовок 2"/>
          <p:cNvSpPr txBox="1">
            <a:spLocks/>
          </p:cNvSpPr>
          <p:nvPr/>
        </p:nvSpPr>
        <p:spPr>
          <a:xfrm>
            <a:off x="520173" y="1749245"/>
            <a:ext cx="6400800" cy="83545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rgbClr val="FFC000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endParaRPr lang="ru-RU" dirty="0"/>
          </a:p>
        </p:txBody>
      </p:sp>
      <p:graphicFrame>
        <p:nvGraphicFramePr>
          <p:cNvPr id="11" name="Объект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6755590"/>
              </p:ext>
            </p:extLst>
          </p:nvPr>
        </p:nvGraphicFramePr>
        <p:xfrm>
          <a:off x="251520" y="1556792"/>
          <a:ext cx="8749684" cy="51125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546122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48965" y="1443835"/>
            <a:ext cx="8229600" cy="3918803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3600" i="1" dirty="0" smtClean="0"/>
              <a:t>Отчет об исполнении бюджета </a:t>
            </a:r>
            <a:r>
              <a:rPr lang="ru-RU" sz="3600" i="1" dirty="0" err="1" smtClean="0"/>
              <a:t>Почепского</a:t>
            </a:r>
            <a:r>
              <a:rPr lang="ru-RU" sz="3600" i="1" dirty="0" smtClean="0"/>
              <a:t> муниципального района за 2017 год в доступной для граждан форме сформирован на основании проекта решения районного Совета народных депутатов «Об исполнении бюджета </a:t>
            </a:r>
            <a:r>
              <a:rPr lang="ru-RU" sz="3600" i="1" dirty="0" err="1" smtClean="0"/>
              <a:t>Почепского</a:t>
            </a:r>
            <a:r>
              <a:rPr lang="ru-RU" sz="3600" i="1" dirty="0" smtClean="0"/>
              <a:t> муниципального района за 2017 год»</a:t>
            </a:r>
            <a:endParaRPr lang="ru-RU" sz="3600" i="1" dirty="0"/>
          </a:p>
        </p:txBody>
      </p:sp>
    </p:spTree>
    <p:extLst>
      <p:ext uri="{BB962C8B-B14F-4D97-AF65-F5344CB8AC3E}">
        <p14:creationId xmlns:p14="http://schemas.microsoft.com/office/powerpoint/2010/main" val="187498607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Прямоугольник 2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4099" name="Рисунок 1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Рисунок 2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59785" y="-2440"/>
            <a:ext cx="7787955" cy="835455"/>
          </a:xfrm>
        </p:spPr>
        <p:txBody>
          <a:bodyPr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Исполнение </a:t>
            </a:r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по безвозмездным поступлениям в бюджет </a:t>
            </a:r>
            <a:r>
              <a:rPr lang="ru-RU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Почепского</a:t>
            </a:r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муниципального района в 2017 году и их структура </a:t>
            </a:r>
            <a:endParaRPr lang="ru-RU" sz="4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7" name="Подзаголовок 2"/>
          <p:cNvSpPr txBox="1">
            <a:spLocks/>
          </p:cNvSpPr>
          <p:nvPr/>
        </p:nvSpPr>
        <p:spPr>
          <a:xfrm>
            <a:off x="520173" y="1749245"/>
            <a:ext cx="6400800" cy="83545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rgbClr val="FFC000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endParaRPr lang="ru-RU" dirty="0"/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13610529"/>
              </p:ext>
            </p:extLst>
          </p:nvPr>
        </p:nvGraphicFramePr>
        <p:xfrm>
          <a:off x="296260" y="1397000"/>
          <a:ext cx="8551480" cy="493156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90575"/>
                <a:gridCol w="1527050"/>
                <a:gridCol w="1527050"/>
                <a:gridCol w="1496509"/>
                <a:gridCol w="1710296"/>
              </a:tblGrid>
              <a:tr h="726586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Наименование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Назначено (</a:t>
                      </a:r>
                      <a:r>
                        <a:rPr lang="ru-RU" dirty="0" err="1" smtClean="0"/>
                        <a:t>млн.руб</a:t>
                      </a:r>
                      <a:r>
                        <a:rPr lang="ru-RU" dirty="0" smtClean="0"/>
                        <a:t>.)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Исполнено (</a:t>
                      </a:r>
                      <a:r>
                        <a:rPr lang="ru-RU" dirty="0" err="1" smtClean="0"/>
                        <a:t>млн.руб</a:t>
                      </a:r>
                      <a:r>
                        <a:rPr lang="ru-RU" dirty="0" smtClean="0"/>
                        <a:t>.)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% исполнения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Удельный вес (%)</a:t>
                      </a:r>
                      <a:endParaRPr lang="ru-RU" dirty="0"/>
                    </a:p>
                  </a:txBody>
                  <a:tcPr/>
                </a:tc>
              </a:tr>
              <a:tr h="726586">
                <a:tc>
                  <a:txBody>
                    <a:bodyPr/>
                    <a:lstStyle/>
                    <a:p>
                      <a:r>
                        <a:rPr lang="ru-RU" dirty="0" smtClean="0"/>
                        <a:t>Безвозмездные поступления, всего: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ru-RU" dirty="0" smtClean="0"/>
                    </a:p>
                    <a:p>
                      <a:pPr algn="r"/>
                      <a:r>
                        <a:rPr lang="ru-RU" dirty="0" smtClean="0"/>
                        <a:t>408,7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ru-RU" dirty="0" smtClean="0"/>
                    </a:p>
                    <a:p>
                      <a:pPr algn="r"/>
                      <a:r>
                        <a:rPr lang="ru-RU" dirty="0" smtClean="0"/>
                        <a:t>408,1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ru-RU" dirty="0" smtClean="0"/>
                    </a:p>
                    <a:p>
                      <a:pPr algn="r"/>
                      <a:r>
                        <a:rPr lang="ru-RU" dirty="0" smtClean="0"/>
                        <a:t>99,8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ru-RU" dirty="0" smtClean="0"/>
                    </a:p>
                    <a:p>
                      <a:pPr algn="r"/>
                      <a:r>
                        <a:rPr lang="ru-RU" dirty="0" smtClean="0"/>
                        <a:t>100,0</a:t>
                      </a:r>
                      <a:endParaRPr lang="ru-RU" dirty="0"/>
                    </a:p>
                  </a:txBody>
                  <a:tcPr/>
                </a:tc>
              </a:tr>
              <a:tr h="726586">
                <a:tc>
                  <a:txBody>
                    <a:bodyPr/>
                    <a:lstStyle/>
                    <a:p>
                      <a:r>
                        <a:rPr lang="ru-RU" dirty="0" smtClean="0"/>
                        <a:t>1. Безвозмездные поступления из бюджета Брянской области, всего в </a:t>
                      </a:r>
                      <a:r>
                        <a:rPr lang="ru-RU" dirty="0" err="1" smtClean="0"/>
                        <a:t>т.ч</a:t>
                      </a:r>
                      <a:r>
                        <a:rPr lang="ru-RU" dirty="0" smtClean="0"/>
                        <a:t>.: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ru-RU" dirty="0" smtClean="0"/>
                    </a:p>
                    <a:p>
                      <a:pPr algn="r"/>
                      <a:endParaRPr lang="ru-RU" dirty="0" smtClean="0"/>
                    </a:p>
                    <a:p>
                      <a:pPr algn="r"/>
                      <a:endParaRPr lang="ru-RU" dirty="0" smtClean="0"/>
                    </a:p>
                    <a:p>
                      <a:pPr algn="r"/>
                      <a:r>
                        <a:rPr lang="ru-RU" dirty="0" smtClean="0"/>
                        <a:t>404,4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ru-RU" dirty="0" smtClean="0"/>
                    </a:p>
                    <a:p>
                      <a:pPr algn="r"/>
                      <a:endParaRPr lang="ru-RU" dirty="0" smtClean="0"/>
                    </a:p>
                    <a:p>
                      <a:pPr algn="r"/>
                      <a:endParaRPr lang="ru-RU" dirty="0" smtClean="0"/>
                    </a:p>
                    <a:p>
                      <a:pPr algn="r"/>
                      <a:r>
                        <a:rPr lang="ru-RU" dirty="0" smtClean="0"/>
                        <a:t>403,8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ru-RU" dirty="0" smtClean="0"/>
                    </a:p>
                    <a:p>
                      <a:pPr algn="r"/>
                      <a:endParaRPr lang="ru-RU" dirty="0" smtClean="0"/>
                    </a:p>
                    <a:p>
                      <a:pPr algn="r"/>
                      <a:endParaRPr lang="ru-RU" dirty="0" smtClean="0"/>
                    </a:p>
                    <a:p>
                      <a:pPr algn="r"/>
                      <a:r>
                        <a:rPr lang="ru-RU" dirty="0" smtClean="0"/>
                        <a:t>99,8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ru-RU" dirty="0" smtClean="0"/>
                    </a:p>
                    <a:p>
                      <a:pPr algn="r"/>
                      <a:endParaRPr lang="ru-RU" dirty="0" smtClean="0"/>
                    </a:p>
                    <a:p>
                      <a:pPr algn="r"/>
                      <a:endParaRPr lang="ru-RU" dirty="0" smtClean="0"/>
                    </a:p>
                    <a:p>
                      <a:pPr algn="r"/>
                      <a:r>
                        <a:rPr lang="ru-RU" dirty="0" smtClean="0"/>
                        <a:t>98,9</a:t>
                      </a:r>
                      <a:endParaRPr lang="ru-RU" dirty="0"/>
                    </a:p>
                  </a:txBody>
                  <a:tcPr/>
                </a:tc>
              </a:tr>
              <a:tr h="459043">
                <a:tc>
                  <a:txBody>
                    <a:bodyPr/>
                    <a:lstStyle/>
                    <a:p>
                      <a:pPr marL="285750" indent="-285750">
                        <a:buFontTx/>
                        <a:buChar char="-"/>
                      </a:pPr>
                      <a:r>
                        <a:rPr lang="ru-RU" dirty="0" smtClean="0"/>
                        <a:t>Дотации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dirty="0" smtClean="0"/>
                        <a:t>120,0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dirty="0" smtClean="0"/>
                        <a:t>120,0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dirty="0" smtClean="0"/>
                        <a:t>100,0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dirty="0" smtClean="0"/>
                        <a:t>29,4</a:t>
                      </a:r>
                      <a:endParaRPr lang="ru-RU" dirty="0"/>
                    </a:p>
                  </a:txBody>
                  <a:tcPr/>
                </a:tc>
              </a:tr>
              <a:tr h="458115">
                <a:tc>
                  <a:txBody>
                    <a:bodyPr/>
                    <a:lstStyle/>
                    <a:p>
                      <a:pPr marL="285750" indent="-285750">
                        <a:buFontTx/>
                        <a:buChar char="-"/>
                      </a:pPr>
                      <a:r>
                        <a:rPr lang="ru-RU" dirty="0" smtClean="0"/>
                        <a:t>Субсидии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dirty="0" smtClean="0"/>
                        <a:t>9,9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dirty="0" smtClean="0"/>
                        <a:t>9,9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dirty="0" smtClean="0"/>
                        <a:t>100,0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dirty="0" smtClean="0"/>
                        <a:t>2,4</a:t>
                      </a:r>
                      <a:endParaRPr lang="ru-RU" dirty="0"/>
                    </a:p>
                  </a:txBody>
                  <a:tcPr/>
                </a:tc>
              </a:tr>
              <a:tr h="458115">
                <a:tc>
                  <a:txBody>
                    <a:bodyPr/>
                    <a:lstStyle/>
                    <a:p>
                      <a:pPr marL="285750" indent="-285750">
                        <a:buFontTx/>
                        <a:buChar char="-"/>
                      </a:pPr>
                      <a:r>
                        <a:rPr lang="ru-RU" dirty="0" smtClean="0"/>
                        <a:t>Субвенции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dirty="0" smtClean="0"/>
                        <a:t>274,5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dirty="0" smtClean="0"/>
                        <a:t>273,9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dirty="0" smtClean="0"/>
                        <a:t>99,8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dirty="0" smtClean="0"/>
                        <a:t>67,1</a:t>
                      </a:r>
                      <a:endParaRPr lang="ru-RU" dirty="0"/>
                    </a:p>
                  </a:txBody>
                  <a:tcPr/>
                </a:tc>
              </a:tr>
              <a:tr h="726586">
                <a:tc>
                  <a:txBody>
                    <a:bodyPr/>
                    <a:lstStyle/>
                    <a:p>
                      <a:r>
                        <a:rPr lang="ru-RU" dirty="0" smtClean="0"/>
                        <a:t>2.</a:t>
                      </a:r>
                      <a:r>
                        <a:rPr lang="ru-RU" baseline="0" dirty="0" smtClean="0"/>
                        <a:t> Прочие безвозмездные поступления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ru-RU" dirty="0" smtClean="0"/>
                    </a:p>
                    <a:p>
                      <a:pPr algn="r"/>
                      <a:endParaRPr lang="ru-RU" dirty="0" smtClean="0"/>
                    </a:p>
                    <a:p>
                      <a:pPr algn="r"/>
                      <a:r>
                        <a:rPr lang="ru-RU" dirty="0" smtClean="0"/>
                        <a:t>4,3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ru-RU" dirty="0" smtClean="0"/>
                    </a:p>
                    <a:p>
                      <a:pPr algn="r"/>
                      <a:endParaRPr lang="ru-RU" dirty="0" smtClean="0"/>
                    </a:p>
                    <a:p>
                      <a:pPr algn="r"/>
                      <a:r>
                        <a:rPr lang="ru-RU" dirty="0" smtClean="0"/>
                        <a:t>4,3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ru-RU" dirty="0" smtClean="0"/>
                    </a:p>
                    <a:p>
                      <a:pPr algn="r"/>
                      <a:endParaRPr lang="ru-RU" dirty="0" smtClean="0"/>
                    </a:p>
                    <a:p>
                      <a:pPr algn="r"/>
                      <a:r>
                        <a:rPr lang="ru-RU" dirty="0" smtClean="0"/>
                        <a:t>100,0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ru-RU" dirty="0" smtClean="0"/>
                    </a:p>
                    <a:p>
                      <a:pPr algn="r"/>
                      <a:endParaRPr lang="ru-RU" dirty="0" smtClean="0"/>
                    </a:p>
                    <a:p>
                      <a:pPr algn="r"/>
                      <a:r>
                        <a:rPr lang="ru-RU" dirty="0" smtClean="0"/>
                        <a:t>1,1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72658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Прямоугольник 2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4099" name="Рисунок 1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Рисунок 2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59785" y="-2440"/>
            <a:ext cx="7787955" cy="835455"/>
          </a:xfrm>
        </p:spPr>
        <p:txBody>
          <a:bodyPr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ИСПОЛНЕНИЕ РАСХОДОВ БЮДЖЕТА ПОЧЕПСКОГО МУНИЦИПАЛЬНОГО РАЙОНА ЗА 2017 ГОД</a:t>
            </a:r>
            <a:endParaRPr lang="ru-RU" sz="4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7" name="Подзаголовок 2"/>
          <p:cNvSpPr txBox="1">
            <a:spLocks/>
          </p:cNvSpPr>
          <p:nvPr/>
        </p:nvSpPr>
        <p:spPr>
          <a:xfrm>
            <a:off x="520173" y="1749245"/>
            <a:ext cx="6400800" cy="83545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rgbClr val="FFC000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endParaRPr lang="ru-RU" dirty="0"/>
          </a:p>
        </p:txBody>
      </p:sp>
      <p:sp>
        <p:nvSpPr>
          <p:cNvPr id="15" name="Подзаголовок 1"/>
          <p:cNvSpPr txBox="1">
            <a:spLocks/>
          </p:cNvSpPr>
          <p:nvPr/>
        </p:nvSpPr>
        <p:spPr>
          <a:xfrm>
            <a:off x="385011" y="1138426"/>
            <a:ext cx="8704185" cy="552167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rgbClr val="FFC000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 dirty="0" smtClean="0">
              <a:solidFill>
                <a:srgbClr val="002060"/>
              </a:solidFill>
            </a:endParaRPr>
          </a:p>
          <a:p>
            <a:pPr algn="ctr"/>
            <a:r>
              <a:rPr lang="ru-RU" b="1" dirty="0" smtClean="0">
                <a:solidFill>
                  <a:srgbClr val="002060"/>
                </a:solidFill>
              </a:rPr>
              <a:t>Первоначально-утвержденный бюджет по расходам – 502182,7 </a:t>
            </a:r>
            <a:r>
              <a:rPr lang="ru-RU" b="1" dirty="0" err="1" smtClean="0">
                <a:solidFill>
                  <a:srgbClr val="002060"/>
                </a:solidFill>
              </a:rPr>
              <a:t>тыс.руб</a:t>
            </a:r>
            <a:r>
              <a:rPr lang="ru-RU" b="1" dirty="0" smtClean="0">
                <a:solidFill>
                  <a:srgbClr val="002060"/>
                </a:solidFill>
              </a:rPr>
              <a:t>.</a:t>
            </a:r>
          </a:p>
          <a:p>
            <a:pPr algn="ctr"/>
            <a:endParaRPr lang="ru-RU" b="1" dirty="0">
              <a:solidFill>
                <a:srgbClr val="002060"/>
              </a:solidFill>
            </a:endParaRPr>
          </a:p>
          <a:p>
            <a:pPr algn="ctr"/>
            <a:r>
              <a:rPr lang="ru-RU" b="1" dirty="0" smtClean="0">
                <a:solidFill>
                  <a:srgbClr val="002060"/>
                </a:solidFill>
              </a:rPr>
              <a:t>       Уточненный план –</a:t>
            </a:r>
          </a:p>
          <a:p>
            <a:pPr algn="ctr"/>
            <a:r>
              <a:rPr lang="ru-RU" b="1" dirty="0" smtClean="0">
                <a:solidFill>
                  <a:srgbClr val="002060"/>
                </a:solidFill>
              </a:rPr>
              <a:t>     555339,8 </a:t>
            </a:r>
            <a:r>
              <a:rPr lang="ru-RU" b="1" dirty="0" err="1" smtClean="0">
                <a:solidFill>
                  <a:srgbClr val="002060"/>
                </a:solidFill>
              </a:rPr>
              <a:t>тыс.руб</a:t>
            </a:r>
            <a:r>
              <a:rPr lang="ru-RU" b="1" dirty="0" smtClean="0">
                <a:solidFill>
                  <a:srgbClr val="002060"/>
                </a:solidFill>
              </a:rPr>
              <a:t>.</a:t>
            </a:r>
          </a:p>
          <a:p>
            <a:pPr algn="ctr"/>
            <a:endParaRPr lang="ru-RU" b="1" dirty="0">
              <a:solidFill>
                <a:srgbClr val="002060"/>
              </a:solidFill>
            </a:endParaRPr>
          </a:p>
          <a:p>
            <a:pPr algn="ctr"/>
            <a:r>
              <a:rPr lang="ru-RU" b="1" dirty="0" smtClean="0">
                <a:solidFill>
                  <a:srgbClr val="002060"/>
                </a:solidFill>
              </a:rPr>
              <a:t>      Кассовое исполнение –</a:t>
            </a:r>
          </a:p>
          <a:p>
            <a:pPr algn="ctr"/>
            <a:r>
              <a:rPr lang="ru-RU" b="1" dirty="0" smtClean="0">
                <a:solidFill>
                  <a:srgbClr val="002060"/>
                </a:solidFill>
              </a:rPr>
              <a:t>      544626,6 </a:t>
            </a:r>
            <a:r>
              <a:rPr lang="ru-RU" b="1" dirty="0" err="1" smtClean="0">
                <a:solidFill>
                  <a:srgbClr val="002060"/>
                </a:solidFill>
              </a:rPr>
              <a:t>тыс.руб</a:t>
            </a:r>
            <a:r>
              <a:rPr lang="ru-RU" dirty="0" smtClean="0">
                <a:solidFill>
                  <a:srgbClr val="002060"/>
                </a:solidFill>
              </a:rPr>
              <a:t>.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2" name="Стрелка вниз 1"/>
          <p:cNvSpPr/>
          <p:nvPr/>
        </p:nvSpPr>
        <p:spPr>
          <a:xfrm>
            <a:off x="4572000" y="2584700"/>
            <a:ext cx="610820" cy="53889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Стрелка вниз 15"/>
          <p:cNvSpPr/>
          <p:nvPr/>
        </p:nvSpPr>
        <p:spPr>
          <a:xfrm>
            <a:off x="4572000" y="4111750"/>
            <a:ext cx="610820" cy="53889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51639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Прямоугольник 2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4099" name="Рисунок 1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Рисунок 2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96261" y="-2440"/>
            <a:ext cx="8551480" cy="835455"/>
          </a:xfrm>
        </p:spPr>
        <p:txBody>
          <a:bodyPr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Исполнение </a:t>
            </a:r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расходов бюджета </a:t>
            </a:r>
            <a:r>
              <a:rPr lang="ru-RU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Почепского</a:t>
            </a:r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муниципального района в 2017 году по разделам </a:t>
            </a:r>
            <a:endParaRPr lang="ru-RU" sz="4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7" name="Подзаголовок 2"/>
          <p:cNvSpPr txBox="1">
            <a:spLocks/>
          </p:cNvSpPr>
          <p:nvPr/>
        </p:nvSpPr>
        <p:spPr>
          <a:xfrm>
            <a:off x="520173" y="1749245"/>
            <a:ext cx="6400800" cy="83545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rgbClr val="FFC000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endParaRPr lang="ru-RU" dirty="0"/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91049380"/>
              </p:ext>
            </p:extLst>
          </p:nvPr>
        </p:nvGraphicFramePr>
        <p:xfrm>
          <a:off x="296260" y="1339507"/>
          <a:ext cx="8551481" cy="538316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75740"/>
                <a:gridCol w="1374345"/>
                <a:gridCol w="1527050"/>
                <a:gridCol w="1374346"/>
              </a:tblGrid>
              <a:tr h="659724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Наименование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Назначено (</a:t>
                      </a:r>
                      <a:r>
                        <a:rPr lang="ru-RU" dirty="0" err="1" smtClean="0"/>
                        <a:t>млн.руб</a:t>
                      </a:r>
                      <a:r>
                        <a:rPr lang="ru-RU" dirty="0" smtClean="0"/>
                        <a:t>.)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Исполнено (</a:t>
                      </a:r>
                      <a:r>
                        <a:rPr lang="ru-RU" dirty="0" err="1" smtClean="0"/>
                        <a:t>млн.руб</a:t>
                      </a:r>
                      <a:r>
                        <a:rPr lang="ru-RU" dirty="0" smtClean="0"/>
                        <a:t>.)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% исполнения</a:t>
                      </a:r>
                      <a:endParaRPr lang="ru-RU" dirty="0"/>
                    </a:p>
                  </a:txBody>
                  <a:tcPr/>
                </a:tc>
              </a:tr>
              <a:tr h="353371">
                <a:tc>
                  <a:txBody>
                    <a:bodyPr/>
                    <a:lstStyle/>
                    <a:p>
                      <a:r>
                        <a:rPr lang="ru-RU" dirty="0" smtClean="0"/>
                        <a:t>Общегосударственные вопросы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dirty="0" smtClean="0"/>
                        <a:t>36,0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dirty="0" smtClean="0"/>
                        <a:t>35,7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dirty="0" smtClean="0"/>
                        <a:t>99,1</a:t>
                      </a:r>
                      <a:endParaRPr lang="ru-RU" dirty="0"/>
                    </a:p>
                  </a:txBody>
                  <a:tcPr/>
                </a:tc>
              </a:tr>
              <a:tr h="332102">
                <a:tc>
                  <a:txBody>
                    <a:bodyPr/>
                    <a:lstStyle/>
                    <a:p>
                      <a:r>
                        <a:rPr lang="ru-RU" dirty="0" smtClean="0"/>
                        <a:t>Национальная оборона</a:t>
                      </a:r>
                      <a:r>
                        <a:rPr lang="ru-RU" baseline="0" dirty="0" smtClean="0"/>
                        <a:t>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dirty="0" smtClean="0"/>
                        <a:t>1,2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dirty="0" smtClean="0"/>
                        <a:t>1,2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dirty="0" smtClean="0"/>
                        <a:t>100,0</a:t>
                      </a:r>
                      <a:endParaRPr lang="ru-RU" dirty="0"/>
                    </a:p>
                  </a:txBody>
                  <a:tcPr/>
                </a:tc>
              </a:tr>
              <a:tr h="416801">
                <a:tc>
                  <a:txBody>
                    <a:bodyPr/>
                    <a:lstStyle/>
                    <a:p>
                      <a:pPr marL="0" indent="0">
                        <a:buFontTx/>
                        <a:buNone/>
                      </a:pPr>
                      <a:r>
                        <a:rPr lang="ru-RU" dirty="0" smtClean="0"/>
                        <a:t>Национальная безопасность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dirty="0" smtClean="0"/>
                        <a:t>1,9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dirty="0" smtClean="0"/>
                        <a:t>1,9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dirty="0" smtClean="0"/>
                        <a:t>100,0</a:t>
                      </a:r>
                      <a:endParaRPr lang="ru-RU" dirty="0"/>
                    </a:p>
                  </a:txBody>
                  <a:tcPr/>
                </a:tc>
              </a:tr>
              <a:tr h="415959">
                <a:tc>
                  <a:txBody>
                    <a:bodyPr/>
                    <a:lstStyle/>
                    <a:p>
                      <a:pPr marL="0" indent="0">
                        <a:buFontTx/>
                        <a:buNone/>
                      </a:pPr>
                      <a:r>
                        <a:rPr lang="ru-RU" dirty="0" smtClean="0"/>
                        <a:t>Национальная экономика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dirty="0" smtClean="0"/>
                        <a:t>9,2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dirty="0" smtClean="0"/>
                        <a:t>9,2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dirty="0" smtClean="0"/>
                        <a:t>100,0</a:t>
                      </a:r>
                      <a:endParaRPr lang="ru-RU" dirty="0"/>
                    </a:p>
                  </a:txBody>
                  <a:tcPr/>
                </a:tc>
              </a:tr>
              <a:tr h="415959">
                <a:tc>
                  <a:txBody>
                    <a:bodyPr/>
                    <a:lstStyle/>
                    <a:p>
                      <a:pPr marL="0" indent="0">
                        <a:buFontTx/>
                        <a:buNone/>
                      </a:pPr>
                      <a:r>
                        <a:rPr lang="ru-RU" dirty="0" err="1" smtClean="0"/>
                        <a:t>Жилишно</a:t>
                      </a:r>
                      <a:r>
                        <a:rPr lang="ru-RU" dirty="0" smtClean="0"/>
                        <a:t>-коммунальное хозяйство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dirty="0" smtClean="0"/>
                        <a:t>4,7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dirty="0" smtClean="0"/>
                        <a:t>4,7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dirty="0" smtClean="0"/>
                        <a:t>100,0</a:t>
                      </a:r>
                      <a:endParaRPr lang="ru-RU" dirty="0"/>
                    </a:p>
                  </a:txBody>
                  <a:tcPr/>
                </a:tc>
              </a:tr>
              <a:tr h="308266">
                <a:tc>
                  <a:txBody>
                    <a:bodyPr/>
                    <a:lstStyle/>
                    <a:p>
                      <a:r>
                        <a:rPr lang="ru-RU" dirty="0" smtClean="0"/>
                        <a:t>Образование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dirty="0" smtClean="0"/>
                        <a:t>386,6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dirty="0" smtClean="0"/>
                        <a:t>376,8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dirty="0" smtClean="0"/>
                        <a:t>97,5</a:t>
                      </a:r>
                      <a:endParaRPr lang="ru-RU" dirty="0"/>
                    </a:p>
                  </a:txBody>
                  <a:tcPr/>
                </a:tc>
              </a:tr>
              <a:tr h="308266">
                <a:tc>
                  <a:txBody>
                    <a:bodyPr/>
                    <a:lstStyle/>
                    <a:p>
                      <a:r>
                        <a:rPr lang="ru-RU" dirty="0" smtClean="0"/>
                        <a:t>Культура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dirty="0" smtClean="0"/>
                        <a:t>43,8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dirty="0" smtClean="0"/>
                        <a:t>43,6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dirty="0" smtClean="0"/>
                        <a:t>99,5</a:t>
                      </a:r>
                      <a:endParaRPr lang="ru-RU" dirty="0"/>
                    </a:p>
                  </a:txBody>
                  <a:tcPr/>
                </a:tc>
              </a:tr>
              <a:tr h="308266">
                <a:tc>
                  <a:txBody>
                    <a:bodyPr/>
                    <a:lstStyle/>
                    <a:p>
                      <a:r>
                        <a:rPr lang="ru-RU" dirty="0" smtClean="0"/>
                        <a:t>Социальная политика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dirty="0" smtClean="0"/>
                        <a:t>48,1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dirty="0" smtClean="0"/>
                        <a:t>47,6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dirty="0" smtClean="0"/>
                        <a:t>99,1</a:t>
                      </a:r>
                      <a:endParaRPr lang="ru-RU" dirty="0"/>
                    </a:p>
                  </a:txBody>
                  <a:tcPr/>
                </a:tc>
              </a:tr>
              <a:tr h="308266">
                <a:tc>
                  <a:txBody>
                    <a:bodyPr/>
                    <a:lstStyle/>
                    <a:p>
                      <a:r>
                        <a:rPr lang="ru-RU" dirty="0" smtClean="0"/>
                        <a:t>Физическая культура и спорт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dirty="0" smtClean="0"/>
                        <a:t>0,2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dirty="0" smtClean="0"/>
                        <a:t>0,2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dirty="0" smtClean="0"/>
                        <a:t>100,0</a:t>
                      </a:r>
                      <a:endParaRPr lang="ru-RU" dirty="0"/>
                    </a:p>
                  </a:txBody>
                  <a:tcPr/>
                </a:tc>
              </a:tr>
              <a:tr h="308266">
                <a:tc>
                  <a:txBody>
                    <a:bodyPr/>
                    <a:lstStyle/>
                    <a:p>
                      <a:r>
                        <a:rPr lang="ru-RU" dirty="0" smtClean="0"/>
                        <a:t>Межбюджетные трансферты общего характера</a:t>
                      </a:r>
                      <a:r>
                        <a:rPr lang="ru-RU" baseline="0" dirty="0" smtClean="0"/>
                        <a:t> бюджетам субъектов РФ и муниципальных образований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ru-RU" dirty="0" smtClean="0"/>
                    </a:p>
                    <a:p>
                      <a:pPr algn="r"/>
                      <a:endParaRPr lang="ru-RU" dirty="0" smtClean="0"/>
                    </a:p>
                    <a:p>
                      <a:pPr algn="r"/>
                      <a:r>
                        <a:rPr lang="ru-RU" dirty="0" smtClean="0"/>
                        <a:t>23,8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ru-RU" dirty="0" smtClean="0"/>
                    </a:p>
                    <a:p>
                      <a:pPr algn="r"/>
                      <a:endParaRPr lang="ru-RU" dirty="0" smtClean="0"/>
                    </a:p>
                    <a:p>
                      <a:pPr algn="r"/>
                      <a:r>
                        <a:rPr lang="ru-RU" dirty="0" smtClean="0"/>
                        <a:t>23,8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ru-RU" dirty="0" smtClean="0"/>
                    </a:p>
                    <a:p>
                      <a:pPr algn="r"/>
                      <a:endParaRPr lang="ru-RU" dirty="0" smtClean="0"/>
                    </a:p>
                    <a:p>
                      <a:pPr algn="r"/>
                      <a:r>
                        <a:rPr lang="ru-RU" dirty="0" smtClean="0"/>
                        <a:t>100,0</a:t>
                      </a:r>
                      <a:endParaRPr lang="ru-RU" dirty="0"/>
                    </a:p>
                  </a:txBody>
                  <a:tcPr/>
                </a:tc>
              </a:tr>
              <a:tr h="308266">
                <a:tc>
                  <a:txBody>
                    <a:bodyPr/>
                    <a:lstStyle/>
                    <a:p>
                      <a:r>
                        <a:rPr lang="ru-RU" dirty="0" smtClean="0"/>
                        <a:t>ВСЕГО РАСХОДОВ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dirty="0" smtClean="0"/>
                        <a:t>555339,8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dirty="0" smtClean="0"/>
                        <a:t>544626,6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dirty="0" smtClean="0"/>
                        <a:t>98,1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28812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Прямоугольник 2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4099" name="Рисунок 1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3554" y="-2440"/>
            <a:ext cx="9000445" cy="835455"/>
          </a:xfrm>
        </p:spPr>
        <p:txBody>
          <a:bodyPr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ДИНАМИКА РАСХОДОВ БЮДЖЕТА ПОЧЕПСКОГО МУНИЦИПАЛЬНОГО РАЙОНА ЗА 2016-2017ГОДЫ</a:t>
            </a:r>
            <a:r>
              <a:rPr lang="ru-RU" sz="1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(МЛН.РУБ.)</a:t>
            </a:r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endParaRPr lang="ru-RU" sz="4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7" name="Подзаголовок 2"/>
          <p:cNvSpPr txBox="1">
            <a:spLocks/>
          </p:cNvSpPr>
          <p:nvPr/>
        </p:nvSpPr>
        <p:spPr>
          <a:xfrm>
            <a:off x="520173" y="1749245"/>
            <a:ext cx="6400800" cy="83545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rgbClr val="FFC000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endParaRPr lang="ru-RU" dirty="0"/>
          </a:p>
        </p:txBody>
      </p:sp>
      <p:graphicFrame>
        <p:nvGraphicFramePr>
          <p:cNvPr id="9" name="Диаграмма 8"/>
          <p:cNvGraphicFramePr/>
          <p:nvPr>
            <p:extLst>
              <p:ext uri="{D42A27DB-BD31-4B8C-83A1-F6EECF244321}">
                <p14:modId xmlns:p14="http://schemas.microsoft.com/office/powerpoint/2010/main" val="153019680"/>
              </p:ext>
            </p:extLst>
          </p:nvPr>
        </p:nvGraphicFramePr>
        <p:xfrm>
          <a:off x="179512" y="985720"/>
          <a:ext cx="3476258" cy="557407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Блок-схема: процесс 1"/>
          <p:cNvSpPr/>
          <p:nvPr/>
        </p:nvSpPr>
        <p:spPr>
          <a:xfrm>
            <a:off x="1823310" y="1459059"/>
            <a:ext cx="761695" cy="306324"/>
          </a:xfrm>
          <a:prstGeom prst="flowChartProcess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-3,2</a:t>
            </a:r>
            <a:endParaRPr lang="ru-RU" dirty="0">
              <a:solidFill>
                <a:schemeClr val="tx1"/>
              </a:solidFill>
            </a:endParaRPr>
          </a:p>
        </p:txBody>
      </p:sp>
      <p:graphicFrame>
        <p:nvGraphicFramePr>
          <p:cNvPr id="16" name="Диаграмма 15"/>
          <p:cNvGraphicFramePr/>
          <p:nvPr>
            <p:extLst>
              <p:ext uri="{D42A27DB-BD31-4B8C-83A1-F6EECF244321}">
                <p14:modId xmlns:p14="http://schemas.microsoft.com/office/powerpoint/2010/main" val="4078897136"/>
              </p:ext>
            </p:extLst>
          </p:nvPr>
        </p:nvGraphicFramePr>
        <p:xfrm>
          <a:off x="4113884" y="1138425"/>
          <a:ext cx="4733855" cy="22905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7" name="Блок-схема: процесс 16"/>
          <p:cNvSpPr/>
          <p:nvPr/>
        </p:nvSpPr>
        <p:spPr>
          <a:xfrm>
            <a:off x="6099050" y="1442921"/>
            <a:ext cx="761695" cy="306324"/>
          </a:xfrm>
          <a:prstGeom prst="flowChartProcess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-1,1</a:t>
            </a:r>
            <a:endParaRPr lang="ru-RU" dirty="0">
              <a:solidFill>
                <a:schemeClr val="tx1"/>
              </a:solidFill>
            </a:endParaRPr>
          </a:p>
        </p:txBody>
      </p:sp>
      <p:graphicFrame>
        <p:nvGraphicFramePr>
          <p:cNvPr id="18" name="Диаграмма 17"/>
          <p:cNvGraphicFramePr/>
          <p:nvPr>
            <p:extLst>
              <p:ext uri="{D42A27DB-BD31-4B8C-83A1-F6EECF244321}">
                <p14:modId xmlns:p14="http://schemas.microsoft.com/office/powerpoint/2010/main" val="2375034730"/>
              </p:ext>
            </p:extLst>
          </p:nvPr>
        </p:nvGraphicFramePr>
        <p:xfrm>
          <a:off x="4112969" y="4039820"/>
          <a:ext cx="4733855" cy="22905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9" name="Блок-схема: процесс 18"/>
          <p:cNvSpPr/>
          <p:nvPr/>
        </p:nvSpPr>
        <p:spPr>
          <a:xfrm>
            <a:off x="6099049" y="4345230"/>
            <a:ext cx="761695" cy="306324"/>
          </a:xfrm>
          <a:prstGeom prst="flowChartProcess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+3,5</a:t>
            </a:r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74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Прямоугольник 2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4099" name="Рисунок 1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Рисунок 2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3555" y="-2440"/>
            <a:ext cx="8856890" cy="835455"/>
          </a:xfrm>
        </p:spPr>
        <p:txBody>
          <a:bodyPr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Функциональная структура расходов бюджета </a:t>
            </a:r>
            <a:r>
              <a:rPr lang="ru-RU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Почепского</a:t>
            </a:r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муниципального района в 2017 году</a:t>
            </a:r>
            <a:endParaRPr lang="ru-RU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7" name="Подзаголовок 2"/>
          <p:cNvSpPr txBox="1">
            <a:spLocks/>
          </p:cNvSpPr>
          <p:nvPr/>
        </p:nvSpPr>
        <p:spPr>
          <a:xfrm>
            <a:off x="520173" y="1749245"/>
            <a:ext cx="6400800" cy="83545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rgbClr val="FFC000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endParaRPr lang="ru-RU" dirty="0"/>
          </a:p>
        </p:txBody>
      </p:sp>
      <p:graphicFrame>
        <p:nvGraphicFramePr>
          <p:cNvPr id="10" name="Объект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02750230"/>
              </p:ext>
            </p:extLst>
          </p:nvPr>
        </p:nvGraphicFramePr>
        <p:xfrm>
          <a:off x="197158" y="833015"/>
          <a:ext cx="8749684" cy="587609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4081484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Прямоугольник 2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4099" name="Рисунок 1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Рисунок 2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2854" y="-553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3555" y="-2440"/>
            <a:ext cx="8856891" cy="835455"/>
          </a:xfrm>
        </p:spPr>
        <p:txBody>
          <a:bodyPr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ДИНАМИКА РАСХОДОВ БЮДЖЕТА РАЙОНА ПО РАЗДЕЛУ ОБРАЗОВАНИЕ ЗА 2016 – 2017 ГОДАХ  </a:t>
            </a:r>
            <a:r>
              <a:rPr lang="ru-RU" sz="2400" dirty="0"/>
              <a:t>(млн. </a:t>
            </a:r>
            <a:r>
              <a:rPr lang="ru-RU" sz="2400" dirty="0" err="1" smtClean="0"/>
              <a:t>руб</a:t>
            </a:r>
            <a:r>
              <a:rPr lang="ru-RU" sz="2400" dirty="0" smtClean="0"/>
              <a:t>)</a:t>
            </a:r>
            <a:endParaRPr lang="ru-RU" sz="2400" dirty="0"/>
          </a:p>
          <a:p>
            <a:pPr algn="ctr"/>
            <a:endParaRPr lang="ru-RU" sz="2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7" name="Подзаголовок 2"/>
          <p:cNvSpPr txBox="1">
            <a:spLocks/>
          </p:cNvSpPr>
          <p:nvPr/>
        </p:nvSpPr>
        <p:spPr>
          <a:xfrm>
            <a:off x="520173" y="1749245"/>
            <a:ext cx="6400800" cy="83545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rgbClr val="FFC000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endParaRPr lang="ru-RU" dirty="0"/>
          </a:p>
        </p:txBody>
      </p:sp>
      <p:graphicFrame>
        <p:nvGraphicFramePr>
          <p:cNvPr id="9" name="Диаграмма 8"/>
          <p:cNvGraphicFramePr/>
          <p:nvPr>
            <p:extLst>
              <p:ext uri="{D42A27DB-BD31-4B8C-83A1-F6EECF244321}">
                <p14:modId xmlns:p14="http://schemas.microsoft.com/office/powerpoint/2010/main" val="932988288"/>
              </p:ext>
            </p:extLst>
          </p:nvPr>
        </p:nvGraphicFramePr>
        <p:xfrm>
          <a:off x="-15933" y="985720"/>
          <a:ext cx="8863673" cy="442844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" name="Блок-схема: процесс 1"/>
          <p:cNvSpPr/>
          <p:nvPr/>
        </p:nvSpPr>
        <p:spPr>
          <a:xfrm>
            <a:off x="2858799" y="1441889"/>
            <a:ext cx="916230" cy="305410"/>
          </a:xfrm>
          <a:prstGeom prst="flowChartProcess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-10,3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4" name="Блок-схема: процесс 13"/>
          <p:cNvSpPr/>
          <p:nvPr/>
        </p:nvSpPr>
        <p:spPr>
          <a:xfrm>
            <a:off x="5488230" y="1274718"/>
            <a:ext cx="916230" cy="305410"/>
          </a:xfrm>
          <a:prstGeom prst="flowChartProcess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-9,8</a:t>
            </a:r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5980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Прямоугольник 2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4099" name="Рисунок 1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Рисунок 2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Подзаголовок 2"/>
          <p:cNvSpPr txBox="1">
            <a:spLocks/>
          </p:cNvSpPr>
          <p:nvPr/>
        </p:nvSpPr>
        <p:spPr>
          <a:xfrm>
            <a:off x="520173" y="1749245"/>
            <a:ext cx="6400800" cy="83545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rgbClr val="FFC000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endParaRPr lang="ru-RU" dirty="0"/>
          </a:p>
        </p:txBody>
      </p:sp>
      <p:graphicFrame>
        <p:nvGraphicFramePr>
          <p:cNvPr id="10" name="Объект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3123378"/>
              </p:ext>
            </p:extLst>
          </p:nvPr>
        </p:nvGraphicFramePr>
        <p:xfrm>
          <a:off x="197158" y="833015"/>
          <a:ext cx="8749684" cy="587609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9" name="Подзаголовок 2"/>
          <p:cNvSpPr txBox="1">
            <a:spLocks/>
          </p:cNvSpPr>
          <p:nvPr/>
        </p:nvSpPr>
        <p:spPr>
          <a:xfrm>
            <a:off x="143555" y="-2440"/>
            <a:ext cx="8704185" cy="835455"/>
          </a:xfrm>
          <a:prstGeom prst="rect">
            <a:avLst/>
          </a:prstGeom>
        </p:spPr>
        <p:txBody>
          <a:bodyPr vert="horz" lIns="91440" tIns="45720" rIns="91440" bIns="45720" rtlCol="0"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rgbClr val="FFC000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2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СТРУКТУРА РАСХОДОВ БЮДЖЕТА ПОЧЕПСКОГО МУНИЦИПАЛЬНОГО РАЙОНА В 2017 ГОДУ НА ОБРАЗОВАНИЕ</a:t>
            </a:r>
            <a:endParaRPr lang="ru-RU" sz="2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293678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Прямоугольник 2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4099" name="Рисунок 1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Рисунок 2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3555" y="-2440"/>
            <a:ext cx="8704185" cy="835455"/>
          </a:xfrm>
        </p:spPr>
        <p:txBody>
          <a:bodyPr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ДИНАМИКА РАСХОДОВ БЮДЖЕТА РАЙОНА ПО РАЗДЕЛУ КУЛЬТУРА ЗА 2016 – 2017 ГОДЫ </a:t>
            </a:r>
            <a:r>
              <a:rPr lang="ru-RU" sz="2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(МЛН.РУБ.)</a:t>
            </a:r>
            <a:endParaRPr lang="ru-RU" sz="2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7" name="Подзаголовок 2"/>
          <p:cNvSpPr txBox="1">
            <a:spLocks/>
          </p:cNvSpPr>
          <p:nvPr/>
        </p:nvSpPr>
        <p:spPr>
          <a:xfrm>
            <a:off x="520173" y="1749245"/>
            <a:ext cx="6400800" cy="83545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rgbClr val="FFC000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endParaRPr lang="ru-RU" dirty="0"/>
          </a:p>
        </p:txBody>
      </p:sp>
      <p:graphicFrame>
        <p:nvGraphicFramePr>
          <p:cNvPr id="9" name="Диаграмма 8"/>
          <p:cNvGraphicFramePr/>
          <p:nvPr>
            <p:extLst>
              <p:ext uri="{D42A27DB-BD31-4B8C-83A1-F6EECF244321}">
                <p14:modId xmlns:p14="http://schemas.microsoft.com/office/powerpoint/2010/main" val="231589733"/>
              </p:ext>
            </p:extLst>
          </p:nvPr>
        </p:nvGraphicFramePr>
        <p:xfrm>
          <a:off x="179512" y="1138425"/>
          <a:ext cx="8784976" cy="542137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710443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Прямоугольник 2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4099" name="Рисунок 1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Рисунок 2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59785" y="-2440"/>
            <a:ext cx="7787955" cy="835455"/>
          </a:xfrm>
        </p:spPr>
        <p:txBody>
          <a:bodyPr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Структура </a:t>
            </a:r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расходов бюджета </a:t>
            </a:r>
            <a:r>
              <a:rPr lang="ru-RU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Почепского</a:t>
            </a:r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муниципального </a:t>
            </a:r>
            <a:r>
              <a:rPr lang="ru-RU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районав</a:t>
            </a:r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2017 году на культуру</a:t>
            </a:r>
            <a:endParaRPr lang="ru-RU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7" name="Подзаголовок 2"/>
          <p:cNvSpPr txBox="1">
            <a:spLocks/>
          </p:cNvSpPr>
          <p:nvPr/>
        </p:nvSpPr>
        <p:spPr>
          <a:xfrm>
            <a:off x="520173" y="1749245"/>
            <a:ext cx="6400800" cy="83545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rgbClr val="FFC000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endParaRPr lang="ru-RU" dirty="0"/>
          </a:p>
        </p:txBody>
      </p:sp>
      <p:graphicFrame>
        <p:nvGraphicFramePr>
          <p:cNvPr id="10" name="Объект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61605400"/>
              </p:ext>
            </p:extLst>
          </p:nvPr>
        </p:nvGraphicFramePr>
        <p:xfrm>
          <a:off x="197158" y="1138425"/>
          <a:ext cx="8749684" cy="557068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033896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Прямоугольник 2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4099" name="Рисунок 1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Рисунок 2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3555" y="-2440"/>
            <a:ext cx="8704185" cy="835455"/>
          </a:xfrm>
        </p:spPr>
        <p:txBody>
          <a:bodyPr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ДИНАМИКА РАСХОДОВ БЮДЖЕТА РАЙОНА ПО РАЗДЕЛУ СОЦИАЛЬНАЯ ПОЛИТИКА ЗА 2016 – 2017 ГОДЫ </a:t>
            </a:r>
            <a:r>
              <a:rPr lang="ru-RU" sz="2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(МЛН.РУБ.)</a:t>
            </a:r>
            <a:endParaRPr lang="ru-RU" sz="2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7" name="Подзаголовок 2"/>
          <p:cNvSpPr txBox="1">
            <a:spLocks/>
          </p:cNvSpPr>
          <p:nvPr/>
        </p:nvSpPr>
        <p:spPr>
          <a:xfrm>
            <a:off x="520173" y="1749245"/>
            <a:ext cx="6400800" cy="83545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rgbClr val="FFC000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endParaRPr lang="ru-RU" dirty="0"/>
          </a:p>
        </p:txBody>
      </p:sp>
      <p:graphicFrame>
        <p:nvGraphicFramePr>
          <p:cNvPr id="9" name="Диаграмма 8"/>
          <p:cNvGraphicFramePr/>
          <p:nvPr>
            <p:extLst>
              <p:ext uri="{D42A27DB-BD31-4B8C-83A1-F6EECF244321}">
                <p14:modId xmlns:p14="http://schemas.microsoft.com/office/powerpoint/2010/main" val="3371832707"/>
              </p:ext>
            </p:extLst>
          </p:nvPr>
        </p:nvGraphicFramePr>
        <p:xfrm>
          <a:off x="179512" y="1138425"/>
          <a:ext cx="8784976" cy="542137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563205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Прямоугольник 2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4099" name="Рисунок 1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Рисунок 2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Подзаголовок 2"/>
          <p:cNvSpPr txBox="1">
            <a:spLocks/>
          </p:cNvSpPr>
          <p:nvPr/>
        </p:nvSpPr>
        <p:spPr>
          <a:xfrm>
            <a:off x="520173" y="1749245"/>
            <a:ext cx="6400800" cy="83545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rgbClr val="FFC000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endParaRPr lang="ru-RU" dirty="0"/>
          </a:p>
        </p:txBody>
      </p:sp>
      <p:pic>
        <p:nvPicPr>
          <p:cNvPr id="9" name="Picture 2" descr="F:\money_from_Tramplin\6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216805">
            <a:off x="7236250" y="4946111"/>
            <a:ext cx="1849757" cy="18646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>
          <a:xfrm>
            <a:off x="296259" y="985720"/>
            <a:ext cx="8704185" cy="4892701"/>
          </a:xfrm>
        </p:spPr>
        <p:txBody>
          <a:bodyPr>
            <a:normAutofit/>
          </a:bodyPr>
          <a:lstStyle/>
          <a:p>
            <a:pPr marL="457200" indent="-457200">
              <a:buFont typeface="Arial" pitchFamily="34" charset="0"/>
              <a:buChar char="•"/>
            </a:pPr>
            <a:r>
              <a:rPr lang="ru-RU" b="1" i="1" baseline="-25000" dirty="0">
                <a:solidFill>
                  <a:srgbClr val="002060"/>
                </a:solidFill>
              </a:rPr>
              <a:t>Прозрачность (открытость) - один из принципов бюджетной системы Российской Федерации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ru-RU" b="1" i="1" baseline="-25000" dirty="0">
                <a:solidFill>
                  <a:srgbClr val="002060"/>
                </a:solidFill>
              </a:rPr>
              <a:t>Прозрачность действий власти на любом уровне очень актуальна, поскольку прозрачность - основное условие открытости решений властных структур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ru-RU" b="1" i="1" baseline="-25000" dirty="0">
                <a:solidFill>
                  <a:srgbClr val="002060"/>
                </a:solidFill>
              </a:rPr>
              <a:t>Бюджет </a:t>
            </a:r>
            <a:r>
              <a:rPr lang="ru-RU" b="1" i="1" baseline="-25000" dirty="0" smtClean="0">
                <a:solidFill>
                  <a:srgbClr val="002060"/>
                </a:solidFill>
              </a:rPr>
              <a:t>района- </a:t>
            </a:r>
            <a:r>
              <a:rPr lang="ru-RU" b="1" i="1" baseline="-25000" dirty="0">
                <a:solidFill>
                  <a:srgbClr val="002060"/>
                </a:solidFill>
              </a:rPr>
              <a:t>это довольно сложный документ. Гражданам, не имеющим специального образования, непросто разобраться в языке бюджета и его цифрах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ru-RU" b="1" i="1" baseline="-25000" dirty="0">
                <a:solidFill>
                  <a:srgbClr val="002060"/>
                </a:solidFill>
              </a:rPr>
              <a:t>Представление отчета об исполнении бюджета в понятной для граждан форме позволит каждому члену общества лучше понимать бюджет, видеть, на какие цели и насколько эффективно расходуются налоги, которые он платит</a:t>
            </a:r>
          </a:p>
          <a:p>
            <a:endParaRPr lang="ru-RU" dirty="0"/>
          </a:p>
        </p:txBody>
      </p:sp>
      <p:sp>
        <p:nvSpPr>
          <p:cNvPr id="11" name="Заголовок 1"/>
          <p:cNvSpPr txBox="1">
            <a:spLocks/>
          </p:cNvSpPr>
          <p:nvPr/>
        </p:nvSpPr>
        <p:spPr>
          <a:xfrm>
            <a:off x="448965" y="222195"/>
            <a:ext cx="8229600" cy="11430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 fontScale="90000" lnSpcReduction="2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b="1" i="1" baseline="-25000" dirty="0" smtClean="0">
                <a:solidFill>
                  <a:srgbClr val="002060"/>
                </a:solidFill>
              </a:rPr>
              <a:t>ОТКРЫТОСТЬ БЮДЖЕТА - ОСНОВА ДЛЯ ПОВЫШЕНИЯ ИНФОРМИРОВАННОСТИ ЦЕЛЕВЫХ АУДИТОРИЙ</a:t>
            </a:r>
            <a:r>
              <a:rPr lang="ru-RU" dirty="0" smtClean="0">
                <a:solidFill>
                  <a:srgbClr val="002060"/>
                </a:solidFill>
              </a:rPr>
              <a:t/>
            </a:r>
            <a:br>
              <a:rPr lang="ru-RU" dirty="0" smtClean="0">
                <a:solidFill>
                  <a:srgbClr val="002060"/>
                </a:solidFill>
              </a:rPr>
            </a:br>
            <a:endParaRPr lang="ru-RU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7903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Прямоугольник 2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4099" name="Рисунок 1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Рисунок 2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3555" y="-155145"/>
            <a:ext cx="9000445" cy="835455"/>
          </a:xfrm>
        </p:spPr>
        <p:txBody>
          <a:bodyPr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Структура </a:t>
            </a:r>
            <a:r>
              <a:rPr lang="ru-RU" sz="2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расходов бюджета </a:t>
            </a:r>
            <a:r>
              <a:rPr lang="ru-RU" sz="24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Почепского</a:t>
            </a:r>
            <a:r>
              <a:rPr lang="ru-RU" sz="2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муниципального района в 2017 году в сфере «Социальная политика»</a:t>
            </a:r>
            <a:endParaRPr lang="ru-RU" sz="2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7" name="Подзаголовок 2"/>
          <p:cNvSpPr txBox="1">
            <a:spLocks/>
          </p:cNvSpPr>
          <p:nvPr/>
        </p:nvSpPr>
        <p:spPr>
          <a:xfrm>
            <a:off x="520173" y="1749245"/>
            <a:ext cx="6400800" cy="83545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rgbClr val="FFC000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endParaRPr lang="ru-RU" dirty="0"/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37986689"/>
              </p:ext>
            </p:extLst>
          </p:nvPr>
        </p:nvGraphicFramePr>
        <p:xfrm>
          <a:off x="1" y="722381"/>
          <a:ext cx="9143999" cy="6096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76554"/>
                <a:gridCol w="630620"/>
                <a:gridCol w="788276"/>
                <a:gridCol w="6148549"/>
              </a:tblGrid>
              <a:tr h="231369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Наименование подраздела</a:t>
                      </a:r>
                      <a:endParaRPr lang="ru-RU" sz="1600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Исполнено</a:t>
                      </a:r>
                      <a:r>
                        <a:rPr lang="ru-RU" sz="1600" baseline="0" dirty="0" smtClean="0"/>
                        <a:t> (</a:t>
                      </a:r>
                      <a:r>
                        <a:rPr lang="ru-RU" sz="1600" baseline="0" dirty="0" err="1" smtClean="0"/>
                        <a:t>млн.руб</a:t>
                      </a:r>
                      <a:r>
                        <a:rPr lang="ru-RU" sz="1600" baseline="0" dirty="0" smtClean="0"/>
                        <a:t>.)</a:t>
                      </a:r>
                      <a:endParaRPr lang="ru-RU" sz="16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Наименование выплат (доплат , компенсаций)</a:t>
                      </a:r>
                      <a:endParaRPr lang="ru-RU" sz="1600" dirty="0"/>
                    </a:p>
                  </a:txBody>
                  <a:tcPr/>
                </a:tc>
              </a:tr>
              <a:tr h="489815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Пенсионное обеспечение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 smtClean="0"/>
                        <a:t>3,1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 smtClean="0"/>
                        <a:t>3,1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400" dirty="0" smtClean="0"/>
                        <a:t>Выплата пенсии за выслугу лет муниципальным</a:t>
                      </a:r>
                      <a:r>
                        <a:rPr lang="ru-RU" sz="1400" baseline="0" dirty="0" smtClean="0"/>
                        <a:t> служащим</a:t>
                      </a:r>
                      <a:endParaRPr lang="ru-RU" sz="1400" dirty="0"/>
                    </a:p>
                  </a:txBody>
                  <a:tcPr/>
                </a:tc>
              </a:tr>
              <a:tr h="429770">
                <a:tc rowSpan="2">
                  <a:txBody>
                    <a:bodyPr/>
                    <a:lstStyle/>
                    <a:p>
                      <a:r>
                        <a:rPr lang="ru-RU" sz="1400" dirty="0" smtClean="0"/>
                        <a:t>Социальное обеспечение населения</a:t>
                      </a:r>
                      <a:endParaRPr lang="ru-RU" sz="1400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r"/>
                      <a:r>
                        <a:rPr lang="ru-RU" sz="1400" dirty="0" smtClean="0"/>
                        <a:t>2,6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 smtClean="0"/>
                        <a:t>0,003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Обеспечение сохранности жилых помещений, закрепленных за детьми сиротами</a:t>
                      </a:r>
                      <a:endParaRPr lang="ru-RU" sz="1400" dirty="0"/>
                    </a:p>
                  </a:txBody>
                  <a:tcPr/>
                </a:tc>
              </a:tr>
              <a:tr h="217020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 smtClean="0"/>
                        <a:t>2,6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Обеспечение жильем молодых семей</a:t>
                      </a:r>
                      <a:endParaRPr lang="ru-RU" sz="1400" dirty="0"/>
                    </a:p>
                  </a:txBody>
                  <a:tcPr/>
                </a:tc>
              </a:tr>
              <a:tr h="370335">
                <a:tc rowSpan="4">
                  <a:txBody>
                    <a:bodyPr/>
                    <a:lstStyle/>
                    <a:p>
                      <a:r>
                        <a:rPr lang="ru-RU" sz="1400" dirty="0" smtClean="0"/>
                        <a:t>Охрана семьи и детства</a:t>
                      </a:r>
                      <a:endParaRPr lang="ru-RU" sz="1400" dirty="0"/>
                    </a:p>
                  </a:txBody>
                  <a:tcPr/>
                </a:tc>
                <a:tc rowSpan="4">
                  <a:txBody>
                    <a:bodyPr/>
                    <a:lstStyle/>
                    <a:p>
                      <a:pPr algn="r"/>
                      <a:r>
                        <a:rPr lang="ru-RU" sz="1400" dirty="0" smtClean="0"/>
                        <a:t>40,2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 smtClean="0"/>
                        <a:t>2,4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Выплата компенсации части родительской</a:t>
                      </a:r>
                      <a:r>
                        <a:rPr lang="ru-RU" sz="1400" baseline="0" dirty="0" smtClean="0"/>
                        <a:t> платы за содержание ребенка в детских садах </a:t>
                      </a:r>
                      <a:endParaRPr lang="ru-RU" sz="1400" dirty="0"/>
                    </a:p>
                  </a:txBody>
                  <a:tcPr/>
                </a:tc>
              </a:tr>
              <a:tr h="384074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 smtClean="0"/>
                        <a:t>0,5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Выплаты единовременного пособия при всех формах устройства детей лишенных родительского попечения,</a:t>
                      </a:r>
                      <a:r>
                        <a:rPr lang="ru-RU" sz="1400" baseline="0" dirty="0" smtClean="0"/>
                        <a:t> в семью</a:t>
                      </a:r>
                      <a:endParaRPr lang="ru-RU" sz="1400" dirty="0"/>
                    </a:p>
                  </a:txBody>
                  <a:tcPr/>
                </a:tc>
              </a:tr>
              <a:tr h="402950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 smtClean="0"/>
                        <a:t>11,7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Обеспечение предоставления жилых помещений детям</a:t>
                      </a:r>
                      <a:r>
                        <a:rPr lang="ru-RU" sz="1400" baseline="0" dirty="0" smtClean="0"/>
                        <a:t>-сиротам  и детей оставшимся без попечения родителей</a:t>
                      </a:r>
                      <a:endParaRPr lang="ru-RU" sz="1400" dirty="0"/>
                    </a:p>
                  </a:txBody>
                  <a:tcPr/>
                </a:tc>
              </a:tr>
              <a:tr h="384074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 smtClean="0"/>
                        <a:t>25,6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Выплаты</a:t>
                      </a:r>
                      <a:r>
                        <a:rPr lang="ru-RU" sz="1400" baseline="0" dirty="0" smtClean="0"/>
                        <a:t> ежемесячных денежных средств на содержание и проезд ребенка, переданного  на воспитание в семью опекуна, а так же вознаграждение приемным родителям</a:t>
                      </a:r>
                      <a:endParaRPr lang="ru-RU" sz="1400" dirty="0"/>
                    </a:p>
                  </a:txBody>
                  <a:tcPr/>
                </a:tc>
              </a:tr>
              <a:tr h="384074">
                <a:tc rowSpan="3">
                  <a:txBody>
                    <a:bodyPr/>
                    <a:lstStyle/>
                    <a:p>
                      <a:r>
                        <a:rPr lang="ru-RU" sz="1400" dirty="0" smtClean="0"/>
                        <a:t>Другие вопросы социальной политики</a:t>
                      </a:r>
                      <a:endParaRPr lang="ru-RU" sz="1400" dirty="0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algn="r"/>
                      <a:r>
                        <a:rPr lang="ru-RU" sz="1400" dirty="0" smtClean="0"/>
                        <a:t>1,7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 smtClean="0"/>
                        <a:t>0,055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Выплаты единовременной разовой материальной помощи из резервного фонда администрации района гражданам, оказавшимся в трудной жизненной ситуации</a:t>
                      </a:r>
                      <a:endParaRPr lang="ru-RU" sz="1400" dirty="0"/>
                    </a:p>
                  </a:txBody>
                  <a:tcPr/>
                </a:tc>
              </a:tr>
              <a:tr h="406915">
                <a:tc vMerge="1">
                  <a:txBody>
                    <a:bodyPr/>
                    <a:lstStyle/>
                    <a:p>
                      <a:endParaRPr lang="ru-RU" sz="160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r"/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 smtClean="0"/>
                        <a:t>0,75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Осуществление деятельности по профилактике безнадзорности и правонарушений несовершеннолетних</a:t>
                      </a:r>
                      <a:endParaRPr lang="ru-RU" sz="1400" dirty="0"/>
                    </a:p>
                  </a:txBody>
                  <a:tcPr/>
                </a:tc>
              </a:tr>
              <a:tr h="194165">
                <a:tc vMerge="1">
                  <a:txBody>
                    <a:bodyPr/>
                    <a:lstStyle/>
                    <a:p>
                      <a:endParaRPr lang="ru-RU" sz="160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r"/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 smtClean="0"/>
                        <a:t>0,9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Организация и осуществление деятельности по опеке и попечительству</a:t>
                      </a:r>
                      <a:endParaRPr lang="ru-RU" sz="1400" dirty="0"/>
                    </a:p>
                  </a:txBody>
                  <a:tcPr/>
                </a:tc>
              </a:tr>
              <a:tr h="194165">
                <a:tc gridSpan="4">
                  <a:txBody>
                    <a:bodyPr/>
                    <a:lstStyle/>
                    <a:p>
                      <a:pPr algn="ctr"/>
                      <a:r>
                        <a:rPr lang="ru-RU" sz="1600" b="1" dirty="0" smtClean="0"/>
                        <a:t>Всего расходов на Социальную политику</a:t>
                      </a:r>
                      <a:r>
                        <a:rPr lang="ru-RU" sz="1600" b="1" baseline="0" dirty="0" smtClean="0"/>
                        <a:t> – 47,6 </a:t>
                      </a:r>
                      <a:r>
                        <a:rPr lang="ru-RU" sz="1600" b="1" baseline="0" dirty="0" err="1" smtClean="0"/>
                        <a:t>млн.руб</a:t>
                      </a:r>
                      <a:r>
                        <a:rPr lang="ru-RU" sz="1600" b="1" baseline="0" dirty="0" smtClean="0"/>
                        <a:t>.</a:t>
                      </a:r>
                      <a:endParaRPr lang="ru-RU" sz="1600" b="1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r"/>
                      <a:endParaRPr lang="ru-RU" sz="1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r"/>
                      <a:endParaRPr lang="ru-RU" sz="1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sz="14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29549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Прямоугольник 2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4099" name="Рисунок 1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Рисунок 2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3555" y="-155145"/>
            <a:ext cx="9000445" cy="835455"/>
          </a:xfrm>
        </p:spPr>
        <p:txBody>
          <a:bodyPr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Исполнение расходов  бюджета </a:t>
            </a:r>
            <a:r>
              <a:rPr lang="ru-RU" sz="24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Почепского</a:t>
            </a:r>
            <a:r>
              <a:rPr lang="ru-RU" sz="2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муниципального района в 2017 году по ведомствам</a:t>
            </a:r>
            <a:endParaRPr lang="ru-RU" sz="2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7" name="Подзаголовок 2"/>
          <p:cNvSpPr txBox="1">
            <a:spLocks/>
          </p:cNvSpPr>
          <p:nvPr/>
        </p:nvSpPr>
        <p:spPr>
          <a:xfrm>
            <a:off x="520173" y="1749245"/>
            <a:ext cx="6400800" cy="83545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rgbClr val="FFC000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endParaRPr lang="ru-RU" dirty="0"/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66411154"/>
              </p:ext>
            </p:extLst>
          </p:nvPr>
        </p:nvGraphicFramePr>
        <p:xfrm>
          <a:off x="62973" y="992125"/>
          <a:ext cx="9081028" cy="51243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13928"/>
                <a:gridCol w="1342471"/>
                <a:gridCol w="1342471"/>
                <a:gridCol w="1441079"/>
                <a:gridCol w="1441079"/>
              </a:tblGrid>
              <a:tr h="231369"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Наименование ГРБС</a:t>
                      </a:r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aseline="0" dirty="0" smtClean="0"/>
                        <a:t>Назначено (</a:t>
                      </a:r>
                      <a:r>
                        <a:rPr lang="ru-RU" sz="1800" baseline="0" dirty="0" err="1" smtClean="0"/>
                        <a:t>млн.руб</a:t>
                      </a:r>
                      <a:r>
                        <a:rPr lang="ru-RU" sz="1800" baseline="0" dirty="0" smtClean="0"/>
                        <a:t>.)</a:t>
                      </a:r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aseline="0" dirty="0" smtClean="0"/>
                        <a:t>Исполнено (</a:t>
                      </a:r>
                      <a:r>
                        <a:rPr lang="ru-RU" sz="1800" baseline="0" dirty="0" err="1" smtClean="0"/>
                        <a:t>млн.руб</a:t>
                      </a:r>
                      <a:r>
                        <a:rPr lang="ru-RU" sz="1800" baseline="0" dirty="0" smtClean="0"/>
                        <a:t>.)</a:t>
                      </a:r>
                      <a:endParaRPr lang="ru-RU" sz="1800" dirty="0" smtClean="0"/>
                    </a:p>
                    <a:p>
                      <a:pPr algn="ctr"/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% исполнения</a:t>
                      </a:r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Удельный вес (%)</a:t>
                      </a:r>
                      <a:endParaRPr lang="ru-RU" sz="1800" dirty="0"/>
                    </a:p>
                  </a:txBody>
                  <a:tcPr/>
                </a:tc>
              </a:tr>
              <a:tr h="489815"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Финансовое управление администрации </a:t>
                      </a:r>
                      <a:r>
                        <a:rPr lang="ru-RU" sz="1800" dirty="0" err="1" smtClean="0"/>
                        <a:t>Почепского</a:t>
                      </a:r>
                      <a:r>
                        <a:rPr lang="ru-RU" sz="1800" dirty="0" smtClean="0"/>
                        <a:t> района</a:t>
                      </a:r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ru-RU" sz="1800" dirty="0" smtClean="0"/>
                    </a:p>
                    <a:p>
                      <a:pPr algn="r"/>
                      <a:r>
                        <a:rPr lang="ru-RU" sz="1800" dirty="0" smtClean="0"/>
                        <a:t>32,3</a:t>
                      </a:r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ru-RU" sz="1800" dirty="0" smtClean="0"/>
                    </a:p>
                    <a:p>
                      <a:pPr algn="r"/>
                      <a:r>
                        <a:rPr lang="ru-RU" sz="1800" dirty="0" smtClean="0"/>
                        <a:t>32,3</a:t>
                      </a:r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ru-RU" sz="1800" dirty="0" smtClean="0"/>
                    </a:p>
                    <a:p>
                      <a:pPr algn="r"/>
                      <a:r>
                        <a:rPr lang="ru-RU" sz="1800" dirty="0" smtClean="0"/>
                        <a:t>100,0</a:t>
                      </a:r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ru-RU" sz="1800" dirty="0" smtClean="0"/>
                    </a:p>
                    <a:p>
                      <a:pPr algn="r"/>
                      <a:r>
                        <a:rPr lang="ru-RU" sz="1800" dirty="0" smtClean="0"/>
                        <a:t>5,9</a:t>
                      </a:r>
                      <a:endParaRPr lang="ru-RU" sz="1800" dirty="0"/>
                    </a:p>
                  </a:txBody>
                  <a:tcPr/>
                </a:tc>
              </a:tr>
              <a:tr h="369420"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Совет народных депутатов</a:t>
                      </a:r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800" dirty="0" smtClean="0"/>
                        <a:t>0,9</a:t>
                      </a:r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800" dirty="0" smtClean="0"/>
                        <a:t>0,9</a:t>
                      </a:r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800" dirty="0" smtClean="0"/>
                        <a:t>100,0</a:t>
                      </a:r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800" dirty="0" smtClean="0"/>
                        <a:t>0,2</a:t>
                      </a:r>
                      <a:endParaRPr lang="ru-RU" sz="1800" dirty="0"/>
                    </a:p>
                  </a:txBody>
                  <a:tcPr/>
                </a:tc>
              </a:tr>
              <a:tr h="458115"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Контрольно-счетная палата </a:t>
                      </a:r>
                      <a:r>
                        <a:rPr lang="ru-RU" sz="1800" dirty="0" err="1" smtClean="0"/>
                        <a:t>Почепского</a:t>
                      </a:r>
                      <a:r>
                        <a:rPr lang="ru-RU" sz="1800" dirty="0" smtClean="0"/>
                        <a:t> района</a:t>
                      </a:r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800" dirty="0" smtClean="0"/>
                        <a:t>0,9</a:t>
                      </a:r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800" dirty="0" smtClean="0"/>
                        <a:t>0,9</a:t>
                      </a:r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800" dirty="0" smtClean="0"/>
                        <a:t>100,0</a:t>
                      </a:r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800" dirty="0" smtClean="0"/>
                        <a:t>0,2</a:t>
                      </a:r>
                      <a:endParaRPr lang="ru-RU" sz="1800" dirty="0"/>
                    </a:p>
                  </a:txBody>
                  <a:tcPr/>
                </a:tc>
              </a:tr>
              <a:tr h="245365"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Администрация </a:t>
                      </a:r>
                      <a:r>
                        <a:rPr lang="ru-RU" sz="1800" dirty="0" err="1" smtClean="0"/>
                        <a:t>Почепского</a:t>
                      </a:r>
                      <a:r>
                        <a:rPr lang="ru-RU" sz="1800" dirty="0" smtClean="0"/>
                        <a:t> района</a:t>
                      </a:r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800" dirty="0" smtClean="0"/>
                        <a:t>88,1</a:t>
                      </a:r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800" dirty="0" smtClean="0"/>
                        <a:t>87,4</a:t>
                      </a:r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800" dirty="0" smtClean="0"/>
                        <a:t>99,2</a:t>
                      </a:r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800" dirty="0" smtClean="0"/>
                        <a:t>16,0</a:t>
                      </a:r>
                      <a:endParaRPr lang="ru-RU" sz="1800" dirty="0"/>
                    </a:p>
                  </a:txBody>
                  <a:tcPr/>
                </a:tc>
              </a:tr>
              <a:tr h="245365"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Отдел</a:t>
                      </a:r>
                      <a:r>
                        <a:rPr lang="ru-RU" sz="1800" baseline="0" dirty="0" smtClean="0"/>
                        <a:t> образования </a:t>
                      </a:r>
                      <a:r>
                        <a:rPr lang="ru-RU" sz="1800" baseline="0" dirty="0" err="1" smtClean="0"/>
                        <a:t>Почепского</a:t>
                      </a:r>
                      <a:r>
                        <a:rPr lang="ru-RU" sz="1800" baseline="0" dirty="0" smtClean="0"/>
                        <a:t> района</a:t>
                      </a:r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800" dirty="0" smtClean="0"/>
                        <a:t>379,1</a:t>
                      </a:r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800" dirty="0" smtClean="0"/>
                        <a:t>370,0</a:t>
                      </a:r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800" dirty="0" smtClean="0"/>
                        <a:t>97,5</a:t>
                      </a:r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800" dirty="0" smtClean="0"/>
                        <a:t>67,9</a:t>
                      </a:r>
                      <a:endParaRPr lang="ru-RU" sz="1800" dirty="0"/>
                    </a:p>
                  </a:txBody>
                  <a:tcPr/>
                </a:tc>
              </a:tr>
              <a:tr h="245365"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Отдел культуры администрации</a:t>
                      </a:r>
                      <a:r>
                        <a:rPr lang="ru-RU" sz="1800" baseline="0" dirty="0" smtClean="0"/>
                        <a:t> </a:t>
                      </a:r>
                      <a:r>
                        <a:rPr lang="ru-RU" sz="1800" baseline="0" dirty="0" err="1" smtClean="0"/>
                        <a:t>Почепского</a:t>
                      </a:r>
                      <a:r>
                        <a:rPr lang="ru-RU" sz="1800" baseline="0" dirty="0" smtClean="0"/>
                        <a:t> района</a:t>
                      </a:r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800" dirty="0" smtClean="0"/>
                        <a:t>53,4</a:t>
                      </a:r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800" dirty="0" smtClean="0"/>
                        <a:t>53,1</a:t>
                      </a:r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800" dirty="0" smtClean="0"/>
                        <a:t>99,4</a:t>
                      </a:r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800" dirty="0" smtClean="0"/>
                        <a:t>9,8</a:t>
                      </a:r>
                      <a:endParaRPr lang="ru-RU" sz="1800" dirty="0"/>
                    </a:p>
                  </a:txBody>
                  <a:tcPr/>
                </a:tc>
              </a:tr>
              <a:tr h="245365">
                <a:tc>
                  <a:txBody>
                    <a:bodyPr/>
                    <a:lstStyle/>
                    <a:p>
                      <a:r>
                        <a:rPr lang="ru-RU" sz="1800" b="1" dirty="0" smtClean="0"/>
                        <a:t>Всего расходов:</a:t>
                      </a:r>
                      <a:endParaRPr lang="ru-RU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800" dirty="0" smtClean="0"/>
                        <a:t>555,3</a:t>
                      </a:r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800" dirty="0" smtClean="0"/>
                        <a:t>544,6</a:t>
                      </a:r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800" dirty="0" smtClean="0"/>
                        <a:t>98,1</a:t>
                      </a:r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800" dirty="0" smtClean="0"/>
                        <a:t>100,0</a:t>
                      </a:r>
                      <a:endParaRPr lang="ru-RU" sz="18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18225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Прямоугольник 2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4099" name="Рисунок 1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Рисунок 2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-2440"/>
            <a:ext cx="9143999" cy="835455"/>
          </a:xfrm>
        </p:spPr>
        <p:txBody>
          <a:bodyPr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Структура </a:t>
            </a:r>
            <a:r>
              <a:rPr lang="ru-RU" sz="2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расходов бюджета </a:t>
            </a:r>
            <a:r>
              <a:rPr lang="ru-RU" sz="24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Почепского</a:t>
            </a:r>
            <a:r>
              <a:rPr lang="ru-RU" sz="2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муниципального </a:t>
            </a:r>
            <a:r>
              <a:rPr lang="ru-RU" sz="2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района в </a:t>
            </a:r>
            <a:r>
              <a:rPr lang="ru-RU" sz="2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за 2017 год по муниципальным программам и непрограммным направлениям деятельности </a:t>
            </a:r>
            <a:endParaRPr lang="ru-RU" sz="2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7" name="Подзаголовок 2"/>
          <p:cNvSpPr txBox="1">
            <a:spLocks/>
          </p:cNvSpPr>
          <p:nvPr/>
        </p:nvSpPr>
        <p:spPr>
          <a:xfrm>
            <a:off x="520173" y="1749245"/>
            <a:ext cx="6400800" cy="83545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rgbClr val="FFC000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endParaRPr lang="ru-RU" dirty="0"/>
          </a:p>
        </p:txBody>
      </p:sp>
      <p:graphicFrame>
        <p:nvGraphicFramePr>
          <p:cNvPr id="10" name="Объект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42209655"/>
              </p:ext>
            </p:extLst>
          </p:nvPr>
        </p:nvGraphicFramePr>
        <p:xfrm>
          <a:off x="197158" y="1138425"/>
          <a:ext cx="8749684" cy="557068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843111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Прямоугольник 2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4099" name="Рисунок 1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Рисунок 2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3555" y="-2440"/>
            <a:ext cx="9000445" cy="835455"/>
          </a:xfrm>
        </p:spPr>
        <p:txBody>
          <a:bodyPr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РЕАЛИЗАЦИЯ УКАЗОВ ПРЕЗИДЕНТА РОССИЙСКОЙ ФЕДЕРАЦИИ ПО ПОВЫШЕНИЮ ЗАРАБОТНОЙ ПЛАТЫ ОТДЕЛЬНЫМ КАТЕГОРИЯМ РАБОТНИКОВ В 2017 ГОДУ</a:t>
            </a:r>
            <a:endParaRPr lang="ru-RU" sz="2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7" name="Подзаголовок 2"/>
          <p:cNvSpPr txBox="1">
            <a:spLocks/>
          </p:cNvSpPr>
          <p:nvPr/>
        </p:nvSpPr>
        <p:spPr>
          <a:xfrm>
            <a:off x="520173" y="1749245"/>
            <a:ext cx="6400800" cy="83545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rgbClr val="FFC000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endParaRPr lang="ru-RU" dirty="0"/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47192649"/>
              </p:ext>
            </p:extLst>
          </p:nvPr>
        </p:nvGraphicFramePr>
        <p:xfrm>
          <a:off x="62973" y="1601115"/>
          <a:ext cx="9090177" cy="4297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03617"/>
                <a:gridCol w="1832460"/>
                <a:gridCol w="1527050"/>
                <a:gridCol w="1527050"/>
              </a:tblGrid>
              <a:tr h="231369"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Категория</a:t>
                      </a:r>
                      <a:r>
                        <a:rPr lang="ru-RU" sz="1800" baseline="0" dirty="0" smtClean="0"/>
                        <a:t> работников бюджетной сферы</a:t>
                      </a:r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aseline="0" dirty="0" smtClean="0"/>
                        <a:t>2017 год установленный план</a:t>
                      </a:r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aseline="0" dirty="0" smtClean="0"/>
                        <a:t>2017 год фактически достигнуто</a:t>
                      </a:r>
                      <a:endParaRPr lang="ru-RU" sz="1800" dirty="0" smtClean="0"/>
                    </a:p>
                    <a:p>
                      <a:pPr algn="ctr"/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Отклонение +,-</a:t>
                      </a:r>
                      <a:endParaRPr lang="ru-RU" sz="1800" dirty="0"/>
                    </a:p>
                  </a:txBody>
                  <a:tcPr/>
                </a:tc>
              </a:tr>
              <a:tr h="489815"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- педагогических работников общеобразовательных</a:t>
                      </a:r>
                      <a:r>
                        <a:rPr lang="ru-RU" sz="1800" baseline="0" dirty="0" smtClean="0"/>
                        <a:t> учреждений общего образования</a:t>
                      </a:r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ru-RU" sz="1800" dirty="0" smtClean="0"/>
                    </a:p>
                    <a:p>
                      <a:pPr algn="r"/>
                      <a:endParaRPr lang="ru-RU" sz="1800" dirty="0" smtClean="0"/>
                    </a:p>
                    <a:p>
                      <a:pPr algn="r"/>
                      <a:r>
                        <a:rPr lang="ru-RU" sz="1800" dirty="0" smtClean="0"/>
                        <a:t>20950,8</a:t>
                      </a:r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ru-RU" sz="1800" dirty="0" smtClean="0"/>
                    </a:p>
                    <a:p>
                      <a:pPr algn="r"/>
                      <a:endParaRPr lang="ru-RU" sz="1800" dirty="0" smtClean="0"/>
                    </a:p>
                    <a:p>
                      <a:pPr algn="r"/>
                      <a:r>
                        <a:rPr lang="ru-RU" sz="1800" dirty="0" smtClean="0"/>
                        <a:t>20950,8</a:t>
                      </a:r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ru-RU" sz="1800" dirty="0" smtClean="0"/>
                    </a:p>
                    <a:p>
                      <a:pPr algn="r"/>
                      <a:endParaRPr lang="ru-RU" sz="1800" dirty="0" smtClean="0"/>
                    </a:p>
                    <a:p>
                      <a:pPr algn="r"/>
                      <a:r>
                        <a:rPr lang="ru-RU" sz="1800" dirty="0" smtClean="0"/>
                        <a:t>-</a:t>
                      </a:r>
                      <a:endParaRPr lang="ru-RU" sz="1800" dirty="0"/>
                    </a:p>
                  </a:txBody>
                  <a:tcPr/>
                </a:tc>
              </a:tr>
              <a:tr h="369420"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- педагогических работников учреждений дополнительного образования детей</a:t>
                      </a:r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ru-RU" sz="1800" dirty="0" smtClean="0"/>
                    </a:p>
                    <a:p>
                      <a:pPr algn="r"/>
                      <a:endParaRPr lang="ru-RU" sz="1800" dirty="0" smtClean="0"/>
                    </a:p>
                    <a:p>
                      <a:pPr algn="r"/>
                      <a:r>
                        <a:rPr lang="ru-RU" sz="1800" dirty="0" smtClean="0"/>
                        <a:t>21565,0</a:t>
                      </a:r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ru-RU" sz="1800" dirty="0" smtClean="0"/>
                    </a:p>
                    <a:p>
                      <a:pPr algn="r"/>
                      <a:endParaRPr lang="ru-RU" sz="1800" dirty="0" smtClean="0"/>
                    </a:p>
                    <a:p>
                      <a:pPr algn="r"/>
                      <a:r>
                        <a:rPr lang="ru-RU" sz="1800" dirty="0" smtClean="0"/>
                        <a:t>21565,0</a:t>
                      </a:r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ru-RU" sz="1800" dirty="0" smtClean="0"/>
                    </a:p>
                    <a:p>
                      <a:pPr algn="r"/>
                      <a:endParaRPr lang="ru-RU" sz="1800" dirty="0" smtClean="0"/>
                    </a:p>
                    <a:p>
                      <a:pPr algn="r"/>
                      <a:r>
                        <a:rPr lang="ru-RU" sz="1800" dirty="0" smtClean="0"/>
                        <a:t>-</a:t>
                      </a:r>
                      <a:endParaRPr lang="ru-RU" sz="1800" dirty="0"/>
                    </a:p>
                  </a:txBody>
                  <a:tcPr/>
                </a:tc>
              </a:tr>
              <a:tr h="458115"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- педагогических работников  дошкольных</a:t>
                      </a:r>
                      <a:r>
                        <a:rPr lang="ru-RU" sz="1800" baseline="0" dirty="0" smtClean="0"/>
                        <a:t> учреждений</a:t>
                      </a:r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ru-RU" sz="1800" dirty="0" smtClean="0"/>
                    </a:p>
                    <a:p>
                      <a:pPr algn="r"/>
                      <a:r>
                        <a:rPr lang="ru-RU" sz="1800" dirty="0" smtClean="0"/>
                        <a:t>20399,0</a:t>
                      </a:r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ru-RU" sz="1800" dirty="0" smtClean="0"/>
                    </a:p>
                    <a:p>
                      <a:pPr algn="r"/>
                      <a:r>
                        <a:rPr lang="ru-RU" sz="1800" dirty="0" smtClean="0"/>
                        <a:t>20399,0</a:t>
                      </a:r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ru-RU" sz="1800" dirty="0" smtClean="0"/>
                    </a:p>
                    <a:p>
                      <a:pPr algn="r"/>
                      <a:r>
                        <a:rPr lang="ru-RU" sz="1800" dirty="0" smtClean="0"/>
                        <a:t>-</a:t>
                      </a:r>
                      <a:endParaRPr lang="ru-RU" sz="1800" dirty="0"/>
                    </a:p>
                  </a:txBody>
                  <a:tcPr/>
                </a:tc>
              </a:tr>
              <a:tr h="245365"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- работники учреждений культуры</a:t>
                      </a:r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ru-RU" sz="1800" dirty="0" smtClean="0"/>
                    </a:p>
                    <a:p>
                      <a:pPr algn="r"/>
                      <a:r>
                        <a:rPr lang="ru-RU" sz="1800" dirty="0" smtClean="0"/>
                        <a:t>18200,0</a:t>
                      </a:r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ru-RU" sz="1800" dirty="0" smtClean="0"/>
                    </a:p>
                    <a:p>
                      <a:pPr algn="r"/>
                      <a:r>
                        <a:rPr lang="ru-RU" sz="1800" dirty="0" smtClean="0"/>
                        <a:t>18200,0</a:t>
                      </a:r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ru-RU" sz="1800" dirty="0" smtClean="0"/>
                    </a:p>
                    <a:p>
                      <a:pPr algn="r"/>
                      <a:r>
                        <a:rPr lang="ru-RU" sz="1800" dirty="0" smtClean="0"/>
                        <a:t>-</a:t>
                      </a:r>
                      <a:endParaRPr lang="ru-RU" sz="18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90033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оугольник 15"/>
          <p:cNvSpPr/>
          <p:nvPr/>
        </p:nvSpPr>
        <p:spPr>
          <a:xfrm>
            <a:off x="1517900" y="1138425"/>
            <a:ext cx="6239663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extrusionH="57150" contourW="6350" prstMaterial="metal">
              <a:bevelT w="127000" h="31750" prst="divo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2800" b="1" cap="all" spc="0" dirty="0" smtClean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</a:rPr>
              <a:t>КОНТАКТНАЯ ИНФОРМАЦИЯ</a:t>
            </a:r>
          </a:p>
        </p:txBody>
      </p:sp>
      <p:sp>
        <p:nvSpPr>
          <p:cNvPr id="2" name="Скругленный прямоугольник 1"/>
          <p:cNvSpPr/>
          <p:nvPr/>
        </p:nvSpPr>
        <p:spPr>
          <a:xfrm>
            <a:off x="1096984" y="1661645"/>
            <a:ext cx="7329840" cy="1374345"/>
          </a:xfrm>
          <a:prstGeom prst="round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/>
              <a:t>Разработчиком презентации является Финансовое управление администрации </a:t>
            </a:r>
            <a:r>
              <a:rPr lang="ru-RU" sz="2800" dirty="0" err="1" smtClean="0"/>
              <a:t>Почепского</a:t>
            </a:r>
            <a:r>
              <a:rPr lang="ru-RU" sz="2800" dirty="0" smtClean="0"/>
              <a:t> района</a:t>
            </a:r>
            <a:endParaRPr lang="ru-RU" sz="2800" dirty="0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44298894"/>
              </p:ext>
            </p:extLst>
          </p:nvPr>
        </p:nvGraphicFramePr>
        <p:xfrm>
          <a:off x="448963" y="3429000"/>
          <a:ext cx="8398776" cy="2936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17627"/>
                <a:gridCol w="4581149"/>
              </a:tblGrid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Заместитель</a:t>
                      </a:r>
                      <a:r>
                        <a:rPr lang="ru-RU" baseline="0" dirty="0" smtClean="0"/>
                        <a:t> главы администрации </a:t>
                      </a:r>
                      <a:r>
                        <a:rPr lang="ru-RU" baseline="0" dirty="0" err="1" smtClean="0"/>
                        <a:t>Почепского</a:t>
                      </a:r>
                      <a:r>
                        <a:rPr lang="ru-RU" baseline="0" dirty="0" smtClean="0"/>
                        <a:t> района</a:t>
                      </a:r>
                      <a:endParaRPr lang="ru-RU" dirty="0"/>
                    </a:p>
                  </a:txBody>
                  <a:tcPr>
                    <a:solidFill>
                      <a:schemeClr val="bg2">
                        <a:lumMod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err="1" smtClean="0"/>
                        <a:t>Шаболдина</a:t>
                      </a:r>
                      <a:r>
                        <a:rPr lang="ru-RU" dirty="0" smtClean="0"/>
                        <a:t> Елена Дмитриевна</a:t>
                      </a:r>
                      <a:endParaRPr lang="ru-RU" dirty="0"/>
                    </a:p>
                  </a:txBody>
                  <a:tcPr>
                    <a:solidFill>
                      <a:schemeClr val="bg2">
                        <a:lumMod val="25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Адрес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243400,</a:t>
                      </a:r>
                      <a:r>
                        <a:rPr lang="ru-RU" baseline="0" dirty="0" smtClean="0"/>
                        <a:t> </a:t>
                      </a:r>
                      <a:r>
                        <a:rPr lang="ru-RU" baseline="0" dirty="0" err="1" smtClean="0"/>
                        <a:t>г.Почеп</a:t>
                      </a:r>
                      <a:r>
                        <a:rPr lang="ru-RU" baseline="0" dirty="0" smtClean="0"/>
                        <a:t>, пл. Октябрьская д.2</a:t>
                      </a:r>
                      <a:endParaRPr lang="ru-RU" dirty="0"/>
                    </a:p>
                  </a:txBody>
                  <a:tcPr/>
                </a:tc>
              </a:tr>
              <a:tr h="516130">
                <a:tc>
                  <a:txBody>
                    <a:bodyPr/>
                    <a:lstStyle/>
                    <a:p>
                      <a:r>
                        <a:rPr lang="ru-RU" dirty="0" smtClean="0"/>
                        <a:t>Телефон, факс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8 (48 345) 3-03-45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8 (48 345) 3-06-72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Адрес электронной подписи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finupr777@yandex.ru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Режим</a:t>
                      </a:r>
                      <a:r>
                        <a:rPr lang="ru-RU" baseline="0" dirty="0" smtClean="0"/>
                        <a:t> работы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Пн.-чт. с 8 -30</a:t>
                      </a:r>
                      <a:r>
                        <a:rPr lang="ru-RU" baseline="0" dirty="0" smtClean="0"/>
                        <a:t> до 17-45, </a:t>
                      </a:r>
                      <a:r>
                        <a:rPr lang="ru-RU" baseline="0" dirty="0" err="1" smtClean="0"/>
                        <a:t>птн</a:t>
                      </a:r>
                      <a:r>
                        <a:rPr lang="ru-RU" baseline="0" dirty="0" smtClean="0"/>
                        <a:t>. с 8-30 до 16-30, обед с 13.00 до 14.00</a:t>
                      </a:r>
                    </a:p>
                    <a:p>
                      <a:r>
                        <a:rPr lang="ru-RU" baseline="0" dirty="0" smtClean="0"/>
                        <a:t>Выходные дни – суббота, воскресенье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8728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-314560" y="-541330"/>
            <a:ext cx="9925825" cy="7940660"/>
          </a:xfrm>
          <a:prstGeom prst="rect">
            <a:avLst/>
          </a:prstGeom>
          <a:gradFill>
            <a:gsLst>
              <a:gs pos="0">
                <a:srgbClr val="FF3399"/>
              </a:gs>
              <a:gs pos="25000">
                <a:srgbClr val="FF6633"/>
              </a:gs>
              <a:gs pos="50000">
                <a:srgbClr val="FFFF00"/>
              </a:gs>
              <a:gs pos="75000">
                <a:srgbClr val="01A78F"/>
              </a:gs>
              <a:gs pos="100000">
                <a:srgbClr val="3366FF"/>
              </a:gs>
            </a:gsLst>
            <a:lin ang="162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1274965" y="1859339"/>
            <a:ext cx="6750053" cy="255454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extrusionH="57150" contourW="6350" prstMaterial="metal">
              <a:bevelT w="127000" h="31750" prst="divo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80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Спасибо </a:t>
            </a:r>
          </a:p>
          <a:p>
            <a:pPr algn="ctr"/>
            <a:r>
              <a:rPr lang="ru-RU" sz="80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за внимание</a:t>
            </a:r>
          </a:p>
        </p:txBody>
      </p:sp>
    </p:spTree>
    <p:extLst>
      <p:ext uri="{BB962C8B-B14F-4D97-AF65-F5344CB8AC3E}">
        <p14:creationId xmlns:p14="http://schemas.microsoft.com/office/powerpoint/2010/main" val="1081625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Прямоугольник 2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4099" name="Рисунок 1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Рисунок 2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Подзаголовок 2"/>
          <p:cNvSpPr txBox="1">
            <a:spLocks/>
          </p:cNvSpPr>
          <p:nvPr/>
        </p:nvSpPr>
        <p:spPr>
          <a:xfrm>
            <a:off x="520173" y="1749245"/>
            <a:ext cx="6400800" cy="83545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rgbClr val="FFC000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endParaRPr lang="ru-RU" dirty="0"/>
          </a:p>
        </p:txBody>
      </p:sp>
      <p:pic>
        <p:nvPicPr>
          <p:cNvPr id="9" name="Picture 2" descr="F:\money_from_Tramplin\6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216805">
            <a:off x="7236250" y="4946111"/>
            <a:ext cx="1849757" cy="18646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>
          <a:xfrm>
            <a:off x="385011" y="1138426"/>
            <a:ext cx="8704185" cy="5521678"/>
          </a:xfrm>
        </p:spPr>
        <p:txBody>
          <a:bodyPr>
            <a:normAutofit fontScale="85000" lnSpcReduction="10000"/>
          </a:bodyPr>
          <a:lstStyle/>
          <a:p>
            <a:r>
              <a:rPr lang="ru-RU" b="1" i="1" u="sng" baseline="-25000" dirty="0">
                <a:solidFill>
                  <a:srgbClr val="002060"/>
                </a:solidFill>
              </a:rPr>
              <a:t>Бюджет</a:t>
            </a:r>
            <a:r>
              <a:rPr lang="ru-RU" b="1" i="1" baseline="-25000" dirty="0">
                <a:solidFill>
                  <a:srgbClr val="002060"/>
                </a:solidFill>
              </a:rPr>
              <a:t> - это форма образования и расходования денежных средств, предназначенных для финансового обеспечения задач и функций государства и органов местного самоуправления</a:t>
            </a:r>
            <a:endParaRPr lang="ru-RU" dirty="0">
              <a:solidFill>
                <a:srgbClr val="002060"/>
              </a:solidFill>
            </a:endParaRPr>
          </a:p>
          <a:p>
            <a:r>
              <a:rPr lang="ru-RU" b="1" i="1" u="sng" baseline="-25000" dirty="0" smtClean="0">
                <a:solidFill>
                  <a:srgbClr val="002060"/>
                </a:solidFill>
              </a:rPr>
              <a:t>Бюджетные </a:t>
            </a:r>
            <a:r>
              <a:rPr lang="ru-RU" b="1" i="1" u="sng" baseline="-25000" dirty="0">
                <a:solidFill>
                  <a:srgbClr val="002060"/>
                </a:solidFill>
              </a:rPr>
              <a:t>ассигнования </a:t>
            </a:r>
            <a:r>
              <a:rPr lang="ru-RU" b="1" i="1" baseline="-25000" dirty="0">
                <a:solidFill>
                  <a:srgbClr val="002060"/>
                </a:solidFill>
              </a:rPr>
              <a:t>- это денежные средства, предоставляемые законом (решением) о бюджете, направленные на различные виды расходов</a:t>
            </a:r>
            <a:endParaRPr lang="ru-RU" dirty="0">
              <a:solidFill>
                <a:srgbClr val="002060"/>
              </a:solidFill>
            </a:endParaRPr>
          </a:p>
          <a:p>
            <a:r>
              <a:rPr lang="ru-RU" b="1" i="1" u="sng" baseline="-25000" dirty="0" smtClean="0">
                <a:solidFill>
                  <a:srgbClr val="002060"/>
                </a:solidFill>
              </a:rPr>
              <a:t>Бюджетные </a:t>
            </a:r>
            <a:r>
              <a:rPr lang="ru-RU" b="1" i="1" u="sng" baseline="-25000" dirty="0">
                <a:solidFill>
                  <a:srgbClr val="002060"/>
                </a:solidFill>
              </a:rPr>
              <a:t>обязательства</a:t>
            </a:r>
            <a:r>
              <a:rPr lang="ru-RU" b="1" i="1" baseline="-25000" dirty="0">
                <a:solidFill>
                  <a:srgbClr val="002060"/>
                </a:solidFill>
              </a:rPr>
              <a:t> - обязательства, предусмотренные законом (решением) о</a:t>
            </a:r>
            <a:endParaRPr lang="ru-RU" dirty="0">
              <a:solidFill>
                <a:srgbClr val="002060"/>
              </a:solidFill>
            </a:endParaRPr>
          </a:p>
          <a:p>
            <a:r>
              <a:rPr lang="ru-RU" b="1" i="1" baseline="-25000" dirty="0">
                <a:solidFill>
                  <a:srgbClr val="002060"/>
                </a:solidFill>
              </a:rPr>
              <a:t>бюджете, подлежащие исполнению в соответствующем финансовом году </a:t>
            </a:r>
            <a:r>
              <a:rPr lang="ru-RU" baseline="-25000" dirty="0">
                <a:solidFill>
                  <a:srgbClr val="002060"/>
                </a:solidFill>
              </a:rPr>
              <a:t>	</a:t>
            </a:r>
            <a:endParaRPr lang="ru-RU" dirty="0">
              <a:solidFill>
                <a:srgbClr val="002060"/>
              </a:solidFill>
            </a:endParaRPr>
          </a:p>
          <a:p>
            <a:pPr>
              <a:lnSpc>
                <a:spcPct val="110000"/>
              </a:lnSpc>
            </a:pPr>
            <a:r>
              <a:rPr lang="ru-RU" b="1" i="1" u="sng" baseline="-25000" dirty="0">
                <a:solidFill>
                  <a:srgbClr val="002060"/>
                </a:solidFill>
              </a:rPr>
              <a:t>Бюджетная классификация </a:t>
            </a:r>
            <a:r>
              <a:rPr lang="ru-RU" b="1" i="1" baseline="-25000" dirty="0">
                <a:solidFill>
                  <a:srgbClr val="002060"/>
                </a:solidFill>
              </a:rPr>
              <a:t>- группировка доходов, расходов и источников финансирования дефицитов бюджетов всех уровней бюджетной системы РФ по различным направлениям, применяемая при составлении, исполнении бюджетов и формировании отчетности</a:t>
            </a:r>
            <a:endParaRPr lang="ru-RU" dirty="0">
              <a:solidFill>
                <a:srgbClr val="002060"/>
              </a:solidFill>
            </a:endParaRPr>
          </a:p>
          <a:p>
            <a:pPr>
              <a:lnSpc>
                <a:spcPct val="110000"/>
              </a:lnSpc>
            </a:pPr>
            <a:r>
              <a:rPr lang="ru-RU" b="1" i="1" u="sng" baseline="-25000" dirty="0">
                <a:solidFill>
                  <a:srgbClr val="002060"/>
                </a:solidFill>
              </a:rPr>
              <a:t>Главный распорядитель бюджетных средств (ГРБС) </a:t>
            </a:r>
            <a:r>
              <a:rPr lang="ru-RU" b="1" i="1" baseline="-25000" dirty="0">
                <a:solidFill>
                  <a:srgbClr val="002060"/>
                </a:solidFill>
              </a:rPr>
              <a:t>- орган государственной власти (местного самоуправления), орган местной администрации, или наиболее значимое учреждение науки, образования, культуры и здравоохранения, напрямую получающий (ее) средства из бюджета и наделенный правом распределять их между ^подведомственными распорядителями и получателями бюджетных средств</a:t>
            </a:r>
            <a:endParaRPr lang="ru-RU" dirty="0">
              <a:solidFill>
                <a:srgbClr val="002060"/>
              </a:solidFill>
            </a:endParaRPr>
          </a:p>
          <a:p>
            <a:r>
              <a:rPr lang="ru-RU" b="1" i="1" u="sng" baseline="-25000" dirty="0">
                <a:solidFill>
                  <a:srgbClr val="002060"/>
                </a:solidFill>
              </a:rPr>
              <a:t>Отчет об исполнении бюджета </a:t>
            </a:r>
            <a:r>
              <a:rPr lang="ru-RU" b="1" i="1" baseline="-25000" dirty="0">
                <a:solidFill>
                  <a:srgbClr val="002060"/>
                </a:solidFill>
              </a:rPr>
              <a:t>- является формой контроля за исполнением бюджета с указанием общего объема доходов, расходов и дефицита (профицита) бюджета. Отчет об исполнении бюджета составляется финансовыми органами</a:t>
            </a:r>
            <a:endParaRPr lang="ru-RU" dirty="0">
              <a:solidFill>
                <a:srgbClr val="002060"/>
              </a:solidFill>
            </a:endParaRPr>
          </a:p>
          <a:p>
            <a:endParaRPr lang="ru-RU" dirty="0"/>
          </a:p>
        </p:txBody>
      </p:sp>
      <p:sp>
        <p:nvSpPr>
          <p:cNvPr id="11" name="Заголовок 1"/>
          <p:cNvSpPr txBox="1">
            <a:spLocks/>
          </p:cNvSpPr>
          <p:nvPr/>
        </p:nvSpPr>
        <p:spPr>
          <a:xfrm>
            <a:off x="448965" y="222195"/>
            <a:ext cx="8551480" cy="11430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 fontScale="9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b="1" i="1" baseline="-25000" dirty="0"/>
              <a:t>ОСНОВНЫЕ ПОНЯТИЯ,</a:t>
            </a:r>
            <a:endParaRPr lang="ru-RU" dirty="0"/>
          </a:p>
          <a:p>
            <a:pPr algn="ctr"/>
            <a:r>
              <a:rPr lang="ru-RU" b="1" i="1" baseline="-25000" dirty="0"/>
              <a:t>ПРИМЕНЯЕМЫЕ В РАМКАХ НАСТОЯЩЕГО «БЮДЖЕТА ДЛЯ ГРАЖДАН»</a:t>
            </a:r>
            <a:endParaRPr lang="ru-RU" dirty="0"/>
          </a:p>
          <a:p>
            <a:pPr algn="ctr"/>
            <a:endParaRPr lang="ru-RU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3357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Прямоугольник 2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4099" name="Рисунок 1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Рисунок 2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Подзаголовок 2"/>
          <p:cNvSpPr txBox="1">
            <a:spLocks/>
          </p:cNvSpPr>
          <p:nvPr/>
        </p:nvSpPr>
        <p:spPr>
          <a:xfrm>
            <a:off x="520173" y="1749245"/>
            <a:ext cx="6400800" cy="83545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rgbClr val="FFC000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endParaRPr lang="ru-RU" dirty="0"/>
          </a:p>
        </p:txBody>
      </p:sp>
      <p:pic>
        <p:nvPicPr>
          <p:cNvPr id="9" name="Picture 2" descr="F:\money_from_Tramplin\6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216805">
            <a:off x="7236250" y="4946111"/>
            <a:ext cx="1849757" cy="18646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>
          <a:xfrm>
            <a:off x="385011" y="1138426"/>
            <a:ext cx="8704185" cy="5521678"/>
          </a:xfrm>
        </p:spPr>
        <p:txBody>
          <a:bodyPr>
            <a:normAutofit fontScale="92500" lnSpcReduction="20000"/>
          </a:bodyPr>
          <a:lstStyle/>
          <a:p>
            <a:r>
              <a:rPr lang="ru-RU" b="1" i="1" u="sng" baseline="-25000" dirty="0" smtClean="0">
                <a:solidFill>
                  <a:srgbClr val="002060"/>
                </a:solidFill>
              </a:rPr>
              <a:t>Доходы </a:t>
            </a:r>
            <a:r>
              <a:rPr lang="ru-RU" b="1" i="1" u="sng" baseline="-25000" dirty="0">
                <a:solidFill>
                  <a:srgbClr val="002060"/>
                </a:solidFill>
              </a:rPr>
              <a:t>бюджета </a:t>
            </a:r>
            <a:r>
              <a:rPr lang="ru-RU" b="1" i="1" baseline="-25000" dirty="0">
                <a:solidFill>
                  <a:srgbClr val="002060"/>
                </a:solidFill>
              </a:rPr>
              <a:t>- это поступающие в бюджет денежные средства в виде налогов, сборов, иных платежей и средства финансовой помощи</a:t>
            </a:r>
            <a:endParaRPr lang="ru-RU" dirty="0">
              <a:solidFill>
                <a:srgbClr val="002060"/>
              </a:solidFill>
            </a:endParaRPr>
          </a:p>
          <a:p>
            <a:r>
              <a:rPr lang="ru-RU" b="1" i="1" u="sng" baseline="-25000" dirty="0" smtClean="0">
                <a:solidFill>
                  <a:srgbClr val="002060"/>
                </a:solidFill>
              </a:rPr>
              <a:t>Расходы </a:t>
            </a:r>
            <a:r>
              <a:rPr lang="ru-RU" b="1" i="1" u="sng" baseline="-25000" dirty="0">
                <a:solidFill>
                  <a:srgbClr val="002060"/>
                </a:solidFill>
              </a:rPr>
              <a:t>бюджета </a:t>
            </a:r>
            <a:r>
              <a:rPr lang="ru-RU" b="1" i="1" baseline="-25000" dirty="0">
                <a:solidFill>
                  <a:srgbClr val="002060"/>
                </a:solidFill>
              </a:rPr>
              <a:t>- это выплачиваемые из бюджета денежные средства в целях</a:t>
            </a:r>
            <a:endParaRPr lang="ru-RU" dirty="0">
              <a:solidFill>
                <a:srgbClr val="002060"/>
              </a:solidFill>
            </a:endParaRPr>
          </a:p>
          <a:p>
            <a:r>
              <a:rPr lang="ru-RU" b="1" i="1" baseline="-25000" dirty="0">
                <a:solidFill>
                  <a:srgbClr val="002060"/>
                </a:solidFill>
              </a:rPr>
              <a:t>обеспечения задач и функций государства и органов местного самоуправления</a:t>
            </a:r>
            <a:endParaRPr lang="ru-RU" dirty="0">
              <a:solidFill>
                <a:srgbClr val="002060"/>
              </a:solidFill>
            </a:endParaRPr>
          </a:p>
          <a:p>
            <a:r>
              <a:rPr lang="ru-RU" b="1" i="1" u="sng" baseline="-25000" dirty="0" smtClean="0">
                <a:solidFill>
                  <a:srgbClr val="002060"/>
                </a:solidFill>
              </a:rPr>
              <a:t>Дефицит </a:t>
            </a:r>
            <a:r>
              <a:rPr lang="ru-RU" b="1" i="1" u="sng" baseline="-25000" dirty="0">
                <a:solidFill>
                  <a:srgbClr val="002060"/>
                </a:solidFill>
              </a:rPr>
              <a:t>бюджета </a:t>
            </a:r>
            <a:r>
              <a:rPr lang="ru-RU" b="1" i="1" baseline="-25000" dirty="0">
                <a:solidFill>
                  <a:srgbClr val="002060"/>
                </a:solidFill>
              </a:rPr>
              <a:t>- превышение расходов бюджета над его доходами</a:t>
            </a:r>
            <a:endParaRPr lang="ru-RU" dirty="0">
              <a:solidFill>
                <a:srgbClr val="002060"/>
              </a:solidFill>
            </a:endParaRPr>
          </a:p>
          <a:p>
            <a:r>
              <a:rPr lang="ru-RU" b="1" i="1" u="sng" baseline="-25000" dirty="0" smtClean="0">
                <a:solidFill>
                  <a:srgbClr val="002060"/>
                </a:solidFill>
              </a:rPr>
              <a:t>Профицит </a:t>
            </a:r>
            <a:r>
              <a:rPr lang="ru-RU" b="1" i="1" u="sng" baseline="-25000" dirty="0">
                <a:solidFill>
                  <a:srgbClr val="002060"/>
                </a:solidFill>
              </a:rPr>
              <a:t>бюджета </a:t>
            </a:r>
            <a:r>
              <a:rPr lang="ru-RU" b="1" i="1" baseline="-25000" dirty="0">
                <a:solidFill>
                  <a:srgbClr val="002060"/>
                </a:solidFill>
              </a:rPr>
              <a:t>- превышение доходов бюджета над его расходами </a:t>
            </a:r>
            <a:r>
              <a:rPr lang="ru-RU" baseline="-25000" dirty="0">
                <a:solidFill>
                  <a:srgbClr val="002060"/>
                </a:solidFill>
              </a:rPr>
              <a:t>	</a:t>
            </a:r>
            <a:endParaRPr lang="ru-RU" dirty="0">
              <a:solidFill>
                <a:srgbClr val="002060"/>
              </a:solidFill>
            </a:endParaRPr>
          </a:p>
          <a:p>
            <a:r>
              <a:rPr lang="ru-RU" b="1" i="1" u="sng" baseline="-25000" dirty="0">
                <a:solidFill>
                  <a:srgbClr val="002060"/>
                </a:solidFill>
              </a:rPr>
              <a:t>Дотации</a:t>
            </a:r>
            <a:r>
              <a:rPr lang="ru-RU" b="1" i="1" baseline="-25000" dirty="0">
                <a:solidFill>
                  <a:srgbClr val="002060"/>
                </a:solidFill>
              </a:rPr>
              <a:t> - денежные средства, предоставляемые на безвозмездной и безвозвратной основе для поддержки региональных и местных бюджетов при недостаточности их собственных доходов без установления направлений и (или) условий их использования</a:t>
            </a:r>
            <a:endParaRPr lang="ru-RU" dirty="0">
              <a:solidFill>
                <a:srgbClr val="002060"/>
              </a:solidFill>
            </a:endParaRPr>
          </a:p>
          <a:p>
            <a:r>
              <a:rPr lang="ru-RU" b="1" i="1" u="sng" baseline="-25000" dirty="0">
                <a:solidFill>
                  <a:srgbClr val="002060"/>
                </a:solidFill>
              </a:rPr>
              <a:t>Субсидии</a:t>
            </a:r>
            <a:r>
              <a:rPr lang="ru-RU" b="1" i="1" baseline="-25000" dirty="0">
                <a:solidFill>
                  <a:srgbClr val="002060"/>
                </a:solidFill>
              </a:rPr>
              <a:t> - средства, предоставляемые из бюджета одного уровня бюджету другого уровня на </a:t>
            </a:r>
            <a:r>
              <a:rPr lang="ru-RU" b="1" i="1" baseline="-25000" dirty="0" err="1">
                <a:solidFill>
                  <a:srgbClr val="002060"/>
                </a:solidFill>
              </a:rPr>
              <a:t>софинансирование</a:t>
            </a:r>
            <a:r>
              <a:rPr lang="ru-RU" b="1" i="1" baseline="-25000" dirty="0">
                <a:solidFill>
                  <a:srgbClr val="002060"/>
                </a:solidFill>
              </a:rPr>
              <a:t> расходных обязательств органов государственной власти, органов местного самоуправления, возникающих при выполнении ими своих полномочий</a:t>
            </a:r>
            <a:endParaRPr lang="ru-RU" dirty="0">
              <a:solidFill>
                <a:srgbClr val="002060"/>
              </a:solidFill>
            </a:endParaRPr>
          </a:p>
          <a:p>
            <a:r>
              <a:rPr lang="ru-RU" b="1" i="1" u="sng" baseline="-25000" dirty="0" smtClean="0">
                <a:solidFill>
                  <a:srgbClr val="002060"/>
                </a:solidFill>
              </a:rPr>
              <a:t>Субвенции</a:t>
            </a:r>
            <a:r>
              <a:rPr lang="ru-RU" b="1" i="1" baseline="-25000" dirty="0" smtClean="0">
                <a:solidFill>
                  <a:srgbClr val="002060"/>
                </a:solidFill>
              </a:rPr>
              <a:t> </a:t>
            </a:r>
            <a:r>
              <a:rPr lang="ru-RU" b="1" i="1" baseline="-25000" dirty="0">
                <a:solidFill>
                  <a:srgbClr val="002060"/>
                </a:solidFill>
              </a:rPr>
              <a:t>- средства, предоставляемые из федерального либо регионального бюджета на исполнение переданных государственных полномочий соответствующим органам местного </a:t>
            </a:r>
            <a:r>
              <a:rPr lang="ru-RU" b="1" i="1" baseline="-25000" dirty="0" smtClean="0">
                <a:solidFill>
                  <a:srgbClr val="002060"/>
                </a:solidFill>
              </a:rPr>
              <a:t>самоуправления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11" name="Заголовок 1"/>
          <p:cNvSpPr txBox="1">
            <a:spLocks/>
          </p:cNvSpPr>
          <p:nvPr/>
        </p:nvSpPr>
        <p:spPr>
          <a:xfrm>
            <a:off x="448965" y="136685"/>
            <a:ext cx="8551480" cy="83759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 fontScale="82500" lnSpcReduction="2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b="1" i="1" baseline="-25000" dirty="0"/>
              <a:t>ОСНОВНЫЕ ПОНЯТИЯ,</a:t>
            </a:r>
            <a:endParaRPr lang="ru-RU" dirty="0"/>
          </a:p>
          <a:p>
            <a:pPr algn="ctr"/>
            <a:r>
              <a:rPr lang="ru-RU" b="1" i="1" baseline="-25000" dirty="0"/>
              <a:t>ПРИМЕНЯЕМЫЕ В РАМКАХ НАСТОЯЩЕГО «БЮДЖЕТА ДЛЯ ГРАЖДАН»</a:t>
            </a:r>
            <a:endParaRPr lang="ru-RU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6406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Прямоугольник 2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4099" name="Рисунок 1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Рисунок 2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Подзаголовок 2"/>
          <p:cNvSpPr txBox="1">
            <a:spLocks/>
          </p:cNvSpPr>
          <p:nvPr/>
        </p:nvSpPr>
        <p:spPr>
          <a:xfrm>
            <a:off x="520173" y="1749245"/>
            <a:ext cx="6400800" cy="83545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rgbClr val="FFC000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endParaRPr lang="ru-RU" dirty="0"/>
          </a:p>
        </p:txBody>
      </p:sp>
      <p:pic>
        <p:nvPicPr>
          <p:cNvPr id="9" name="Picture 2" descr="F:\money_from_Tramplin\6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216805">
            <a:off x="7236250" y="4946111"/>
            <a:ext cx="1849757" cy="18646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>
          <a:xfrm>
            <a:off x="385011" y="1138426"/>
            <a:ext cx="8704185" cy="5521678"/>
          </a:xfrm>
        </p:spPr>
        <p:txBody>
          <a:bodyPr>
            <a:normAutofit/>
          </a:bodyPr>
          <a:lstStyle/>
          <a:p>
            <a:pPr marL="457200" indent="-457200">
              <a:buFont typeface="Arial" pitchFamily="34" charset="0"/>
              <a:buChar char="•"/>
            </a:pPr>
            <a:r>
              <a:rPr lang="ru-RU" b="1" i="1" baseline="-25000" dirty="0" smtClean="0">
                <a:solidFill>
                  <a:srgbClr val="002060"/>
                </a:solidFill>
              </a:rPr>
              <a:t>Бюджетный </a:t>
            </a:r>
            <a:r>
              <a:rPr lang="ru-RU" b="1" i="1" baseline="-25000" dirty="0">
                <a:solidFill>
                  <a:srgbClr val="002060"/>
                </a:solidFill>
              </a:rPr>
              <a:t>кодекс Российской Федерации;</a:t>
            </a:r>
            <a:endParaRPr lang="ru-RU" dirty="0">
              <a:solidFill>
                <a:srgbClr val="002060"/>
              </a:solidFill>
            </a:endParaRPr>
          </a:p>
          <a:p>
            <a:pPr marL="457200" indent="-457200">
              <a:buFont typeface="Arial" pitchFamily="34" charset="0"/>
              <a:buChar char="•"/>
            </a:pPr>
            <a:r>
              <a:rPr lang="ru-RU" b="1" i="1" baseline="-25000" dirty="0">
                <a:solidFill>
                  <a:srgbClr val="002060"/>
                </a:solidFill>
              </a:rPr>
              <a:t>Федеральный закон от 06.10.2003 №131-ФЗ «Об общих принципах организации местного самоуправления в Российской Федерации»;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ru-RU" b="1" i="1" baseline="-25000" dirty="0">
                <a:solidFill>
                  <a:srgbClr val="002060"/>
                </a:solidFill>
              </a:rPr>
              <a:t>Федеральный закон от 08.05.2010 №83-ФЗ «О внесении изменений в </a:t>
            </a:r>
            <a:r>
              <a:rPr lang="ru-RU" b="1" i="1" baseline="-25000" dirty="0" smtClean="0">
                <a:solidFill>
                  <a:srgbClr val="002060"/>
                </a:solidFill>
              </a:rPr>
              <a:t>отдельные законодательные </a:t>
            </a:r>
            <a:r>
              <a:rPr lang="ru-RU" b="1" i="1" baseline="-25000" dirty="0">
                <a:solidFill>
                  <a:srgbClr val="002060"/>
                </a:solidFill>
              </a:rPr>
              <a:t>акты Российской Федерации в связи с совершенствованием правового положения государственных (муниципальных) учреждений»;</a:t>
            </a:r>
            <a:endParaRPr lang="ru-RU" dirty="0">
              <a:solidFill>
                <a:srgbClr val="002060"/>
              </a:solidFill>
            </a:endParaRPr>
          </a:p>
          <a:p>
            <a:pPr marL="457200" indent="-457200">
              <a:buFont typeface="Arial" pitchFamily="34" charset="0"/>
              <a:buChar char="•"/>
            </a:pPr>
            <a:r>
              <a:rPr lang="ru-RU" b="1" i="1" baseline="-25000" dirty="0">
                <a:solidFill>
                  <a:srgbClr val="002060"/>
                </a:solidFill>
              </a:rPr>
              <a:t>Устав муниципального образования </a:t>
            </a:r>
            <a:r>
              <a:rPr lang="ru-RU" b="1" i="1" baseline="-25000" dirty="0" smtClean="0">
                <a:solidFill>
                  <a:srgbClr val="002060"/>
                </a:solidFill>
              </a:rPr>
              <a:t>«</a:t>
            </a:r>
            <a:r>
              <a:rPr lang="ru-RU" b="1" i="1" baseline="-25000" dirty="0" err="1" smtClean="0">
                <a:solidFill>
                  <a:srgbClr val="002060"/>
                </a:solidFill>
              </a:rPr>
              <a:t>Почепский</a:t>
            </a:r>
            <a:r>
              <a:rPr lang="ru-RU" b="1" i="1" baseline="-25000" dirty="0" smtClean="0">
                <a:solidFill>
                  <a:srgbClr val="002060"/>
                </a:solidFill>
              </a:rPr>
              <a:t> район»;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ru-RU" b="1" i="1" baseline="-25000" dirty="0">
                <a:solidFill>
                  <a:srgbClr val="002060"/>
                </a:solidFill>
              </a:rPr>
              <a:t>Иные нормативные правовые акты Российской Федерации, </a:t>
            </a:r>
            <a:r>
              <a:rPr lang="ru-RU" b="1" i="1" baseline="-25000" dirty="0" smtClean="0">
                <a:solidFill>
                  <a:srgbClr val="002060"/>
                </a:solidFill>
              </a:rPr>
              <a:t>Брянской </a:t>
            </a:r>
            <a:r>
              <a:rPr lang="ru-RU" b="1" i="1" baseline="-25000" dirty="0">
                <a:solidFill>
                  <a:srgbClr val="002060"/>
                </a:solidFill>
              </a:rPr>
              <a:t>области, Министерства Финансов Российской Федерации, а также муниципальные правовые акты</a:t>
            </a:r>
            <a:endParaRPr lang="ru-RU" dirty="0">
              <a:solidFill>
                <a:srgbClr val="002060"/>
              </a:solidFill>
            </a:endParaRPr>
          </a:p>
          <a:p>
            <a:pPr marL="457200" indent="-457200">
              <a:buFont typeface="Arial" pitchFamily="34" charset="0"/>
              <a:buChar char="•"/>
            </a:pPr>
            <a:endParaRPr lang="ru-RU" b="1" i="1" baseline="-25000" dirty="0">
              <a:solidFill>
                <a:srgbClr val="002060"/>
              </a:solidFill>
            </a:endParaRPr>
          </a:p>
          <a:p>
            <a:pPr marL="457200" indent="-457200">
              <a:buFont typeface="Arial" pitchFamily="34" charset="0"/>
              <a:buChar char="•"/>
            </a:pP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11" name="Заголовок 1"/>
          <p:cNvSpPr txBox="1">
            <a:spLocks/>
          </p:cNvSpPr>
          <p:nvPr/>
        </p:nvSpPr>
        <p:spPr>
          <a:xfrm>
            <a:off x="448965" y="136685"/>
            <a:ext cx="8551480" cy="83759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 fontScale="75000" lnSpcReduction="2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b="1" i="1" baseline="-25000" dirty="0"/>
              <a:t>НОРМАТИВНАЯ ПРАВОВАЯ БАЗА,</a:t>
            </a:r>
            <a:endParaRPr lang="ru-RU" dirty="0"/>
          </a:p>
          <a:p>
            <a:pPr algn="ctr"/>
            <a:r>
              <a:rPr lang="ru-RU" b="1" i="1" baseline="-25000" dirty="0"/>
              <a:t>РЕГУЛИРУЮЩАЯ ИСПОЛНЕНИЕ БЮДЖЕТА </a:t>
            </a:r>
            <a:r>
              <a:rPr lang="ru-RU" sz="3200" b="1" i="1" baseline="-25000" dirty="0" smtClean="0"/>
              <a:t>ПОЧЕПСКОГО МУНИЦИПАЛЬНОГО РАЙОНА</a:t>
            </a:r>
            <a:endParaRPr lang="ru-RU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9880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Прямоугольник 2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4099" name="Рисунок 1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Рисунок 2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Подзаголовок 2"/>
          <p:cNvSpPr txBox="1">
            <a:spLocks/>
          </p:cNvSpPr>
          <p:nvPr/>
        </p:nvSpPr>
        <p:spPr>
          <a:xfrm>
            <a:off x="520173" y="1749245"/>
            <a:ext cx="6400800" cy="83545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rgbClr val="FFC000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endParaRPr lang="ru-RU" dirty="0"/>
          </a:p>
        </p:txBody>
      </p:sp>
      <p:pic>
        <p:nvPicPr>
          <p:cNvPr id="9" name="Picture 2" descr="F:\money_from_Tramplin\6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216805">
            <a:off x="7236250" y="4946111"/>
            <a:ext cx="1849757" cy="18646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Заголовок 1"/>
          <p:cNvSpPr txBox="1">
            <a:spLocks/>
          </p:cNvSpPr>
          <p:nvPr/>
        </p:nvSpPr>
        <p:spPr>
          <a:xfrm>
            <a:off x="448965" y="136685"/>
            <a:ext cx="8551480" cy="83759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 fontScale="82500" lnSpcReduction="2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b="1" i="1" baseline="-25000" dirty="0"/>
              <a:t>ПРАВОВОЕ РЕГУЛИРОВАНИЕ ИСПОЛНЕНИЯ БЮДЖЕТА </a:t>
            </a:r>
            <a:r>
              <a:rPr lang="ru-RU" b="1" i="1" baseline="-25000" dirty="0" smtClean="0"/>
              <a:t>РАЙОНА</a:t>
            </a:r>
            <a:endParaRPr lang="ru-RU" dirty="0" smtClean="0"/>
          </a:p>
          <a:p>
            <a:pPr algn="ctr"/>
            <a:r>
              <a:rPr lang="ru-RU" b="1" i="1" baseline="-25000" dirty="0" smtClean="0"/>
              <a:t>НА МУНИЦИПАЛЬНОМ УРОВНЕ</a:t>
            </a:r>
            <a:endParaRPr lang="ru-RU" dirty="0" smtClean="0"/>
          </a:p>
          <a:p>
            <a:pPr algn="ctr"/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143555" y="2512770"/>
            <a:ext cx="2901395" cy="183246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БЮДЖЕТ ПОЧЕПСКОГО МУНИЦИПАЛЬНОГО РАЙОНА</a:t>
            </a:r>
          </a:p>
          <a:p>
            <a:pPr algn="ctr"/>
            <a:r>
              <a:rPr lang="ru-RU" dirty="0" smtClean="0"/>
              <a:t> НА 2017ГОД</a:t>
            </a:r>
            <a:endParaRPr lang="ru-RU" dirty="0"/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3177189" y="974275"/>
            <a:ext cx="5795817" cy="1691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400" b="1" i="1" baseline="-25000" dirty="0"/>
              <a:t>был сформирован и исполнялся на основании:</a:t>
            </a:r>
            <a:endParaRPr lang="ru-RU" sz="2400" dirty="0"/>
          </a:p>
          <a:p>
            <a:pPr marL="285750" indent="-285750">
              <a:buFont typeface="Arial" pitchFamily="34" charset="0"/>
              <a:buChar char="•"/>
            </a:pPr>
            <a:r>
              <a:rPr lang="ru-RU" sz="1600" b="1" i="1" dirty="0"/>
              <a:t>основных направлений бюджетной политики </a:t>
            </a:r>
            <a:r>
              <a:rPr lang="ru-RU" sz="1600" b="1" i="1" dirty="0" err="1" smtClean="0"/>
              <a:t>Почепского</a:t>
            </a:r>
            <a:r>
              <a:rPr lang="ru-RU" sz="1600" b="1" i="1" dirty="0" smtClean="0"/>
              <a:t> района </a:t>
            </a:r>
            <a:r>
              <a:rPr lang="ru-RU" sz="1600" b="1" i="1" dirty="0"/>
              <a:t>на </a:t>
            </a:r>
            <a:r>
              <a:rPr lang="ru-RU" sz="1600" b="1" i="1" dirty="0" smtClean="0"/>
              <a:t>2017 </a:t>
            </a:r>
            <a:r>
              <a:rPr lang="ru-RU" sz="1600" b="1" i="1" dirty="0"/>
              <a:t>год и на плановый период </a:t>
            </a:r>
            <a:r>
              <a:rPr lang="ru-RU" sz="1600" b="1" i="1" dirty="0" smtClean="0"/>
              <a:t>2018 </a:t>
            </a:r>
            <a:r>
              <a:rPr lang="ru-RU" sz="1600" b="1" i="1" dirty="0"/>
              <a:t>и </a:t>
            </a:r>
            <a:r>
              <a:rPr lang="ru-RU" sz="1600" b="1" i="1" dirty="0" smtClean="0"/>
              <a:t>2019 </a:t>
            </a:r>
            <a:r>
              <a:rPr lang="ru-RU" sz="1600" b="1" i="1" dirty="0"/>
              <a:t>годов;</a:t>
            </a:r>
          </a:p>
          <a:p>
            <a:pPr indent="-285750">
              <a:buFont typeface="Arial" pitchFamily="34" charset="0"/>
              <a:buChar char="•"/>
            </a:pPr>
            <a:r>
              <a:rPr lang="ru-RU" sz="1600" b="1" i="1" dirty="0"/>
              <a:t>основных направлений налоговой политики </a:t>
            </a:r>
            <a:r>
              <a:rPr lang="ru-RU" sz="1600" b="1" i="1" dirty="0" err="1" smtClean="0"/>
              <a:t>Почепского</a:t>
            </a:r>
            <a:r>
              <a:rPr lang="ru-RU" sz="1600" b="1" i="1" dirty="0" smtClean="0"/>
              <a:t> района </a:t>
            </a:r>
            <a:r>
              <a:rPr lang="ru-RU" sz="1600" b="1" i="1" dirty="0"/>
              <a:t>на </a:t>
            </a:r>
            <a:r>
              <a:rPr lang="ru-RU" sz="1600" b="1" i="1" dirty="0" smtClean="0"/>
              <a:t>2017 </a:t>
            </a:r>
            <a:r>
              <a:rPr lang="ru-RU" sz="1600" b="1" i="1" dirty="0"/>
              <a:t>год и на плановый период </a:t>
            </a:r>
            <a:r>
              <a:rPr lang="ru-RU" sz="1600" b="1" i="1" dirty="0" smtClean="0"/>
              <a:t>2018 </a:t>
            </a:r>
            <a:r>
              <a:rPr lang="ru-RU" sz="1600" b="1" i="1" dirty="0"/>
              <a:t>и </a:t>
            </a:r>
            <a:r>
              <a:rPr lang="ru-RU" sz="1600" b="1" i="1" dirty="0" smtClean="0"/>
              <a:t>2019 </a:t>
            </a:r>
            <a:r>
              <a:rPr lang="ru-RU" sz="1600" b="1" i="1" dirty="0"/>
              <a:t>годов</a:t>
            </a:r>
            <a:endParaRPr lang="ru-RU" sz="1600" dirty="0"/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3177189" y="3360440"/>
            <a:ext cx="5795817" cy="144822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600" b="1" i="1" dirty="0"/>
              <a:t>был </a:t>
            </a:r>
            <a:r>
              <a:rPr lang="ru-RU" sz="1600" b="1" i="1" dirty="0" smtClean="0"/>
              <a:t>утвержден:</a:t>
            </a:r>
          </a:p>
          <a:p>
            <a:r>
              <a:rPr lang="ru-RU" sz="1600" b="1" i="1" dirty="0" smtClean="0"/>
              <a:t>Решением районного Совета народных депутатов от 26.12.2016г. №206 «О бюджете </a:t>
            </a:r>
            <a:r>
              <a:rPr lang="ru-RU" sz="1600" b="1" i="1" dirty="0" err="1" smtClean="0"/>
              <a:t>Почепского</a:t>
            </a:r>
            <a:r>
              <a:rPr lang="ru-RU" sz="1600" b="1" i="1" dirty="0" smtClean="0"/>
              <a:t> муниципального </a:t>
            </a:r>
            <a:r>
              <a:rPr lang="ru-RU" sz="1600" b="1" i="1" dirty="0" smtClean="0"/>
              <a:t>района на </a:t>
            </a:r>
            <a:r>
              <a:rPr lang="ru-RU" sz="1600" b="1" i="1" dirty="0" smtClean="0"/>
              <a:t>2017 год и плановый период 2017 и 2018 годов»</a:t>
            </a:r>
            <a:endParaRPr lang="ru-RU" sz="1600" dirty="0"/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279280" y="5154310"/>
            <a:ext cx="8568460" cy="144822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600" b="1" i="1" dirty="0"/>
              <a:t>В течение </a:t>
            </a:r>
            <a:r>
              <a:rPr lang="ru-RU" sz="1600" b="1" i="1" dirty="0" smtClean="0"/>
              <a:t>2017 </a:t>
            </a:r>
            <a:r>
              <a:rPr lang="ru-RU" sz="1600" b="1" i="1" dirty="0"/>
              <a:t>года при наличии соответствующих оснований решениями </a:t>
            </a:r>
            <a:r>
              <a:rPr lang="ru-RU" sz="1600" b="1" i="1" dirty="0" smtClean="0"/>
              <a:t>районного Совета народных депутатов в </a:t>
            </a:r>
            <a:r>
              <a:rPr lang="ru-RU" sz="1600" b="1" i="1" dirty="0"/>
              <a:t>первоначально утвержденный бюджет </a:t>
            </a:r>
            <a:r>
              <a:rPr lang="ru-RU" sz="1600" b="1" i="1" dirty="0" smtClean="0"/>
              <a:t>района </a:t>
            </a:r>
            <a:r>
              <a:rPr lang="ru-RU" sz="1600" b="1" i="1" dirty="0"/>
              <a:t>вносились изменения в соответствии </a:t>
            </a:r>
            <a:r>
              <a:rPr lang="ru-RU" sz="1600" b="1" i="1" dirty="0" smtClean="0"/>
              <a:t>с нормами </a:t>
            </a:r>
            <a:r>
              <a:rPr lang="ru-RU" sz="1600" b="1" i="1" dirty="0"/>
              <a:t>бюджетного законодательства </a:t>
            </a:r>
            <a:r>
              <a:rPr lang="ru-RU" sz="1600" b="1" i="1" dirty="0" smtClean="0"/>
              <a:t>(9 </a:t>
            </a:r>
            <a:r>
              <a:rPr lang="ru-RU" sz="1600" b="1" i="1" dirty="0"/>
              <a:t>решений о внесении изменений в первоначальное решение о бюджете)</a:t>
            </a:r>
            <a:endParaRPr lang="ru-RU" sz="1600" dirty="0"/>
          </a:p>
          <a:p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2978205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Прямоугольник 2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4099" name="Рисунок 1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Рисунок 2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Подзаголовок 2"/>
          <p:cNvSpPr txBox="1">
            <a:spLocks/>
          </p:cNvSpPr>
          <p:nvPr/>
        </p:nvSpPr>
        <p:spPr>
          <a:xfrm>
            <a:off x="520173" y="1749245"/>
            <a:ext cx="6400800" cy="83545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rgbClr val="FFC000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endParaRPr lang="ru-RU" dirty="0"/>
          </a:p>
        </p:txBody>
      </p:sp>
      <p:pic>
        <p:nvPicPr>
          <p:cNvPr id="9" name="Picture 2" descr="F:\money_from_Tramplin\6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216805">
            <a:off x="7236250" y="4946111"/>
            <a:ext cx="1849757" cy="18646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Заголовок 1"/>
          <p:cNvSpPr txBox="1">
            <a:spLocks/>
          </p:cNvSpPr>
          <p:nvPr/>
        </p:nvSpPr>
        <p:spPr>
          <a:xfrm>
            <a:off x="448965" y="136685"/>
            <a:ext cx="8551480" cy="83759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 fontScale="90000" lnSpcReduction="1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b="1" i="1" baseline="-25000" dirty="0"/>
              <a:t>ОСНОВНЫЕ ЦЕЛИ, УСЛОВИЯ И ОСОБЕННОСТИ ИСПОЛНЕНИЯ БЮДЖЕТА </a:t>
            </a:r>
            <a:r>
              <a:rPr lang="ru-RU" b="1" i="1" baseline="-25000" dirty="0" smtClean="0"/>
              <a:t>ПОЧЕПСКОГО МУНИЦИПАЛЬНОГО РАЙОНА </a:t>
            </a:r>
            <a:r>
              <a:rPr lang="ru-RU" b="1" i="1" baseline="-25000" dirty="0"/>
              <a:t>В </a:t>
            </a:r>
            <a:r>
              <a:rPr lang="ru-RU" b="1" i="1" baseline="-25000" dirty="0" smtClean="0"/>
              <a:t>2017 </a:t>
            </a:r>
            <a:r>
              <a:rPr lang="ru-RU" b="1" i="1" baseline="-25000" dirty="0"/>
              <a:t>ГОДУ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15" name="Подзаголовок 1"/>
          <p:cNvSpPr>
            <a:spLocks noGrp="1"/>
          </p:cNvSpPr>
          <p:nvPr>
            <p:ph type="subTitle" idx="1"/>
          </p:nvPr>
        </p:nvSpPr>
        <p:spPr>
          <a:xfrm>
            <a:off x="385011" y="1138426"/>
            <a:ext cx="8704185" cy="5521678"/>
          </a:xfrm>
        </p:spPr>
        <p:txBody>
          <a:bodyPr>
            <a:normAutofit fontScale="85000" lnSpcReduction="20000"/>
          </a:bodyPr>
          <a:lstStyle/>
          <a:p>
            <a:pPr marL="457200" indent="-457200">
              <a:buFont typeface="Arial" pitchFamily="34" charset="0"/>
              <a:buChar char="•"/>
            </a:pPr>
            <a:r>
              <a:rPr lang="ru-RU" sz="2600" b="1" i="1" dirty="0" smtClean="0">
                <a:solidFill>
                  <a:srgbClr val="002060"/>
                </a:solidFill>
              </a:rPr>
              <a:t>Соблюдение </a:t>
            </a:r>
            <a:r>
              <a:rPr lang="ru-RU" sz="2600" b="1" i="1" dirty="0">
                <a:solidFill>
                  <a:srgbClr val="002060"/>
                </a:solidFill>
              </a:rPr>
              <a:t>принципа безусловного исполнения действующих расходных обязательств;</a:t>
            </a:r>
            <a:endParaRPr lang="ru-RU" sz="2600" dirty="0">
              <a:solidFill>
                <a:srgbClr val="002060"/>
              </a:solidFill>
            </a:endParaRPr>
          </a:p>
          <a:p>
            <a:pPr marL="457200" indent="-457200">
              <a:buFont typeface="Arial" pitchFamily="34" charset="0"/>
              <a:buChar char="•"/>
            </a:pPr>
            <a:r>
              <a:rPr lang="ru-RU" sz="2600" b="1" i="1" dirty="0">
                <a:solidFill>
                  <a:srgbClr val="002060"/>
                </a:solidFill>
              </a:rPr>
              <a:t>Исполнение бюджета </a:t>
            </a:r>
            <a:r>
              <a:rPr lang="ru-RU" sz="2600" b="1" i="1" dirty="0" smtClean="0">
                <a:solidFill>
                  <a:srgbClr val="002060"/>
                </a:solidFill>
              </a:rPr>
              <a:t>района </a:t>
            </a:r>
            <a:r>
              <a:rPr lang="ru-RU" sz="2600" b="1" i="1" dirty="0">
                <a:solidFill>
                  <a:srgbClr val="002060"/>
                </a:solidFill>
              </a:rPr>
              <a:t>в «программном» формате, что обеспечивает увязку бюджетных ассигнований и конкретных мероприятий, направленных на достижение приоритетных целей социально-экономического развития </a:t>
            </a:r>
            <a:r>
              <a:rPr lang="ru-RU" sz="2600" b="1" i="1" dirty="0" smtClean="0">
                <a:solidFill>
                  <a:srgbClr val="002060"/>
                </a:solidFill>
              </a:rPr>
              <a:t>района;</a:t>
            </a:r>
            <a:endParaRPr lang="ru-RU" sz="2600" b="1" i="1" dirty="0">
              <a:solidFill>
                <a:srgbClr val="002060"/>
              </a:solidFill>
            </a:endParaRPr>
          </a:p>
          <a:p>
            <a:pPr marL="457200" indent="-457200">
              <a:buFont typeface="Arial" pitchFamily="34" charset="0"/>
              <a:buChar char="•"/>
            </a:pPr>
            <a:r>
              <a:rPr lang="ru-RU" sz="2600" b="1" i="1" dirty="0">
                <a:solidFill>
                  <a:srgbClr val="002060"/>
                </a:solidFill>
              </a:rPr>
              <a:t>Оптимизация и повышение эффективности использования бюджетных средств, при соблюдении и повышении уровня эффективности оказания муниципальных услуг, в том числе за счет оптимизации численности работников муниципальных учреждений и муниципальных служащих </a:t>
            </a:r>
            <a:r>
              <a:rPr lang="ru-RU" sz="2600" b="1" i="1" dirty="0" smtClean="0">
                <a:solidFill>
                  <a:srgbClr val="002060"/>
                </a:solidFill>
              </a:rPr>
              <a:t>органов местного самоуправления;</a:t>
            </a:r>
            <a:endParaRPr lang="ru-RU" sz="2600" b="1" i="1" dirty="0">
              <a:solidFill>
                <a:srgbClr val="002060"/>
              </a:solidFill>
            </a:endParaRPr>
          </a:p>
          <a:p>
            <a:pPr marL="457200" indent="-457200">
              <a:buFont typeface="Arial" pitchFamily="34" charset="0"/>
              <a:buChar char="•"/>
            </a:pPr>
            <a:r>
              <a:rPr lang="ru-RU" sz="2600" b="1" i="1" dirty="0">
                <a:solidFill>
                  <a:srgbClr val="002060"/>
                </a:solidFill>
              </a:rPr>
              <a:t>Увеличение заработной платы работников бюджетной сферы с учетом достижения целевых значений «дорожных карт» по Указам Президента Российской Федерации от 2012 года;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ru-RU" sz="2600" b="1" i="1" dirty="0">
                <a:solidFill>
                  <a:srgbClr val="002060"/>
                </a:solidFill>
              </a:rPr>
              <a:t>Обеспечение сбалансированности бюджета </a:t>
            </a:r>
            <a:r>
              <a:rPr lang="ru-RU" sz="2600" b="1" i="1" dirty="0" smtClean="0">
                <a:solidFill>
                  <a:srgbClr val="002060"/>
                </a:solidFill>
              </a:rPr>
              <a:t>района;</a:t>
            </a:r>
            <a:endParaRPr lang="ru-RU" sz="2600" b="1" i="1" dirty="0">
              <a:solidFill>
                <a:srgbClr val="002060"/>
              </a:solidFill>
            </a:endParaRPr>
          </a:p>
          <a:p>
            <a:pPr marL="457200" indent="-457200">
              <a:buFont typeface="Arial" pitchFamily="34" charset="0"/>
              <a:buChar char="•"/>
            </a:pPr>
            <a:r>
              <a:rPr lang="ru-RU" sz="2600" b="1" i="1" dirty="0">
                <a:solidFill>
                  <a:srgbClr val="002060"/>
                </a:solidFill>
              </a:rPr>
              <a:t>Обеспечение открытости бюджетного процесса с применением различных форм.</a:t>
            </a:r>
          </a:p>
          <a:p>
            <a:pPr marL="457200" indent="-457200">
              <a:buFont typeface="Arial" pitchFamily="34" charset="0"/>
              <a:buChar char="•"/>
            </a:pPr>
            <a:endParaRPr lang="ru-RU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2962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Прямоугольник 2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4099" name="Рисунок 1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Рисунок 2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59785" y="-2440"/>
            <a:ext cx="7787955" cy="835455"/>
          </a:xfrm>
        </p:spPr>
        <p:txBody>
          <a:bodyPr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Исполнение </a:t>
            </a:r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основных </a:t>
            </a:r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параметров бюджета </a:t>
            </a:r>
            <a:r>
              <a:rPr lang="ru-RU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Почепского</a:t>
            </a:r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муниципального района за 2017 год</a:t>
            </a:r>
            <a:endParaRPr lang="ru-RU" sz="4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7" name="Подзаголовок 2"/>
          <p:cNvSpPr txBox="1">
            <a:spLocks/>
          </p:cNvSpPr>
          <p:nvPr/>
        </p:nvSpPr>
        <p:spPr>
          <a:xfrm>
            <a:off x="520173" y="1749245"/>
            <a:ext cx="6400800" cy="83545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rgbClr val="FFC000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endParaRPr lang="ru-RU" dirty="0"/>
          </a:p>
        </p:txBody>
      </p:sp>
      <p:pic>
        <p:nvPicPr>
          <p:cNvPr id="9" name="Picture 2" descr="F:\money_from_Tramplin\6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216805">
            <a:off x="7236250" y="4946111"/>
            <a:ext cx="1849757" cy="18646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Диаграмма 1"/>
          <p:cNvGraphicFramePr/>
          <p:nvPr>
            <p:extLst>
              <p:ext uri="{D42A27DB-BD31-4B8C-83A1-F6EECF244321}">
                <p14:modId xmlns:p14="http://schemas.microsoft.com/office/powerpoint/2010/main" val="2970948470"/>
              </p:ext>
            </p:extLst>
          </p:nvPr>
        </p:nvGraphicFramePr>
        <p:xfrm>
          <a:off x="296260" y="1138425"/>
          <a:ext cx="8398775" cy="274869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0079752"/>
              </p:ext>
            </p:extLst>
          </p:nvPr>
        </p:nvGraphicFramePr>
        <p:xfrm>
          <a:off x="372612" y="4039820"/>
          <a:ext cx="8398775" cy="239980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79755"/>
                <a:gridCol w="1679755"/>
                <a:gridCol w="1679755"/>
                <a:gridCol w="1679755"/>
                <a:gridCol w="1679755"/>
              </a:tblGrid>
              <a:tr h="523545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2017 год план (</a:t>
                      </a:r>
                      <a:r>
                        <a:rPr lang="ru-RU" dirty="0" err="1" smtClean="0"/>
                        <a:t>тыс.руб</a:t>
                      </a:r>
                      <a:r>
                        <a:rPr lang="ru-RU" dirty="0" smtClean="0"/>
                        <a:t>.)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2017 год исполнено (</a:t>
                      </a:r>
                      <a:r>
                        <a:rPr lang="ru-RU" dirty="0" err="1" smtClean="0"/>
                        <a:t>тыс.руб</a:t>
                      </a:r>
                      <a:r>
                        <a:rPr lang="ru-RU" dirty="0" smtClean="0"/>
                        <a:t>.)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Отклонение  (+,-)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(</a:t>
                      </a:r>
                      <a:r>
                        <a:rPr lang="ru-RU" dirty="0" err="1" smtClean="0"/>
                        <a:t>тыс.руб</a:t>
                      </a:r>
                      <a:r>
                        <a:rPr lang="ru-RU" dirty="0" smtClean="0"/>
                        <a:t>.)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% </a:t>
                      </a:r>
                    </a:p>
                    <a:p>
                      <a:pPr algn="ctr"/>
                      <a:r>
                        <a:rPr lang="ru-RU" dirty="0" smtClean="0"/>
                        <a:t>Исполнения</a:t>
                      </a:r>
                      <a:endParaRPr lang="ru-RU" dirty="0"/>
                    </a:p>
                  </a:txBody>
                  <a:tcPr/>
                </a:tc>
              </a:tr>
              <a:tr h="356120">
                <a:tc>
                  <a:txBody>
                    <a:bodyPr/>
                    <a:lstStyle/>
                    <a:p>
                      <a:r>
                        <a:rPr lang="ru-RU" dirty="0" smtClean="0"/>
                        <a:t>Доходы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dirty="0" smtClean="0"/>
                        <a:t>549009,1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dirty="0" smtClean="0"/>
                        <a:t>547408,4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dirty="0" smtClean="0"/>
                        <a:t>-1600,7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dirty="0" smtClean="0"/>
                        <a:t>99,7</a:t>
                      </a:r>
                      <a:endParaRPr lang="ru-RU" dirty="0"/>
                    </a:p>
                  </a:txBody>
                  <a:tcPr/>
                </a:tc>
              </a:tr>
              <a:tr h="295770">
                <a:tc>
                  <a:txBody>
                    <a:bodyPr/>
                    <a:lstStyle/>
                    <a:p>
                      <a:r>
                        <a:rPr lang="ru-RU" dirty="0" smtClean="0"/>
                        <a:t>Расходы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dirty="0" smtClean="0"/>
                        <a:t>555339,8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dirty="0" smtClean="0"/>
                        <a:t>544626,6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dirty="0" smtClean="0"/>
                        <a:t>-10713,2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dirty="0" smtClean="0"/>
                        <a:t>98,7</a:t>
                      </a:r>
                      <a:endParaRPr lang="ru-RU" dirty="0"/>
                    </a:p>
                  </a:txBody>
                  <a:tcPr/>
                </a:tc>
              </a:tr>
              <a:tr h="388125">
                <a:tc>
                  <a:txBody>
                    <a:bodyPr/>
                    <a:lstStyle/>
                    <a:p>
                      <a:r>
                        <a:rPr lang="ru-RU" dirty="0" smtClean="0"/>
                        <a:t>Профицит (+)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dirty="0" smtClean="0"/>
                        <a:t>-6330,7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dirty="0" smtClean="0"/>
                        <a:t>2781,8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dirty="0" smtClean="0"/>
                        <a:t>9112,5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ru-RU" dirty="0"/>
                    </a:p>
                  </a:txBody>
                  <a:tcPr/>
                </a:tc>
              </a:tr>
              <a:tr h="305410">
                <a:tc>
                  <a:txBody>
                    <a:bodyPr/>
                    <a:lstStyle/>
                    <a:p>
                      <a:r>
                        <a:rPr lang="ru-RU" dirty="0" smtClean="0"/>
                        <a:t>Дефицит (-)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66521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6829</TotalTime>
  <Words>1852</Words>
  <Application>Microsoft Office PowerPoint</Application>
  <PresentationFormat>Экран (4:3)</PresentationFormat>
  <Paragraphs>515</Paragraphs>
  <Slides>35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35</vt:i4>
      </vt:variant>
    </vt:vector>
  </HeadingPairs>
  <TitlesOfParts>
    <vt:vector size="36" baseType="lpstr">
      <vt:lpstr>Office Theme</vt:lpstr>
      <vt:lpstr>Отчет об исполнении бюджета Почепского муниципального района за 2017 год в доступной для граждан форме – «БЮДЖЕТ ДЛЯ ГРАЖДАН»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Julian</dc:creator>
  <cp:lastModifiedBy>ChinkarevaSM</cp:lastModifiedBy>
  <cp:revision>148</cp:revision>
  <dcterms:created xsi:type="dcterms:W3CDTF">2013-08-21T19:17:07Z</dcterms:created>
  <dcterms:modified xsi:type="dcterms:W3CDTF">2018-03-27T05:59:34Z</dcterms:modified>
</cp:coreProperties>
</file>