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8" r:id="rId2"/>
    <p:sldId id="307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58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3" r:id="rId34"/>
    <p:sldId id="452" r:id="rId35"/>
    <p:sldId id="455" r:id="rId36"/>
    <p:sldId id="456" r:id="rId37"/>
    <p:sldId id="454" r:id="rId38"/>
    <p:sldId id="457" r:id="rId39"/>
  </p:sldIdLst>
  <p:sldSz cx="9144000" cy="6858000" type="screen4x3"/>
  <p:notesSz cx="6788150" cy="9917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90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681" autoAdjust="0"/>
    <p:restoredTop sz="78289" autoAdjust="0"/>
  </p:normalViewPr>
  <p:slideViewPr>
    <p:cSldViewPr snapToGrid="0">
      <p:cViewPr>
        <p:scale>
          <a:sx n="76" d="100"/>
          <a:sy n="76" d="100"/>
        </p:scale>
        <p:origin x="-714" y="-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561394523951785E-2"/>
                  <c:y val="-1.869892648653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960.2</c:v>
                </c:pt>
                <c:pt idx="1">
                  <c:v>877.8</c:v>
                </c:pt>
                <c:pt idx="2">
                  <c:v>669.9</c:v>
                </c:pt>
                <c:pt idx="3">
                  <c:v>680.4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561394523951785E-2"/>
                  <c:y val="-2.3375498553685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982.8</c:v>
                </c:pt>
                <c:pt idx="1">
                  <c:v>877.8</c:v>
                </c:pt>
                <c:pt idx="2">
                  <c:v>669.9</c:v>
                </c:pt>
                <c:pt idx="3">
                  <c:v>680.4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11626407185087E-2"/>
                  <c:y val="-4.440995040551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50231883233222E-2"/>
                  <c:y val="-2.804838972979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1394523951785E-2"/>
                  <c:y val="-2.103629229734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-22.599999999999909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011328"/>
        <c:axId val="23012864"/>
        <c:axId val="0"/>
      </c:bar3DChart>
      <c:catAx>
        <c:axId val="2301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23012864"/>
        <c:crosses val="autoZero"/>
        <c:auto val="1"/>
        <c:lblAlgn val="ctr"/>
        <c:lblOffset val="100"/>
        <c:noMultiLvlLbl val="0"/>
      </c:catAx>
      <c:valAx>
        <c:axId val="2301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1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004966942423336"/>
          <c:y val="1.3679662784481777E-2"/>
          <c:w val="0.78463935678926211"/>
          <c:h val="0.84615384615384615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453696"/>
        <c:axId val="23455232"/>
        <c:axId val="0"/>
      </c:bar3DChart>
      <c:catAx>
        <c:axId val="234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345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55232"/>
        <c:scaling>
          <c:orientation val="minMax"/>
          <c:max val="2000000"/>
        </c:scaling>
        <c:delete val="1"/>
        <c:axPos val="l"/>
        <c:numFmt formatCode="General" sourceLinked="1"/>
        <c:majorTickMark val="out"/>
        <c:minorTickMark val="none"/>
        <c:tickLblPos val="nextTo"/>
        <c:crossAx val="23453696"/>
        <c:crosses val="autoZero"/>
        <c:crossBetween val="between"/>
      </c:valAx>
      <c:spPr>
        <a:noFill/>
        <a:ln w="26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840949787818585E-2"/>
          <c:y val="4.3024106436047527E-4"/>
          <c:w val="0.78463935678926211"/>
          <c:h val="0.8461538461538461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1316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4844972649446857E-2"/>
                  <c:y val="6.0947339912557991E-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154021635146072E-2"/>
                  <c:y val="0.1059953737609704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445360217823182E-2"/>
                  <c:y val="0.13779398588926153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415532170628089E-2"/>
                  <c:y val="9.009606769682485E-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6B-4812-A4C3-1BF5829F7A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632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51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Sheet1!$A$1:$D$1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Sheet1!$A$2:$D$2</c:f>
              <c:numCache>
                <c:formatCode>#,##0.00</c:formatCode>
                <c:ptCount val="4"/>
                <c:pt idx="0" formatCode="General">
                  <c:v>960200</c:v>
                </c:pt>
                <c:pt idx="1">
                  <c:v>877800</c:v>
                </c:pt>
                <c:pt idx="2">
                  <c:v>669900</c:v>
                </c:pt>
                <c:pt idx="3">
                  <c:v>680400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6B-4812-A4C3-1BF5829F7A84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581824"/>
        <c:axId val="23583360"/>
        <c:axId val="0"/>
      </c:bar3DChart>
      <c:catAx>
        <c:axId val="2358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358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83360"/>
        <c:scaling>
          <c:orientation val="minMax"/>
          <c:max val="2000000"/>
        </c:scaling>
        <c:delete val="1"/>
        <c:axPos val="l"/>
        <c:numFmt formatCode="General" sourceLinked="1"/>
        <c:majorTickMark val="out"/>
        <c:minorTickMark val="none"/>
        <c:tickLblPos val="nextTo"/>
        <c:crossAx val="23581824"/>
        <c:crosses val="autoZero"/>
        <c:crossBetween val="between"/>
      </c:valAx>
      <c:spPr>
        <a:noFill/>
        <a:ln w="26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02119179547E-3"/>
          <c:y val="6.4209923968561886E-2"/>
          <c:w val="0.63993924370564792"/>
          <c:h val="0.885463580969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-0.37329181576575698"/>
                  <c:y val="3.005377874680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
</c:v>
                </c:pt>
                <c:pt idx="2">
                  <c:v>Единый налог на вмененный доход</c:v>
                </c:pt>
                <c:pt idx="3">
                  <c:v>Госпошлина</c:v>
                </c:pt>
                <c:pt idx="4">
                  <c:v>Единый сельскохозяйственный налог</c:v>
                </c:pt>
                <c:pt idx="5">
                  <c:v>Налог, взимаемый с применением патентной системы налогооблажения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135829</c:v>
                </c:pt>
                <c:pt idx="1">
                  <c:v>11350</c:v>
                </c:pt>
                <c:pt idx="2">
                  <c:v>2972</c:v>
                </c:pt>
                <c:pt idx="3">
                  <c:v>2154</c:v>
                </c:pt>
                <c:pt idx="4">
                  <c:v>1287</c:v>
                </c:pt>
                <c:pt idx="5">
                  <c:v>7960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2167127612295736"/>
          <c:y val="6.2045883790689926E-2"/>
          <c:w val="0.37832872387704258"/>
          <c:h val="0.86394393678480164"/>
        </c:manualLayout>
      </c:layout>
      <c:overlay val="1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634615384615384E-2"/>
          <c:w val="0.96984126984126984"/>
          <c:h val="0.84615384615384615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2824960"/>
        <c:axId val="103494400"/>
        <c:axId val="0"/>
      </c:bar3DChart>
      <c:catAx>
        <c:axId val="10282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3494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494400"/>
        <c:scaling>
          <c:orientation val="minMax"/>
          <c:max val="2000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02824960"/>
        <c:crosses val="autoZero"/>
        <c:crossBetween val="between"/>
      </c:valAx>
      <c:spPr>
        <a:noFill/>
        <a:ln w="28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634615384615384E-2"/>
          <c:w val="0.96984126984126984"/>
          <c:h val="0.846153846153846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000"/>
            </a:solidFill>
            <a:ln w="14288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4.3419578979867812E-2"/>
                  <c:y val="9.8528919272230744E-2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161984808771653E-2"/>
                  <c:y val="0.1806363519990897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224326005613275E-2"/>
                  <c:y val="0.14779337890834612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122023432896724E-2"/>
                  <c:y val="0.11495040581760255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A5-4185-8E5A-7FBCE5A8A4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85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5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982800</c:v>
                </c:pt>
                <c:pt idx="1">
                  <c:v>877800</c:v>
                </c:pt>
                <c:pt idx="2">
                  <c:v>669900</c:v>
                </c:pt>
                <c:pt idx="3">
                  <c:v>680400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A5-4185-8E5A-7FBCE5A8A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3539072"/>
        <c:axId val="103540608"/>
        <c:axId val="0"/>
      </c:bar3DChart>
      <c:catAx>
        <c:axId val="10353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3540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540608"/>
        <c:scaling>
          <c:orientation val="minMax"/>
          <c:max val="2000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03539072"/>
        <c:crosses val="autoZero"/>
        <c:crossBetween val="between"/>
      </c:valAx>
      <c:spPr>
        <a:noFill/>
        <a:ln w="28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88912343073052E-2"/>
          <c:y val="2.5273387345147402E-2"/>
          <c:w val="0.71190993486925269"/>
          <c:h val="0.9610161107274994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6947160698146"/>
          <c:y val="8.9980156916460732E-2"/>
          <c:w val="0.28049171676735385"/>
          <c:h val="0.7664006038710186"/>
        </c:manualLayout>
      </c:layout>
      <c:overlay val="0"/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22A5F-7C50-45A9-A128-EAF707AD7DA0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CC65711-61E0-44E5-B472-F7D3EDAD62BD}">
      <dgm:prSet phldrT="[Текст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1E4292C-E05B-49D3-B55A-571E8E1CEC16}" type="parTrans" cxnId="{95897406-EE23-449A-B86A-B999A9CAC77E}">
      <dgm:prSet/>
      <dgm:spPr/>
      <dgm:t>
        <a:bodyPr/>
        <a:lstStyle/>
        <a:p>
          <a:endParaRPr lang="ru-RU"/>
        </a:p>
      </dgm:t>
    </dgm:pt>
    <dgm:pt modelId="{52337DFF-E383-461B-9334-D92F990D56D9}" type="sibTrans" cxnId="{95897406-EE23-449A-B86A-B999A9CAC77E}">
      <dgm:prSet/>
      <dgm:spPr>
        <a:solidFill>
          <a:srgbClr val="0099CC">
            <a:alpha val="89804"/>
          </a:srgbClr>
        </a:solidFill>
        <a:ln>
          <a:solidFill>
            <a:srgbClr val="3399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F449EDBA-C359-483E-92A1-10F66E4A60B2}">
      <dgm:prSet phldrT="[Текст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ru-RU" sz="1200" dirty="0" smtClean="0">
            <a:latin typeface="Book Antiqua" pitchFamily="18" charset="0"/>
          </a:endParaRPr>
        </a:p>
        <a:p>
          <a:pPr algn="just"/>
          <a:r>
            <a:rPr lang="ru-RU" sz="2000" b="1" i="0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algn="l"/>
          <a:r>
            <a:rPr lang="ru-RU" sz="1800" dirty="0" smtClean="0"/>
            <a:t> </a:t>
          </a:r>
          <a:endParaRPr lang="ru-RU" sz="1800" dirty="0"/>
        </a:p>
      </dgm:t>
    </dgm:pt>
    <dgm:pt modelId="{C774A548-0B12-46A8-8B8A-0192C12C399B}" type="parTrans" cxnId="{50E5A926-146A-43EE-A29F-A5D039A9F039}">
      <dgm:prSet/>
      <dgm:spPr/>
      <dgm:t>
        <a:bodyPr/>
        <a:lstStyle/>
        <a:p>
          <a:endParaRPr lang="ru-RU"/>
        </a:p>
      </dgm:t>
    </dgm:pt>
    <dgm:pt modelId="{64540C70-5236-4909-88F2-F8D02EAF99A1}" type="sibTrans" cxnId="{50E5A926-146A-43EE-A29F-A5D039A9F039}">
      <dgm:prSet/>
      <dgm:spPr>
        <a:solidFill>
          <a:srgbClr val="0099CC">
            <a:alpha val="90000"/>
          </a:srgbClr>
        </a:solidFill>
        <a:ln>
          <a:solidFill>
            <a:srgbClr val="66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D7DE91B-796A-4177-A0FB-3A646E902107}">
      <dgm:prSet custT="1"/>
      <dgm:spPr>
        <a:solidFill>
          <a:srgbClr val="CC99FF"/>
        </a:solidFill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87A3EC28-D257-4C28-BC1D-A7FE7569CA24}" type="parTrans" cxnId="{A401B4C0-0E94-43F5-9D03-59CBA193F521}">
      <dgm:prSet/>
      <dgm:spPr/>
      <dgm:t>
        <a:bodyPr/>
        <a:lstStyle/>
        <a:p>
          <a:endParaRPr lang="ru-RU"/>
        </a:p>
      </dgm:t>
    </dgm:pt>
    <dgm:pt modelId="{A01088EC-3308-47C5-9A55-C4769DE66AA1}" type="sibTrans" cxnId="{A401B4C0-0E94-43F5-9D03-59CBA193F521}">
      <dgm:prSet/>
      <dgm:spPr>
        <a:solidFill>
          <a:srgbClr val="0099CC">
            <a:alpha val="90000"/>
          </a:srgbClr>
        </a:solidFill>
        <a:ln>
          <a:solidFill>
            <a:srgbClr val="FF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1E5C3DA-5115-440E-B56E-5DCA8F93B1BB}">
      <dgm:prSet custT="1"/>
      <dgm:spPr>
        <a:solidFill>
          <a:srgbClr val="FF99CC"/>
        </a:solidFill>
      </dgm:spPr>
      <dgm:t>
        <a:bodyPr/>
        <a:lstStyle/>
        <a:p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06114FB-E472-431C-81C9-C5DCC060E5B0}" type="parTrans" cxnId="{7D1F8A23-F819-449C-9545-7CFECED4525C}">
      <dgm:prSet/>
      <dgm:spPr/>
      <dgm:t>
        <a:bodyPr/>
        <a:lstStyle/>
        <a:p>
          <a:endParaRPr lang="ru-RU"/>
        </a:p>
      </dgm:t>
    </dgm:pt>
    <dgm:pt modelId="{563442B4-77BC-4A16-89BD-E62999AAA117}" type="sibTrans" cxnId="{7D1F8A23-F819-449C-9545-7CFECED4525C}">
      <dgm:prSet/>
      <dgm:spPr/>
      <dgm:t>
        <a:bodyPr/>
        <a:lstStyle/>
        <a:p>
          <a:endParaRPr lang="ru-RU"/>
        </a:p>
      </dgm:t>
    </dgm:pt>
    <dgm:pt modelId="{F7DB0BF1-2966-4912-8D39-B0022291816C}" type="pres">
      <dgm:prSet presAssocID="{92B22A5F-7C50-45A9-A128-EAF707AD7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C7D7A-E713-45EB-B900-268290840730}" type="pres">
      <dgm:prSet presAssocID="{92B22A5F-7C50-45A9-A128-EAF707AD7DA0}" presName="dummyMaxCanvas" presStyleCnt="0">
        <dgm:presLayoutVars/>
      </dgm:prSet>
      <dgm:spPr/>
    </dgm:pt>
    <dgm:pt modelId="{3C023A05-0CA6-4B1C-9C90-98508B193786}" type="pres">
      <dgm:prSet presAssocID="{92B22A5F-7C50-45A9-A128-EAF707AD7D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15BA-DC97-43E2-AE7E-CB1E89BDB6C4}" type="pres">
      <dgm:prSet presAssocID="{92B22A5F-7C50-45A9-A128-EAF707AD7D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9B4C-DA78-46C7-9E8E-1E5C23521922}" type="pres">
      <dgm:prSet presAssocID="{92B22A5F-7C50-45A9-A128-EAF707AD7D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C14A-0294-454A-9D8E-0DEDF513300C}" type="pres">
      <dgm:prSet presAssocID="{92B22A5F-7C50-45A9-A128-EAF707AD7DA0}" presName="FourNodes_4" presStyleLbl="node1" presStyleIdx="3" presStyleCnt="4" custScaleY="55093" custLinFactNeighborX="-28" custLinFactNeighborY="-2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35EF-571B-421D-B69C-575E32C59B3D}" type="pres">
      <dgm:prSet presAssocID="{92B22A5F-7C50-45A9-A128-EAF707AD7D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2155-7612-468E-A3DC-8E1D47EBEE5B}" type="pres">
      <dgm:prSet presAssocID="{92B22A5F-7C50-45A9-A128-EAF707AD7D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1E0-8E04-4158-8B58-BB3714727D7B}" type="pres">
      <dgm:prSet presAssocID="{92B22A5F-7C50-45A9-A128-EAF707AD7D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054D-0001-4AB9-89D8-68A07030852D}" type="pres">
      <dgm:prSet presAssocID="{92B22A5F-7C50-45A9-A128-EAF707AD7D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6E65-588E-4D34-80FF-15BC2F55240A}" type="pres">
      <dgm:prSet presAssocID="{92B22A5F-7C50-45A9-A128-EAF707AD7D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F898-A196-4E17-8A67-4D9319F3A9FA}" type="pres">
      <dgm:prSet presAssocID="{92B22A5F-7C50-45A9-A128-EAF707AD7D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31D-B268-4DC9-AA02-B68777929D4F}" type="pres">
      <dgm:prSet presAssocID="{92B22A5F-7C50-45A9-A128-EAF707AD7D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F8A23-F819-449C-9545-7CFECED4525C}" srcId="{92B22A5F-7C50-45A9-A128-EAF707AD7DA0}" destId="{21E5C3DA-5115-440E-B56E-5DCA8F93B1BB}" srcOrd="3" destOrd="0" parTransId="{706114FB-E472-431C-81C9-C5DCC060E5B0}" sibTransId="{563442B4-77BC-4A16-89BD-E62999AAA117}"/>
    <dgm:cxn modelId="{9025C6F4-913C-45C1-A1D6-4E4549008BD0}" type="presOf" srcId="{A01088EC-3308-47C5-9A55-C4769DE66AA1}" destId="{2C7A71E0-8E04-4158-8B58-BB3714727D7B}" srcOrd="0" destOrd="0" presId="urn:microsoft.com/office/officeart/2005/8/layout/vProcess5"/>
    <dgm:cxn modelId="{0B05E0DC-98CD-4617-A76D-E569D8B380B3}" type="presOf" srcId="{1CC65711-61E0-44E5-B472-F7D3EDAD62BD}" destId="{3C023A05-0CA6-4B1C-9C90-98508B193786}" srcOrd="0" destOrd="0" presId="urn:microsoft.com/office/officeart/2005/8/layout/vProcess5"/>
    <dgm:cxn modelId="{216D6FBC-5F44-4E15-88AC-0668129CF889}" type="presOf" srcId="{52337DFF-E383-461B-9334-D92F990D56D9}" destId="{C21735EF-571B-421D-B69C-575E32C59B3D}" srcOrd="0" destOrd="0" presId="urn:microsoft.com/office/officeart/2005/8/layout/vProcess5"/>
    <dgm:cxn modelId="{3C31FD9D-BE2D-49C1-8DEC-7A861E118DC8}" type="presOf" srcId="{F449EDBA-C359-483E-92A1-10F66E4A60B2}" destId="{347415BA-DC97-43E2-AE7E-CB1E89BDB6C4}" srcOrd="0" destOrd="0" presId="urn:microsoft.com/office/officeart/2005/8/layout/vProcess5"/>
    <dgm:cxn modelId="{6777ED6C-AF46-4465-985E-6CBC86411BA9}" type="presOf" srcId="{21E5C3DA-5115-440E-B56E-5DCA8F93B1BB}" destId="{98AFC14A-0294-454A-9D8E-0DEDF513300C}" srcOrd="0" destOrd="0" presId="urn:microsoft.com/office/officeart/2005/8/layout/vProcess5"/>
    <dgm:cxn modelId="{6D0ED894-1FE1-469E-8116-653EF4B8A360}" type="presOf" srcId="{2D7DE91B-796A-4177-A0FB-3A646E902107}" destId="{808EF898-A196-4E17-8A67-4D9319F3A9FA}" srcOrd="1" destOrd="0" presId="urn:microsoft.com/office/officeart/2005/8/layout/vProcess5"/>
    <dgm:cxn modelId="{50E5A926-146A-43EE-A29F-A5D039A9F039}" srcId="{92B22A5F-7C50-45A9-A128-EAF707AD7DA0}" destId="{F449EDBA-C359-483E-92A1-10F66E4A60B2}" srcOrd="1" destOrd="0" parTransId="{C774A548-0B12-46A8-8B8A-0192C12C399B}" sibTransId="{64540C70-5236-4909-88F2-F8D02EAF99A1}"/>
    <dgm:cxn modelId="{E341BDC0-E1D1-4196-A98D-CFAE00B64BBF}" type="presOf" srcId="{F449EDBA-C359-483E-92A1-10F66E4A60B2}" destId="{D7FE6E65-588E-4D34-80FF-15BC2F55240A}" srcOrd="1" destOrd="0" presId="urn:microsoft.com/office/officeart/2005/8/layout/vProcess5"/>
    <dgm:cxn modelId="{BF1450D7-A96E-483E-A015-6C89CB10C036}" type="presOf" srcId="{92B22A5F-7C50-45A9-A128-EAF707AD7DA0}" destId="{F7DB0BF1-2966-4912-8D39-B0022291816C}" srcOrd="0" destOrd="0" presId="urn:microsoft.com/office/officeart/2005/8/layout/vProcess5"/>
    <dgm:cxn modelId="{A401B4C0-0E94-43F5-9D03-59CBA193F521}" srcId="{92B22A5F-7C50-45A9-A128-EAF707AD7DA0}" destId="{2D7DE91B-796A-4177-A0FB-3A646E902107}" srcOrd="2" destOrd="0" parTransId="{87A3EC28-D257-4C28-BC1D-A7FE7569CA24}" sibTransId="{A01088EC-3308-47C5-9A55-C4769DE66AA1}"/>
    <dgm:cxn modelId="{402C5870-8669-491C-80B2-DD6E6A85C1C7}" type="presOf" srcId="{1CC65711-61E0-44E5-B472-F7D3EDAD62BD}" destId="{1B7F054D-0001-4AB9-89D8-68A07030852D}" srcOrd="1" destOrd="0" presId="urn:microsoft.com/office/officeart/2005/8/layout/vProcess5"/>
    <dgm:cxn modelId="{A2AE2EA5-8B21-4571-8BA2-0558B9A03722}" type="presOf" srcId="{21E5C3DA-5115-440E-B56E-5DCA8F93B1BB}" destId="{E786F31D-B268-4DC9-AA02-B68777929D4F}" srcOrd="1" destOrd="0" presId="urn:microsoft.com/office/officeart/2005/8/layout/vProcess5"/>
    <dgm:cxn modelId="{95897406-EE23-449A-B86A-B999A9CAC77E}" srcId="{92B22A5F-7C50-45A9-A128-EAF707AD7DA0}" destId="{1CC65711-61E0-44E5-B472-F7D3EDAD62BD}" srcOrd="0" destOrd="0" parTransId="{71E4292C-E05B-49D3-B55A-571E8E1CEC16}" sibTransId="{52337DFF-E383-461B-9334-D92F990D56D9}"/>
    <dgm:cxn modelId="{20B7E8F2-1C3F-42BF-B45E-B971A8801EC0}" type="presOf" srcId="{64540C70-5236-4909-88F2-F8D02EAF99A1}" destId="{A19D2155-7612-468E-A3DC-8E1D47EBEE5B}" srcOrd="0" destOrd="0" presId="urn:microsoft.com/office/officeart/2005/8/layout/vProcess5"/>
    <dgm:cxn modelId="{7227429A-8ED5-4CA4-9BE5-9C8D481F39D2}" type="presOf" srcId="{2D7DE91B-796A-4177-A0FB-3A646E902107}" destId="{EFCD9B4C-DA78-46C7-9E8E-1E5C23521922}" srcOrd="0" destOrd="0" presId="urn:microsoft.com/office/officeart/2005/8/layout/vProcess5"/>
    <dgm:cxn modelId="{1023C689-8914-49AE-BF2D-BBB4711B04C6}" type="presParOf" srcId="{F7DB0BF1-2966-4912-8D39-B0022291816C}" destId="{A57C7D7A-E713-45EB-B900-268290840730}" srcOrd="0" destOrd="0" presId="urn:microsoft.com/office/officeart/2005/8/layout/vProcess5"/>
    <dgm:cxn modelId="{499FAA93-0BF5-4467-91D7-0F69532D0BA5}" type="presParOf" srcId="{F7DB0BF1-2966-4912-8D39-B0022291816C}" destId="{3C023A05-0CA6-4B1C-9C90-98508B193786}" srcOrd="1" destOrd="0" presId="urn:microsoft.com/office/officeart/2005/8/layout/vProcess5"/>
    <dgm:cxn modelId="{A6CE5BFF-1271-493F-AABC-95085FE2ED0A}" type="presParOf" srcId="{F7DB0BF1-2966-4912-8D39-B0022291816C}" destId="{347415BA-DC97-43E2-AE7E-CB1E89BDB6C4}" srcOrd="2" destOrd="0" presId="urn:microsoft.com/office/officeart/2005/8/layout/vProcess5"/>
    <dgm:cxn modelId="{3DE6FE2B-C5B9-4607-B106-FC5FAEE92B57}" type="presParOf" srcId="{F7DB0BF1-2966-4912-8D39-B0022291816C}" destId="{EFCD9B4C-DA78-46C7-9E8E-1E5C23521922}" srcOrd="3" destOrd="0" presId="urn:microsoft.com/office/officeart/2005/8/layout/vProcess5"/>
    <dgm:cxn modelId="{F1FD2962-9962-45A3-88AB-7ECEB3C1CB9E}" type="presParOf" srcId="{F7DB0BF1-2966-4912-8D39-B0022291816C}" destId="{98AFC14A-0294-454A-9D8E-0DEDF513300C}" srcOrd="4" destOrd="0" presId="urn:microsoft.com/office/officeart/2005/8/layout/vProcess5"/>
    <dgm:cxn modelId="{802FBF10-EEEF-405E-96B8-0BAEC635A929}" type="presParOf" srcId="{F7DB0BF1-2966-4912-8D39-B0022291816C}" destId="{C21735EF-571B-421D-B69C-575E32C59B3D}" srcOrd="5" destOrd="0" presId="urn:microsoft.com/office/officeart/2005/8/layout/vProcess5"/>
    <dgm:cxn modelId="{AA1FA8C2-0CFC-40C6-890B-F8A398DBA09D}" type="presParOf" srcId="{F7DB0BF1-2966-4912-8D39-B0022291816C}" destId="{A19D2155-7612-468E-A3DC-8E1D47EBEE5B}" srcOrd="6" destOrd="0" presId="urn:microsoft.com/office/officeart/2005/8/layout/vProcess5"/>
    <dgm:cxn modelId="{149D3F03-E662-4BF0-AD51-45918FF8C101}" type="presParOf" srcId="{F7DB0BF1-2966-4912-8D39-B0022291816C}" destId="{2C7A71E0-8E04-4158-8B58-BB3714727D7B}" srcOrd="7" destOrd="0" presId="urn:microsoft.com/office/officeart/2005/8/layout/vProcess5"/>
    <dgm:cxn modelId="{DB5CAB74-64D1-42D9-9275-0AE582F4D4F0}" type="presParOf" srcId="{F7DB0BF1-2966-4912-8D39-B0022291816C}" destId="{1B7F054D-0001-4AB9-89D8-68A07030852D}" srcOrd="8" destOrd="0" presId="urn:microsoft.com/office/officeart/2005/8/layout/vProcess5"/>
    <dgm:cxn modelId="{F686A0AB-032B-444E-9551-FB0EE25B5CCE}" type="presParOf" srcId="{F7DB0BF1-2966-4912-8D39-B0022291816C}" destId="{D7FE6E65-588E-4D34-80FF-15BC2F55240A}" srcOrd="9" destOrd="0" presId="urn:microsoft.com/office/officeart/2005/8/layout/vProcess5"/>
    <dgm:cxn modelId="{847111C9-9F8A-4D62-AB38-208E5E45EDB1}" type="presParOf" srcId="{F7DB0BF1-2966-4912-8D39-B0022291816C}" destId="{808EF898-A196-4E17-8A67-4D9319F3A9FA}" srcOrd="10" destOrd="0" presId="urn:microsoft.com/office/officeart/2005/8/layout/vProcess5"/>
    <dgm:cxn modelId="{CBE5045B-FBE1-4289-890A-6959A036872C}" type="presParOf" srcId="{F7DB0BF1-2966-4912-8D39-B0022291816C}" destId="{E786F31D-B268-4DC9-AA02-B68777929D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EE582-A747-4BC4-8CA3-6FE5D8ABD5E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12CF8-3855-4BAF-9AD3-C82C54CD71E9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Источники финансирования дефицита бюджета района</a:t>
          </a:r>
          <a:endParaRPr lang="ru-RU" sz="2000" b="1" dirty="0">
            <a:latin typeface="Book Antiqua" pitchFamily="18" charset="0"/>
          </a:endParaRPr>
        </a:p>
      </dgm:t>
    </dgm:pt>
    <dgm:pt modelId="{DD4DF22C-D730-40D7-A64C-7085F04EE03D}" type="parTrans" cxnId="{2FBF9693-12DD-4028-B1E6-94CC001A9FFC}">
      <dgm:prSet/>
      <dgm:spPr/>
      <dgm:t>
        <a:bodyPr/>
        <a:lstStyle/>
        <a:p>
          <a:endParaRPr lang="ru-RU"/>
        </a:p>
      </dgm:t>
    </dgm:pt>
    <dgm:pt modelId="{EE05D184-2F4A-4A19-9D55-59FA6BAA3357}" type="sibTrans" cxnId="{2FBF9693-12DD-4028-B1E6-94CC001A9FFC}">
      <dgm:prSet/>
      <dgm:spPr/>
      <dgm:t>
        <a:bodyPr/>
        <a:lstStyle/>
        <a:p>
          <a:endParaRPr lang="ru-RU"/>
        </a:p>
      </dgm:t>
    </dgm:pt>
    <dgm:pt modelId="{7ADBBAC8-8652-4BF8-9C62-389165BDCFDA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Муниципальные займы путем выпуска ценных бумаг</a:t>
          </a:r>
          <a:endParaRPr lang="ru-RU" sz="1800" dirty="0">
            <a:latin typeface="Book Antiqua" pitchFamily="18" charset="0"/>
          </a:endParaRPr>
        </a:p>
      </dgm:t>
    </dgm:pt>
    <dgm:pt modelId="{43C3B665-44A8-433C-88CA-AF83DD1C71C9}" type="parTrans" cxnId="{C8A1F8D3-FD55-41FB-BC87-AF1A05CC4D7C}">
      <dgm:prSet/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121CEF7E-A279-4061-9A36-A186F65BBB4D}" type="sibTrans" cxnId="{C8A1F8D3-FD55-41FB-BC87-AF1A05CC4D7C}">
      <dgm:prSet/>
      <dgm:spPr/>
      <dgm:t>
        <a:bodyPr/>
        <a:lstStyle/>
        <a:p>
          <a:endParaRPr lang="ru-RU"/>
        </a:p>
      </dgm:t>
    </dgm:pt>
    <dgm:pt modelId="{45158426-7332-49F9-8D98-22FC36567507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Бюджетные кредиты от других бюджетов</a:t>
          </a:r>
          <a:endParaRPr lang="ru-RU" sz="1800" dirty="0">
            <a:latin typeface="Book Antiqua" pitchFamily="18" charset="0"/>
          </a:endParaRPr>
        </a:p>
      </dgm:t>
    </dgm:pt>
    <dgm:pt modelId="{DBDCF10D-687E-4126-8F81-71BE901B744D}" type="parTrans" cxnId="{FB8BE048-EBB9-4D29-9E0F-84D7134BA91B}">
      <dgm:prSet/>
      <dgm:spPr/>
      <dgm:t>
        <a:bodyPr/>
        <a:lstStyle/>
        <a:p>
          <a:endParaRPr lang="ru-RU"/>
        </a:p>
      </dgm:t>
    </dgm:pt>
    <dgm:pt modelId="{BEEE1EB9-601F-470C-89E7-B41CAB1AE878}" type="sibTrans" cxnId="{FB8BE048-EBB9-4D29-9E0F-84D7134BA91B}">
      <dgm:prSet/>
      <dgm:spPr/>
      <dgm:t>
        <a:bodyPr/>
        <a:lstStyle/>
        <a:p>
          <a:endParaRPr lang="ru-RU"/>
        </a:p>
      </dgm:t>
    </dgm:pt>
    <dgm:pt modelId="{2423BDBD-032F-415B-925E-232C48B18643}">
      <dgm:prSet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Кредиты кредитных организаций</a:t>
          </a:r>
          <a:endParaRPr lang="ru-RU" sz="1800" dirty="0">
            <a:latin typeface="Book Antiqua" pitchFamily="18" charset="0"/>
          </a:endParaRPr>
        </a:p>
      </dgm:t>
    </dgm:pt>
    <dgm:pt modelId="{DC89E0A6-0BA4-446A-92EE-102C0C4FC97B}" type="parTrans" cxnId="{7CDDE366-9786-4F04-B02A-DBF48BD19DF2}">
      <dgm:prSet/>
      <dgm:spPr/>
      <dgm:t>
        <a:bodyPr/>
        <a:lstStyle/>
        <a:p>
          <a:endParaRPr lang="ru-RU"/>
        </a:p>
      </dgm:t>
    </dgm:pt>
    <dgm:pt modelId="{DC1DDAAC-C7B8-4B7C-B281-6AE5AE46912F}" type="sibTrans" cxnId="{7CDDE366-9786-4F04-B02A-DBF48BD19DF2}">
      <dgm:prSet/>
      <dgm:spPr/>
      <dgm:t>
        <a:bodyPr/>
        <a:lstStyle/>
        <a:p>
          <a:endParaRPr lang="ru-RU"/>
        </a:p>
      </dgm:t>
    </dgm:pt>
    <dgm:pt modelId="{F361F448-F39F-4BFD-84DB-7B8AFE965198}">
      <dgm:prSet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Изменение остатков средств на счетах бюджета</a:t>
          </a:r>
          <a:endParaRPr lang="ru-RU" sz="1800" dirty="0">
            <a:latin typeface="Book Antiqua" pitchFamily="18" charset="0"/>
          </a:endParaRPr>
        </a:p>
      </dgm:t>
    </dgm:pt>
    <dgm:pt modelId="{B2653C99-419F-4177-B20A-CF54DCB4FA37}" type="parTrans" cxnId="{F1993DF2-C099-4D24-9705-2B56C2340280}">
      <dgm:prSet/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69A35185-2BC7-4412-89F4-E2502FA2194A}" type="sibTrans" cxnId="{F1993DF2-C099-4D24-9705-2B56C2340280}">
      <dgm:prSet/>
      <dgm:spPr/>
      <dgm:t>
        <a:bodyPr/>
        <a:lstStyle/>
        <a:p>
          <a:endParaRPr lang="ru-RU"/>
        </a:p>
      </dgm:t>
    </dgm:pt>
    <dgm:pt modelId="{581C7A87-AA2E-4630-A2F5-93135E0A51E5}" type="pres">
      <dgm:prSet presAssocID="{EDEEE582-A747-4BC4-8CA3-6FE5D8ABD5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EAD33-1F6C-46A1-B686-51A2EAD8C629}" type="pres">
      <dgm:prSet presAssocID="{4CE12CF8-3855-4BAF-9AD3-C82C54CD71E9}" presName="hierRoot1" presStyleCnt="0"/>
      <dgm:spPr/>
    </dgm:pt>
    <dgm:pt modelId="{5F3C9E0E-4251-4C85-85DC-9A17FDE39C45}" type="pres">
      <dgm:prSet presAssocID="{4CE12CF8-3855-4BAF-9AD3-C82C54CD71E9}" presName="composite" presStyleCnt="0"/>
      <dgm:spPr/>
    </dgm:pt>
    <dgm:pt modelId="{A62991EE-3C95-433A-9FB5-BF1582C52170}" type="pres">
      <dgm:prSet presAssocID="{4CE12CF8-3855-4BAF-9AD3-C82C54CD71E9}" presName="background" presStyleLbl="node0" presStyleIdx="0" presStyleCnt="1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8264CA85-A230-4816-BE77-A85E8CA91020}" type="pres">
      <dgm:prSet presAssocID="{4CE12CF8-3855-4BAF-9AD3-C82C54CD71E9}" presName="text" presStyleLbl="fgAcc0" presStyleIdx="0" presStyleCnt="1" custScaleX="287675" custScaleY="83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21856-00F4-4676-9292-B3B265D914E1}" type="pres">
      <dgm:prSet presAssocID="{4CE12CF8-3855-4BAF-9AD3-C82C54CD71E9}" presName="hierChild2" presStyleCnt="0"/>
      <dgm:spPr/>
    </dgm:pt>
    <dgm:pt modelId="{4E98CD35-2B8E-45FE-9DBD-91358EAC7DBE}" type="pres">
      <dgm:prSet presAssocID="{43C3B665-44A8-433C-88CA-AF83DD1C71C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5B6F883-D9A6-478F-A100-1081B4B5C861}" type="pres">
      <dgm:prSet presAssocID="{7ADBBAC8-8652-4BF8-9C62-389165BDCFDA}" presName="hierRoot2" presStyleCnt="0"/>
      <dgm:spPr/>
    </dgm:pt>
    <dgm:pt modelId="{D874B27C-62DB-4BD3-908E-196E01B73152}" type="pres">
      <dgm:prSet presAssocID="{7ADBBAC8-8652-4BF8-9C62-389165BDCFDA}" presName="composite2" presStyleCnt="0"/>
      <dgm:spPr/>
    </dgm:pt>
    <dgm:pt modelId="{C2A688C8-81C0-45A8-8F64-EB168A993200}" type="pres">
      <dgm:prSet presAssocID="{7ADBBAC8-8652-4BF8-9C62-389165BDCFDA}" presName="background2" presStyleLbl="node2" presStyleIdx="0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DBC8DD1F-FC31-4F63-BA99-E1E3BAE1F1E6}" type="pres">
      <dgm:prSet presAssocID="{7ADBBAC8-8652-4BF8-9C62-389165BDCFDA}" presName="text2" presStyleLbl="fgAcc2" presStyleIdx="0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B5B65-2F65-4C9A-B670-830CD08BDE62}" type="pres">
      <dgm:prSet presAssocID="{7ADBBAC8-8652-4BF8-9C62-389165BDCFDA}" presName="hierChild3" presStyleCnt="0"/>
      <dgm:spPr/>
    </dgm:pt>
    <dgm:pt modelId="{995C5E4B-30C6-4340-AFEE-35D8013109E8}" type="pres">
      <dgm:prSet presAssocID="{DBDCF10D-687E-4126-8F81-71BE901B744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23FF785-26A0-4B4D-8C1A-4D2EC449F9AB}" type="pres">
      <dgm:prSet presAssocID="{45158426-7332-49F9-8D98-22FC36567507}" presName="hierRoot2" presStyleCnt="0"/>
      <dgm:spPr/>
    </dgm:pt>
    <dgm:pt modelId="{60F3B9A6-5637-4B3E-AF2F-B46D3EA31342}" type="pres">
      <dgm:prSet presAssocID="{45158426-7332-49F9-8D98-22FC36567507}" presName="composite2" presStyleCnt="0"/>
      <dgm:spPr/>
    </dgm:pt>
    <dgm:pt modelId="{F8F6B5AE-F04A-4EA3-9B05-E85FC9A1111E}" type="pres">
      <dgm:prSet presAssocID="{45158426-7332-49F9-8D98-22FC36567507}" presName="background2" presStyleLbl="node2" presStyleIdx="1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553E935A-3DC4-499E-A1DF-94F608605169}" type="pres">
      <dgm:prSet presAssocID="{45158426-7332-49F9-8D98-22FC36567507}" presName="text2" presStyleLbl="fgAcc2" presStyleIdx="1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23FDF3-14C6-4061-9767-280BBC46B472}" type="pres">
      <dgm:prSet presAssocID="{45158426-7332-49F9-8D98-22FC36567507}" presName="hierChild3" presStyleCnt="0"/>
      <dgm:spPr/>
    </dgm:pt>
    <dgm:pt modelId="{DD9C2BB2-324B-49C3-9782-E518402E7200}" type="pres">
      <dgm:prSet presAssocID="{DC89E0A6-0BA4-446A-92EE-102C0C4FC97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CECB31D-29DA-4DD9-ABC2-385440C67012}" type="pres">
      <dgm:prSet presAssocID="{2423BDBD-032F-415B-925E-232C48B18643}" presName="hierRoot2" presStyleCnt="0"/>
      <dgm:spPr/>
    </dgm:pt>
    <dgm:pt modelId="{9B2306EA-A71F-4F5D-8500-3926F1E0DA1E}" type="pres">
      <dgm:prSet presAssocID="{2423BDBD-032F-415B-925E-232C48B18643}" presName="composite2" presStyleCnt="0"/>
      <dgm:spPr/>
    </dgm:pt>
    <dgm:pt modelId="{144DDBE8-4D64-4EF2-865E-68FB9145B966}" type="pres">
      <dgm:prSet presAssocID="{2423BDBD-032F-415B-925E-232C48B18643}" presName="background2" presStyleLbl="node2" presStyleIdx="2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A2BF4968-96BF-4E2E-88F3-5A823C0D2A3E}" type="pres">
      <dgm:prSet presAssocID="{2423BDBD-032F-415B-925E-232C48B18643}" presName="text2" presStyleLbl="fgAcc2" presStyleIdx="2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8B770-46C3-457D-B9AD-1A6C0F217209}" type="pres">
      <dgm:prSet presAssocID="{2423BDBD-032F-415B-925E-232C48B18643}" presName="hierChild3" presStyleCnt="0"/>
      <dgm:spPr/>
    </dgm:pt>
    <dgm:pt modelId="{257A4E65-A9CE-46B5-BDEA-54DAC89DB9AE}" type="pres">
      <dgm:prSet presAssocID="{B2653C99-419F-4177-B20A-CF54DCB4FA3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235747C-C2D5-4D21-96E5-EAE125B72389}" type="pres">
      <dgm:prSet presAssocID="{F361F448-F39F-4BFD-84DB-7B8AFE965198}" presName="hierRoot2" presStyleCnt="0"/>
      <dgm:spPr/>
    </dgm:pt>
    <dgm:pt modelId="{2E1AF3FB-4FF7-4522-BEA4-58ECAA0FC1F9}" type="pres">
      <dgm:prSet presAssocID="{F361F448-F39F-4BFD-84DB-7B8AFE965198}" presName="composite2" presStyleCnt="0"/>
      <dgm:spPr/>
    </dgm:pt>
    <dgm:pt modelId="{05FAE529-C6EB-4300-8B1B-9FEB3432CC55}" type="pres">
      <dgm:prSet presAssocID="{F361F448-F39F-4BFD-84DB-7B8AFE965198}" presName="background2" presStyleLbl="node2" presStyleIdx="3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55C1F176-8B35-4D99-89AE-1B0A7C68BAA3}" type="pres">
      <dgm:prSet presAssocID="{F361F448-F39F-4BFD-84DB-7B8AFE965198}" presName="text2" presStyleLbl="fgAcc2" presStyleIdx="3" presStyleCnt="4" custScaleY="145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8214D-2473-4968-A726-B325CB9CFD0A}" type="pres">
      <dgm:prSet presAssocID="{F361F448-F39F-4BFD-84DB-7B8AFE965198}" presName="hierChild3" presStyleCnt="0"/>
      <dgm:spPr/>
    </dgm:pt>
  </dgm:ptLst>
  <dgm:cxnLst>
    <dgm:cxn modelId="{00CBD355-CB83-4CF7-A545-8CDE81EA5BE8}" type="presOf" srcId="{2423BDBD-032F-415B-925E-232C48B18643}" destId="{A2BF4968-96BF-4E2E-88F3-5A823C0D2A3E}" srcOrd="0" destOrd="0" presId="urn:microsoft.com/office/officeart/2005/8/layout/hierarchy1"/>
    <dgm:cxn modelId="{49886345-E80A-4095-AD38-1B31981AE398}" type="presOf" srcId="{DBDCF10D-687E-4126-8F81-71BE901B744D}" destId="{995C5E4B-30C6-4340-AFEE-35D8013109E8}" srcOrd="0" destOrd="0" presId="urn:microsoft.com/office/officeart/2005/8/layout/hierarchy1"/>
    <dgm:cxn modelId="{C8A1F8D3-FD55-41FB-BC87-AF1A05CC4D7C}" srcId="{4CE12CF8-3855-4BAF-9AD3-C82C54CD71E9}" destId="{7ADBBAC8-8652-4BF8-9C62-389165BDCFDA}" srcOrd="0" destOrd="0" parTransId="{43C3B665-44A8-433C-88CA-AF83DD1C71C9}" sibTransId="{121CEF7E-A279-4061-9A36-A186F65BBB4D}"/>
    <dgm:cxn modelId="{A73BC629-5C25-4AE1-A9B6-D54C8C1C7C6D}" type="presOf" srcId="{45158426-7332-49F9-8D98-22FC36567507}" destId="{553E935A-3DC4-499E-A1DF-94F608605169}" srcOrd="0" destOrd="0" presId="urn:microsoft.com/office/officeart/2005/8/layout/hierarchy1"/>
    <dgm:cxn modelId="{B6404B19-363F-4D56-8D6A-C7B96D79612C}" type="presOf" srcId="{EDEEE582-A747-4BC4-8CA3-6FE5D8ABD5E3}" destId="{581C7A87-AA2E-4630-A2F5-93135E0A51E5}" srcOrd="0" destOrd="0" presId="urn:microsoft.com/office/officeart/2005/8/layout/hierarchy1"/>
    <dgm:cxn modelId="{F1993DF2-C099-4D24-9705-2B56C2340280}" srcId="{4CE12CF8-3855-4BAF-9AD3-C82C54CD71E9}" destId="{F361F448-F39F-4BFD-84DB-7B8AFE965198}" srcOrd="3" destOrd="0" parTransId="{B2653C99-419F-4177-B20A-CF54DCB4FA37}" sibTransId="{69A35185-2BC7-4412-89F4-E2502FA2194A}"/>
    <dgm:cxn modelId="{2A383793-5EB6-4B74-843B-F9F46A6DC1B9}" type="presOf" srcId="{B2653C99-419F-4177-B20A-CF54DCB4FA37}" destId="{257A4E65-A9CE-46B5-BDEA-54DAC89DB9AE}" srcOrd="0" destOrd="0" presId="urn:microsoft.com/office/officeart/2005/8/layout/hierarchy1"/>
    <dgm:cxn modelId="{7CDDE366-9786-4F04-B02A-DBF48BD19DF2}" srcId="{4CE12CF8-3855-4BAF-9AD3-C82C54CD71E9}" destId="{2423BDBD-032F-415B-925E-232C48B18643}" srcOrd="2" destOrd="0" parTransId="{DC89E0A6-0BA4-446A-92EE-102C0C4FC97B}" sibTransId="{DC1DDAAC-C7B8-4B7C-B281-6AE5AE46912F}"/>
    <dgm:cxn modelId="{2FBF9693-12DD-4028-B1E6-94CC001A9FFC}" srcId="{EDEEE582-A747-4BC4-8CA3-6FE5D8ABD5E3}" destId="{4CE12CF8-3855-4BAF-9AD3-C82C54CD71E9}" srcOrd="0" destOrd="0" parTransId="{DD4DF22C-D730-40D7-A64C-7085F04EE03D}" sibTransId="{EE05D184-2F4A-4A19-9D55-59FA6BAA3357}"/>
    <dgm:cxn modelId="{FB8BE048-EBB9-4D29-9E0F-84D7134BA91B}" srcId="{4CE12CF8-3855-4BAF-9AD3-C82C54CD71E9}" destId="{45158426-7332-49F9-8D98-22FC36567507}" srcOrd="1" destOrd="0" parTransId="{DBDCF10D-687E-4126-8F81-71BE901B744D}" sibTransId="{BEEE1EB9-601F-470C-89E7-B41CAB1AE878}"/>
    <dgm:cxn modelId="{237F92DA-1B2D-4425-AD18-C834A2173DA3}" type="presOf" srcId="{F361F448-F39F-4BFD-84DB-7B8AFE965198}" destId="{55C1F176-8B35-4D99-89AE-1B0A7C68BAA3}" srcOrd="0" destOrd="0" presId="urn:microsoft.com/office/officeart/2005/8/layout/hierarchy1"/>
    <dgm:cxn modelId="{6048987E-E8D4-4AF4-A425-0C7CE507D043}" type="presOf" srcId="{7ADBBAC8-8652-4BF8-9C62-389165BDCFDA}" destId="{DBC8DD1F-FC31-4F63-BA99-E1E3BAE1F1E6}" srcOrd="0" destOrd="0" presId="urn:microsoft.com/office/officeart/2005/8/layout/hierarchy1"/>
    <dgm:cxn modelId="{3B8F3E8D-BFD2-4DF9-997C-7B7FD4EE2879}" type="presOf" srcId="{4CE12CF8-3855-4BAF-9AD3-C82C54CD71E9}" destId="{8264CA85-A230-4816-BE77-A85E8CA91020}" srcOrd="0" destOrd="0" presId="urn:microsoft.com/office/officeart/2005/8/layout/hierarchy1"/>
    <dgm:cxn modelId="{225C2FF7-A4E0-427F-B1B0-1A0EA014A6B8}" type="presOf" srcId="{43C3B665-44A8-433C-88CA-AF83DD1C71C9}" destId="{4E98CD35-2B8E-45FE-9DBD-91358EAC7DBE}" srcOrd="0" destOrd="0" presId="urn:microsoft.com/office/officeart/2005/8/layout/hierarchy1"/>
    <dgm:cxn modelId="{3D8F2198-2F67-4E28-9226-7C625F9C5FB8}" type="presOf" srcId="{DC89E0A6-0BA4-446A-92EE-102C0C4FC97B}" destId="{DD9C2BB2-324B-49C3-9782-E518402E7200}" srcOrd="0" destOrd="0" presId="urn:microsoft.com/office/officeart/2005/8/layout/hierarchy1"/>
    <dgm:cxn modelId="{4F4645DE-7B76-41CD-A2B5-D2C9A8C04480}" type="presParOf" srcId="{581C7A87-AA2E-4630-A2F5-93135E0A51E5}" destId="{888EAD33-1F6C-46A1-B686-51A2EAD8C629}" srcOrd="0" destOrd="0" presId="urn:microsoft.com/office/officeart/2005/8/layout/hierarchy1"/>
    <dgm:cxn modelId="{FF7E27BD-E1DC-4777-B842-F86AF8ABD094}" type="presParOf" srcId="{888EAD33-1F6C-46A1-B686-51A2EAD8C629}" destId="{5F3C9E0E-4251-4C85-85DC-9A17FDE39C45}" srcOrd="0" destOrd="0" presId="urn:microsoft.com/office/officeart/2005/8/layout/hierarchy1"/>
    <dgm:cxn modelId="{7759A7D1-DBFA-4AE6-8F17-8C57E675673B}" type="presParOf" srcId="{5F3C9E0E-4251-4C85-85DC-9A17FDE39C45}" destId="{A62991EE-3C95-433A-9FB5-BF1582C52170}" srcOrd="0" destOrd="0" presId="urn:microsoft.com/office/officeart/2005/8/layout/hierarchy1"/>
    <dgm:cxn modelId="{A768BB9E-55CC-4567-9311-6F2774CA610D}" type="presParOf" srcId="{5F3C9E0E-4251-4C85-85DC-9A17FDE39C45}" destId="{8264CA85-A230-4816-BE77-A85E8CA91020}" srcOrd="1" destOrd="0" presId="urn:microsoft.com/office/officeart/2005/8/layout/hierarchy1"/>
    <dgm:cxn modelId="{6058B9B2-33E7-407C-A6F1-B0C638BB5CD4}" type="presParOf" srcId="{888EAD33-1F6C-46A1-B686-51A2EAD8C629}" destId="{84121856-00F4-4676-9292-B3B265D914E1}" srcOrd="1" destOrd="0" presId="urn:microsoft.com/office/officeart/2005/8/layout/hierarchy1"/>
    <dgm:cxn modelId="{4DA82193-F48B-44BB-9131-9840690F201A}" type="presParOf" srcId="{84121856-00F4-4676-9292-B3B265D914E1}" destId="{4E98CD35-2B8E-45FE-9DBD-91358EAC7DBE}" srcOrd="0" destOrd="0" presId="urn:microsoft.com/office/officeart/2005/8/layout/hierarchy1"/>
    <dgm:cxn modelId="{94984150-D19C-4E18-92FA-F47ABF6AE1EA}" type="presParOf" srcId="{84121856-00F4-4676-9292-B3B265D914E1}" destId="{C5B6F883-D9A6-478F-A100-1081B4B5C861}" srcOrd="1" destOrd="0" presId="urn:microsoft.com/office/officeart/2005/8/layout/hierarchy1"/>
    <dgm:cxn modelId="{0955805D-D5B9-404F-B585-FB7D5F819427}" type="presParOf" srcId="{C5B6F883-D9A6-478F-A100-1081B4B5C861}" destId="{D874B27C-62DB-4BD3-908E-196E01B73152}" srcOrd="0" destOrd="0" presId="urn:microsoft.com/office/officeart/2005/8/layout/hierarchy1"/>
    <dgm:cxn modelId="{D6D9E42E-ED1C-42A0-BD76-AD0E189403A4}" type="presParOf" srcId="{D874B27C-62DB-4BD3-908E-196E01B73152}" destId="{C2A688C8-81C0-45A8-8F64-EB168A993200}" srcOrd="0" destOrd="0" presId="urn:microsoft.com/office/officeart/2005/8/layout/hierarchy1"/>
    <dgm:cxn modelId="{26D1CD99-973F-41CA-B50D-7ACC4CB11379}" type="presParOf" srcId="{D874B27C-62DB-4BD3-908E-196E01B73152}" destId="{DBC8DD1F-FC31-4F63-BA99-E1E3BAE1F1E6}" srcOrd="1" destOrd="0" presId="urn:microsoft.com/office/officeart/2005/8/layout/hierarchy1"/>
    <dgm:cxn modelId="{1ED5D53F-94C2-47D6-8673-21D2D9511A57}" type="presParOf" srcId="{C5B6F883-D9A6-478F-A100-1081B4B5C861}" destId="{8E6B5B65-2F65-4C9A-B670-830CD08BDE62}" srcOrd="1" destOrd="0" presId="urn:microsoft.com/office/officeart/2005/8/layout/hierarchy1"/>
    <dgm:cxn modelId="{DB91E0D6-A264-4AC1-978A-7DA71419B9A9}" type="presParOf" srcId="{84121856-00F4-4676-9292-B3B265D914E1}" destId="{995C5E4B-30C6-4340-AFEE-35D8013109E8}" srcOrd="2" destOrd="0" presId="urn:microsoft.com/office/officeart/2005/8/layout/hierarchy1"/>
    <dgm:cxn modelId="{29A1AB68-9B14-48F5-9600-146183DF27B6}" type="presParOf" srcId="{84121856-00F4-4676-9292-B3B265D914E1}" destId="{823FF785-26A0-4B4D-8C1A-4D2EC449F9AB}" srcOrd="3" destOrd="0" presId="urn:microsoft.com/office/officeart/2005/8/layout/hierarchy1"/>
    <dgm:cxn modelId="{052B9A09-B0AD-434F-8746-1ABD6FE01430}" type="presParOf" srcId="{823FF785-26A0-4B4D-8C1A-4D2EC449F9AB}" destId="{60F3B9A6-5637-4B3E-AF2F-B46D3EA31342}" srcOrd="0" destOrd="0" presId="urn:microsoft.com/office/officeart/2005/8/layout/hierarchy1"/>
    <dgm:cxn modelId="{C771D468-E916-4F85-9EBF-980A4B022A46}" type="presParOf" srcId="{60F3B9A6-5637-4B3E-AF2F-B46D3EA31342}" destId="{F8F6B5AE-F04A-4EA3-9B05-E85FC9A1111E}" srcOrd="0" destOrd="0" presId="urn:microsoft.com/office/officeart/2005/8/layout/hierarchy1"/>
    <dgm:cxn modelId="{7C0351A9-5A65-4C63-B16A-C3BF4F69872C}" type="presParOf" srcId="{60F3B9A6-5637-4B3E-AF2F-B46D3EA31342}" destId="{553E935A-3DC4-499E-A1DF-94F608605169}" srcOrd="1" destOrd="0" presId="urn:microsoft.com/office/officeart/2005/8/layout/hierarchy1"/>
    <dgm:cxn modelId="{36292F5E-624F-4043-A5B9-B9E561957092}" type="presParOf" srcId="{823FF785-26A0-4B4D-8C1A-4D2EC449F9AB}" destId="{7C23FDF3-14C6-4061-9767-280BBC46B472}" srcOrd="1" destOrd="0" presId="urn:microsoft.com/office/officeart/2005/8/layout/hierarchy1"/>
    <dgm:cxn modelId="{D19B95C0-E33B-4973-A6F6-DDA1F8B35684}" type="presParOf" srcId="{84121856-00F4-4676-9292-B3B265D914E1}" destId="{DD9C2BB2-324B-49C3-9782-E518402E7200}" srcOrd="4" destOrd="0" presId="urn:microsoft.com/office/officeart/2005/8/layout/hierarchy1"/>
    <dgm:cxn modelId="{AE1D251A-3C5D-47C3-ACE2-18E0B6610BA8}" type="presParOf" srcId="{84121856-00F4-4676-9292-B3B265D914E1}" destId="{BCECB31D-29DA-4DD9-ABC2-385440C67012}" srcOrd="5" destOrd="0" presId="urn:microsoft.com/office/officeart/2005/8/layout/hierarchy1"/>
    <dgm:cxn modelId="{09E114A9-12A5-4408-977F-6DB5453468E3}" type="presParOf" srcId="{BCECB31D-29DA-4DD9-ABC2-385440C67012}" destId="{9B2306EA-A71F-4F5D-8500-3926F1E0DA1E}" srcOrd="0" destOrd="0" presId="urn:microsoft.com/office/officeart/2005/8/layout/hierarchy1"/>
    <dgm:cxn modelId="{85109BF8-2E33-4A02-8B0A-9C3306EB973B}" type="presParOf" srcId="{9B2306EA-A71F-4F5D-8500-3926F1E0DA1E}" destId="{144DDBE8-4D64-4EF2-865E-68FB9145B966}" srcOrd="0" destOrd="0" presId="urn:microsoft.com/office/officeart/2005/8/layout/hierarchy1"/>
    <dgm:cxn modelId="{C1D358C0-C4AE-4519-9408-09983057DC48}" type="presParOf" srcId="{9B2306EA-A71F-4F5D-8500-3926F1E0DA1E}" destId="{A2BF4968-96BF-4E2E-88F3-5A823C0D2A3E}" srcOrd="1" destOrd="0" presId="urn:microsoft.com/office/officeart/2005/8/layout/hierarchy1"/>
    <dgm:cxn modelId="{744962C6-B179-4AA6-B7A8-7AABF12FEAD6}" type="presParOf" srcId="{BCECB31D-29DA-4DD9-ABC2-385440C67012}" destId="{8B68B770-46C3-457D-B9AD-1A6C0F217209}" srcOrd="1" destOrd="0" presId="urn:microsoft.com/office/officeart/2005/8/layout/hierarchy1"/>
    <dgm:cxn modelId="{68A93576-B21C-4B97-B363-2B58F1593720}" type="presParOf" srcId="{84121856-00F4-4676-9292-B3B265D914E1}" destId="{257A4E65-A9CE-46B5-BDEA-54DAC89DB9AE}" srcOrd="6" destOrd="0" presId="urn:microsoft.com/office/officeart/2005/8/layout/hierarchy1"/>
    <dgm:cxn modelId="{19FD1733-FFCA-4AFC-A951-58CEFFCE8607}" type="presParOf" srcId="{84121856-00F4-4676-9292-B3B265D914E1}" destId="{7235747C-C2D5-4D21-96E5-EAE125B72389}" srcOrd="7" destOrd="0" presId="urn:microsoft.com/office/officeart/2005/8/layout/hierarchy1"/>
    <dgm:cxn modelId="{CB361BD4-9DED-4469-A6FE-7EE64C9CC0EA}" type="presParOf" srcId="{7235747C-C2D5-4D21-96E5-EAE125B72389}" destId="{2E1AF3FB-4FF7-4522-BEA4-58ECAA0FC1F9}" srcOrd="0" destOrd="0" presId="urn:microsoft.com/office/officeart/2005/8/layout/hierarchy1"/>
    <dgm:cxn modelId="{096E547F-AA03-4A04-A2A1-0EDDA25072A6}" type="presParOf" srcId="{2E1AF3FB-4FF7-4522-BEA4-58ECAA0FC1F9}" destId="{05FAE529-C6EB-4300-8B1B-9FEB3432CC55}" srcOrd="0" destOrd="0" presId="urn:microsoft.com/office/officeart/2005/8/layout/hierarchy1"/>
    <dgm:cxn modelId="{071002E8-51F6-4A13-B6C4-0CC57B657259}" type="presParOf" srcId="{2E1AF3FB-4FF7-4522-BEA4-58ECAA0FC1F9}" destId="{55C1F176-8B35-4D99-89AE-1B0A7C68BAA3}" srcOrd="1" destOrd="0" presId="urn:microsoft.com/office/officeart/2005/8/layout/hierarchy1"/>
    <dgm:cxn modelId="{C4C97FB2-0985-42E9-AD26-DA1A086C6B2E}" type="presParOf" srcId="{7235747C-C2D5-4D21-96E5-EAE125B72389}" destId="{C688214D-2473-4968-A726-B325CB9CFD0A}" srcOrd="1" destOrd="0" presId="urn:microsoft.com/office/officeart/2005/8/layout/hierarchy1"/>
  </dgm:cxnLst>
  <dgm:bg/>
  <dgm:whole>
    <a:ln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0.62439</cdr:x>
      <cdr:y>0.03976</cdr:y>
    </cdr:from>
    <cdr:to>
      <cdr:x>1</cdr:x>
      <cdr:y>0.11927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266928" y="216024"/>
          <a:ext cx="31683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lvl1pPr algn="ctr" defTabSz="914400" rtl="0" eaLnBrk="1" latinLnBrk="0" hangingPunct="1">
            <a:lnSpc>
              <a:spcPts val="5800"/>
            </a:lnSpc>
            <a:spcBef>
              <a:spcPct val="0"/>
            </a:spcBef>
            <a:buNone/>
            <a:defRPr sz="5400" kern="120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defRPr>
          </a:lvl1pPr>
        </a:lstStyle>
        <a:p xmlns:a="http://schemas.openxmlformats.org/drawingml/2006/main">
          <a:r>
            <a:rPr lang="ru-RU" sz="2000" b="1" dirty="0" err="1" smtClean="0"/>
            <a:t>млн.руб</a:t>
          </a:r>
          <a:r>
            <a:rPr lang="ru-RU" sz="2000" b="1" dirty="0" smtClean="0"/>
            <a:t>.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0.03252</cdr:x>
      <cdr:y>0</cdr:y>
    </cdr:from>
    <cdr:to>
      <cdr:x>0.95875</cdr:x>
      <cdr:y>0.12659</cdr:y>
    </cdr:to>
    <cdr:sp macro="" textlink="">
      <cdr:nvSpPr>
        <cdr:cNvPr id="9" name="Прямоугольник с двумя скругленными противолежащими углами 8"/>
        <cdr:cNvSpPr/>
      </cdr:nvSpPr>
      <cdr:spPr>
        <a:xfrm xmlns:a="http://schemas.openxmlformats.org/drawingml/2006/main">
          <a:off x="288032" y="-980728"/>
          <a:ext cx="8203604" cy="720124"/>
        </a:xfrm>
        <a:prstGeom xmlns:a="http://schemas.openxmlformats.org/drawingml/2006/main" prst="round2Diag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600" b="1" baseline="0" dirty="0" smtClean="0">
              <a:solidFill>
                <a:schemeClr val="lt1"/>
              </a:solidFill>
              <a:latin typeface="Book Antiqua" pitchFamily="18" charset="0"/>
            </a:rPr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бюджета. </a:t>
          </a:r>
          <a:endParaRPr lang="ru-RU" sz="16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0.34584</cdr:x>
      <cdr:y>0.13296</cdr:y>
    </cdr:from>
    <cdr:to>
      <cdr:x>0.67918</cdr:x>
      <cdr:y>0.34815</cdr:y>
    </cdr:to>
    <cdr:sp macro="" textlink="">
      <cdr:nvSpPr>
        <cdr:cNvPr id="11" name="Блок-схема: несколько документов 10"/>
        <cdr:cNvSpPr/>
      </cdr:nvSpPr>
      <cdr:spPr>
        <a:xfrm xmlns:a="http://schemas.openxmlformats.org/drawingml/2006/main">
          <a:off x="3063111" y="756334"/>
          <a:ext cx="2952387" cy="1224136"/>
        </a:xfrm>
        <a:prstGeom xmlns:a="http://schemas.openxmlformats.org/drawingml/2006/main" prst="flowChartMultidocumen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Book Antiqua" pitchFamily="18" charset="0"/>
            </a:rPr>
            <a:t>РАСХОДЫ делятся: </a:t>
          </a:r>
          <a:endParaRPr lang="ru-RU" sz="20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0.01121</cdr:x>
      <cdr:y>0.43485</cdr:y>
    </cdr:from>
    <cdr:to>
      <cdr:x>0.21613</cdr:x>
      <cdr:y>0.61207</cdr:y>
    </cdr:to>
    <cdr:sp macro="" textlink="">
      <cdr:nvSpPr>
        <cdr:cNvPr id="12" name="Прямоугольник с двумя вырезанными соседними углами 11"/>
        <cdr:cNvSpPr/>
      </cdr:nvSpPr>
      <cdr:spPr>
        <a:xfrm xmlns:a="http://schemas.openxmlformats.org/drawingml/2006/main">
          <a:off x="99302" y="2473717"/>
          <a:ext cx="1814973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типам расходных обязательств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0.27291</cdr:x>
      <cdr:y>0.51642</cdr:y>
    </cdr:from>
    <cdr:to>
      <cdr:x>0.47783</cdr:x>
      <cdr:y>0.69364</cdr:y>
    </cdr:to>
    <cdr:sp macro="" textlink="">
      <cdr:nvSpPr>
        <cdr:cNvPr id="14" name="Прямоугольник с двумя вырезанными соседними углами 13"/>
        <cdr:cNvSpPr/>
      </cdr:nvSpPr>
      <cdr:spPr>
        <a:xfrm xmlns:a="http://schemas.openxmlformats.org/drawingml/2006/main">
          <a:off x="2417183" y="2937741"/>
          <a:ext cx="1814973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муниципальным программам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0.52233</cdr:x>
      <cdr:y>0.50923</cdr:y>
    </cdr:from>
    <cdr:to>
      <cdr:x>0.73544</cdr:x>
      <cdr:y>0.68645</cdr:y>
    </cdr:to>
    <cdr:sp macro="" textlink="">
      <cdr:nvSpPr>
        <cdr:cNvPr id="15" name="Прямоугольник с двумя вырезанными соседними углами 14"/>
        <cdr:cNvSpPr/>
      </cdr:nvSpPr>
      <cdr:spPr>
        <a:xfrm xmlns:a="http://schemas.openxmlformats.org/drawingml/2006/main">
          <a:off x="4626260" y="2896798"/>
          <a:ext cx="1887512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функциям муниципального образования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0.77406</cdr:x>
      <cdr:y>0.43245</cdr:y>
    </cdr:from>
    <cdr:to>
      <cdr:x>0.96098</cdr:x>
      <cdr:y>0.60967</cdr:y>
    </cdr:to>
    <cdr:sp macro="" textlink="">
      <cdr:nvSpPr>
        <cdr:cNvPr id="16" name="Прямоугольник с двумя вырезанными соседними углами 15"/>
        <cdr:cNvSpPr/>
      </cdr:nvSpPr>
      <cdr:spPr>
        <a:xfrm xmlns:a="http://schemas.openxmlformats.org/drawingml/2006/main">
          <a:off x="6855854" y="2460070"/>
          <a:ext cx="1655548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400" dirty="0" smtClean="0">
            <a:latin typeface="Book Antiqua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ведомствам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0.26748</cdr:x>
      <cdr:y>0.29154</cdr:y>
    </cdr:from>
    <cdr:to>
      <cdr:x>0.30661</cdr:x>
      <cdr:y>0.4561</cdr:y>
    </cdr:to>
    <cdr:sp macro="" textlink="">
      <cdr:nvSpPr>
        <cdr:cNvPr id="17" name="Стрелка вниз 16"/>
        <cdr:cNvSpPr/>
      </cdr:nvSpPr>
      <cdr:spPr>
        <a:xfrm xmlns:a="http://schemas.openxmlformats.org/drawingml/2006/main" rot="2695267">
          <a:off x="2369096" y="1658439"/>
          <a:ext cx="346574" cy="936121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0.5994</cdr:x>
      <cdr:y>0.32002</cdr:y>
    </cdr:from>
    <cdr:to>
      <cdr:x>0.64818</cdr:x>
      <cdr:y>0.49201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5308869" y="1820476"/>
          <a:ext cx="432044" cy="97838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0.69022</cdr:x>
      <cdr:y>0.27282</cdr:y>
    </cdr:from>
    <cdr:to>
      <cdr:x>0.72913</cdr:x>
      <cdr:y>0.43737</cdr:y>
    </cdr:to>
    <cdr:sp macro="" textlink="">
      <cdr:nvSpPr>
        <cdr:cNvPr id="21" name="Стрелка вниз 20"/>
        <cdr:cNvSpPr/>
      </cdr:nvSpPr>
      <cdr:spPr>
        <a:xfrm xmlns:a="http://schemas.openxmlformats.org/drawingml/2006/main" rot="18906696">
          <a:off x="6113246" y="1551965"/>
          <a:ext cx="344625" cy="936065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0.35772</cdr:x>
      <cdr:y>0.34881</cdr:y>
    </cdr:from>
    <cdr:to>
      <cdr:x>0.40431</cdr:x>
      <cdr:y>0.5208</cdr:y>
    </cdr:to>
    <cdr:sp macro="" textlink="">
      <cdr:nvSpPr>
        <cdr:cNvPr id="22" name="Стрелка вниз 21"/>
        <cdr:cNvSpPr/>
      </cdr:nvSpPr>
      <cdr:spPr>
        <a:xfrm xmlns:a="http://schemas.openxmlformats.org/drawingml/2006/main">
          <a:off x="3168320" y="1984249"/>
          <a:ext cx="412647" cy="97838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0.6601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755046"/>
          <a:ext cx="8856984" cy="19335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8" y="2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/>
          <a:lstStyle>
            <a:lvl1pPr algn="r">
              <a:defRPr sz="1200"/>
            </a:lvl1pPr>
          </a:lstStyle>
          <a:p>
            <a:fld id="{DA399525-4ADB-4DCF-A75B-8A68A1155B94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4" tIns="45438" rIns="90874" bIns="454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0630"/>
            <a:ext cx="5430520" cy="4462701"/>
          </a:xfrm>
          <a:prstGeom prst="rect">
            <a:avLst/>
          </a:prstGeom>
        </p:spPr>
        <p:txBody>
          <a:bodyPr vert="horz" lIns="90874" tIns="45438" rIns="90874" bIns="454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19538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8" y="9419538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 anchor="b"/>
          <a:lstStyle>
            <a:lvl1pPr algn="r">
              <a:defRPr sz="1200"/>
            </a:lvl1pPr>
          </a:lstStyle>
          <a:p>
            <a:fld id="{193094A8-CF50-4DFC-8DE7-10B87472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905CC4-53F7-4CD1-9E97-BB3442185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8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EA48C5-BB76-4657-91A8-20D99FB12E20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99517" y="986627"/>
            <a:ext cx="59495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/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БЮДЖЕТ ДЛЯ ГРАЖДАН </a:t>
            </a:r>
            <a:endParaRPr lang="ru-RU" sz="54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F: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76" y="4314826"/>
            <a:ext cx="8511990" cy="2120602"/>
          </a:xfrm>
          <a:prstGeom prst="rect">
            <a:avLst/>
          </a:prstGeom>
          <a:effectLst/>
        </p:spPr>
      </p:pic>
      <p:pic>
        <p:nvPicPr>
          <p:cNvPr id="1026" name="Picture 2" descr="C:\Users\Аддмин\Desktop\през\952959219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" y="0"/>
            <a:ext cx="9060955" cy="12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91771" y="2740953"/>
            <a:ext cx="6400800" cy="1752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решению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Почепского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районного Совета народных депутатов «О БЮДЖЕТЕ ПОЧЕПСКОГО МУНИЦИПАЛЬНОГО</a:t>
            </a:r>
            <a:r>
              <a:rPr lang="ru-RU" b="1" dirty="0" smtClean="0">
                <a:solidFill>
                  <a:srgbClr val="63891F">
                    <a:lumMod val="75000"/>
                  </a:srgb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РАЙОНА БРЯНСКОЙ ОБЛАСТИ НА 2021 ГОД И ПЛАНОВЫЙ ПЕРИОД 2022-2023 </a:t>
            </a:r>
            <a:r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ГОДОВ</a:t>
            </a:r>
            <a:r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» от 17.12.2020 №129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5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>
                  <a:reflection blurRad="6350" endPos="0" dir="5400000" sy="-100000" algn="bl" rotWithShape="0"/>
                </a:effectLst>
              </a:rPr>
              <a:t>Бюджетный процесс</a:t>
            </a:r>
            <a:endParaRPr lang="ru-RU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71600" y="170080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64088" y="170080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и утверждение бюджета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7544" y="4725144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 об исполнении бюджета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566124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за исполнением бюджета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68144" y="4725144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 бюджета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564904"/>
            <a:ext cx="31623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право стрелка 9"/>
          <p:cNvSpPr/>
          <p:nvPr/>
        </p:nvSpPr>
        <p:spPr>
          <a:xfrm rot="16200000">
            <a:off x="4265966" y="-321569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8100392" y="1896433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0800000">
            <a:off x="179512" y="1896433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4252878">
            <a:off x="6629020" y="5123755"/>
            <a:ext cx="468052" cy="1911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6630818">
            <a:off x="2362678" y="5188228"/>
            <a:ext cx="468052" cy="1911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56686" y="307810"/>
            <a:ext cx="8246333" cy="824521"/>
            <a:chOff x="648429" y="104958"/>
            <a:chExt cx="8246333" cy="824521"/>
          </a:xfrm>
        </p:grpSpPr>
        <p:pic>
          <p:nvPicPr>
            <p:cNvPr id="1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4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95536" y="2348880"/>
            <a:ext cx="8496944" cy="3528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19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>
                  <a:reflection blurRad="6350" endPos="0" dir="5400000" sy="-100000" algn="bl" rotWithShape="0"/>
                </a:effectLst>
              </a:rPr>
              <a:t>Основа формирования бюджета</a:t>
            </a:r>
            <a:endParaRPr lang="ru-RU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860331"/>
            <a:ext cx="1948288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Бюджетного кодекса Российской Федерации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880833"/>
            <a:ext cx="1948288" cy="2602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 -экономического развития </a:t>
            </a:r>
            <a:r>
              <a:rPr lang="ru-RU" dirty="0" err="1" smtClean="0"/>
              <a:t>Почепского</a:t>
            </a:r>
            <a:r>
              <a:rPr lang="ru-RU" dirty="0" smtClean="0"/>
              <a:t> района на 2021-2023годы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32240" y="880833"/>
            <a:ext cx="1948288" cy="2602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 и налоговой политики на 2020-2022годы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1676" y="3922007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  <a:r>
              <a:rPr lang="ru-RU" dirty="0" err="1" smtClean="0"/>
              <a:t>Почепского</a:t>
            </a:r>
            <a:r>
              <a:rPr lang="ru-RU" dirty="0" smtClean="0"/>
              <a:t> </a:t>
            </a:r>
            <a:r>
              <a:rPr lang="ru-RU" dirty="0"/>
              <a:t>муниципального </a:t>
            </a:r>
            <a:r>
              <a:rPr lang="ru-RU" dirty="0" smtClean="0"/>
              <a:t>района Брянской области на 2021 год и плановый период 2022-2023 годов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65766" y="5373216"/>
            <a:ext cx="45725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сбалансированности бюджета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878556"/>
            <a:ext cx="1948288" cy="2602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Послание Президента РФ Федеральному Собранию РФ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13101" y="3483637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097872" y="3487148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258112" y="3501150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490360" y="3483637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1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0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/>
          <p:cNvSpPr/>
          <p:nvPr/>
        </p:nvSpPr>
        <p:spPr>
          <a:xfrm>
            <a:off x="0" y="0"/>
            <a:ext cx="8604448" cy="108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 НАПРАВЛЕНИЯ  НАЛОГОВОЙ  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БЮДЖЕТНОЙ  ПОЛИТИКИ ПОЧЕПСКОГО РАЙОНА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2696"/>
            <a:ext cx="9144000" cy="504056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Поддержка малого и среднего бизнеса, стимулирование инвестиционной деятельности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Контроль за использованием муниципальной собственности, качественный учет  и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обеспечение сохранности имущества в составе казны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1683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Оптимизация ставок арендной платы  и проведение мероприятий по сокращению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задолженности по арендной плате за арендуемое имущество и земельные участки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63691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Проведение оценки эффективности налоговых расходов муниципальных образований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itchFamily="18" charset="0"/>
              </a:rPr>
              <a:t>Почепского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района  Брянской 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35699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Осуществление мероприятий по легализации «теневой» заработной платы и снижению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неформальной занятости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77072"/>
            <a:ext cx="9144000" cy="792088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Проведение работы с физическими лицами, имеющими задолженность  в бюджет по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имущественным налогам, информирование работодателей о сотрудниках, имеющих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задолженность по имущественным налогам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941168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Дальнейшее проведение мероприятий муниципального земельного контроля и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государственного   надзора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33256"/>
            <a:ext cx="9144000" cy="72008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Оптимизация ставок и налоговых льгот, установленных решениями органов местного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самоуправления, оценка эффективности и востребованности предоставляемых </a:t>
            </a:r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налоговых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льгот и их экономического эффекта</a:t>
            </a:r>
          </a:p>
        </p:txBody>
      </p:sp>
      <p:sp>
        <p:nvSpPr>
          <p:cNvPr id="22" name="object 37"/>
          <p:cNvSpPr/>
          <p:nvPr/>
        </p:nvSpPr>
        <p:spPr>
          <a:xfrm>
            <a:off x="0" y="62068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7"/>
          <p:cNvSpPr/>
          <p:nvPr/>
        </p:nvSpPr>
        <p:spPr>
          <a:xfrm>
            <a:off x="0" y="1268760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7"/>
          <p:cNvSpPr/>
          <p:nvPr/>
        </p:nvSpPr>
        <p:spPr>
          <a:xfrm>
            <a:off x="0" y="191683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7"/>
          <p:cNvSpPr/>
          <p:nvPr/>
        </p:nvSpPr>
        <p:spPr>
          <a:xfrm>
            <a:off x="0" y="263691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7"/>
          <p:cNvSpPr/>
          <p:nvPr/>
        </p:nvSpPr>
        <p:spPr>
          <a:xfrm>
            <a:off x="0" y="335699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7"/>
          <p:cNvSpPr/>
          <p:nvPr/>
        </p:nvSpPr>
        <p:spPr>
          <a:xfrm>
            <a:off x="0" y="4149080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7"/>
          <p:cNvSpPr/>
          <p:nvPr/>
        </p:nvSpPr>
        <p:spPr>
          <a:xfrm>
            <a:off x="0" y="494116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7"/>
          <p:cNvSpPr/>
          <p:nvPr/>
        </p:nvSpPr>
        <p:spPr>
          <a:xfrm>
            <a:off x="0" y="5805264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8"/>
          <p:cNvSpPr/>
          <p:nvPr/>
        </p:nvSpPr>
        <p:spPr>
          <a:xfrm>
            <a:off x="0" y="1988840"/>
            <a:ext cx="543420" cy="35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8"/>
          <p:cNvSpPr/>
          <p:nvPr/>
        </p:nvSpPr>
        <p:spPr>
          <a:xfrm>
            <a:off x="0" y="2708920"/>
            <a:ext cx="543420" cy="35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0"/>
          <p:cNvSpPr/>
          <p:nvPr/>
        </p:nvSpPr>
        <p:spPr>
          <a:xfrm>
            <a:off x="0" y="4365104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0"/>
          <p:cNvSpPr/>
          <p:nvPr/>
        </p:nvSpPr>
        <p:spPr>
          <a:xfrm>
            <a:off x="0" y="6021288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Рисунок 40" descr="публичнос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576064" cy="432048"/>
          </a:xfrm>
          <a:prstGeom prst="rect">
            <a:avLst/>
          </a:prstGeom>
        </p:spPr>
      </p:pic>
      <p:pic>
        <p:nvPicPr>
          <p:cNvPr id="43" name="Рисунок 42" descr="з к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520" y="4797152"/>
            <a:ext cx="703829" cy="526992"/>
          </a:xfrm>
          <a:prstGeom prst="rect">
            <a:avLst/>
          </a:prstGeom>
        </p:spPr>
      </p:pic>
      <p:sp>
        <p:nvSpPr>
          <p:cNvPr id="44" name="object 50"/>
          <p:cNvSpPr/>
          <p:nvPr/>
        </p:nvSpPr>
        <p:spPr>
          <a:xfrm>
            <a:off x="0" y="5157192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Рисунок 45" descr="до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149080"/>
            <a:ext cx="323925" cy="293957"/>
          </a:xfrm>
          <a:prstGeom prst="rect">
            <a:avLst/>
          </a:prstGeom>
        </p:spPr>
      </p:pic>
      <p:sp>
        <p:nvSpPr>
          <p:cNvPr id="6041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" name="Рисунок 48" descr="до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733256"/>
            <a:ext cx="323925" cy="293957"/>
          </a:xfrm>
          <a:prstGeom prst="rect">
            <a:avLst/>
          </a:prstGeom>
        </p:spPr>
      </p:pic>
      <p:pic>
        <p:nvPicPr>
          <p:cNvPr id="38" name="Рисунок 37" descr="инвестици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92696"/>
            <a:ext cx="562108" cy="505971"/>
          </a:xfrm>
          <a:prstGeom prst="rect">
            <a:avLst/>
          </a:prstGeom>
        </p:spPr>
      </p:pic>
      <p:pic>
        <p:nvPicPr>
          <p:cNvPr id="45" name="Рисунок 44" descr="учет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268760"/>
            <a:ext cx="660335" cy="648072"/>
          </a:xfrm>
          <a:prstGeom prst="rect">
            <a:avLst/>
          </a:prstGeom>
        </p:spPr>
      </p:pic>
      <p:sp>
        <p:nvSpPr>
          <p:cNvPr id="47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4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584" y="-5142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>Основные параметры проекта бюджета </a:t>
            </a:r>
            <a:r>
              <a:rPr lang="ru-RU" sz="2000" b="1" dirty="0" err="1" smtClean="0"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> района</a:t>
            </a:r>
            <a:endParaRPr lang="ru-RU" sz="20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2283662"/>
              </p:ext>
            </p:extLst>
          </p:nvPr>
        </p:nvGraphicFramePr>
        <p:xfrm>
          <a:off x="323528" y="692696"/>
          <a:ext cx="8435280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4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Доходы бюджета</a:t>
            </a:r>
            <a:endParaRPr lang="ru-RU" sz="28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229600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Доходы бюджета – поступающие в бюджет денежные средства (исключение – средства от продажи акций и кредитные ресурсы)</a:t>
            </a:r>
            <a:endParaRPr lang="ru-RU" sz="1600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90247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Налоговые доходы</a:t>
            </a:r>
            <a:endParaRPr lang="ru-RU" sz="14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3203848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Неналоговые доходы</a:t>
            </a:r>
            <a:endParaRPr lang="ru-RU" sz="1400" dirty="0"/>
          </a:p>
        </p:txBody>
      </p:sp>
      <p:sp>
        <p:nvSpPr>
          <p:cNvPr id="7" name="Лента лицом вверх 6"/>
          <p:cNvSpPr/>
          <p:nvPr/>
        </p:nvSpPr>
        <p:spPr>
          <a:xfrm>
            <a:off x="6263680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Безвозмездные поступления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1504" y="2492896"/>
            <a:ext cx="1948288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уплаты федеральных, региональных и местных налогов и сборов, предусмотренных Российской Федерации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500854"/>
            <a:ext cx="2448272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уплаты иных платежей и сборов, установленных </a:t>
            </a:r>
            <a:r>
              <a:rPr lang="ru-RU" sz="1600" dirty="0"/>
              <a:t>законодательством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204864"/>
            <a:ext cx="2448272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других бюджетов бюджетной системы Российской Федерации (межбюджетные трансферты в виде дотаций, субсидий и субвенций). Поступления от организаций и граждан (кроме налоговых и неналоговых доходов)</a:t>
            </a:r>
            <a:endParaRPr lang="ru-RU" sz="1600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1730407" y="1928831"/>
            <a:ext cx="0" cy="636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3586" y="1886827"/>
            <a:ext cx="0" cy="636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0" idx="0"/>
          </p:cNvCxnSpPr>
          <p:nvPr/>
        </p:nvCxnSpPr>
        <p:spPr>
          <a:xfrm>
            <a:off x="7740352" y="1892777"/>
            <a:ext cx="0" cy="31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956686" y="90090"/>
            <a:ext cx="8246333" cy="824521"/>
            <a:chOff x="648429" y="104958"/>
            <a:chExt cx="8246333" cy="824521"/>
          </a:xfrm>
        </p:grpSpPr>
        <p:pic>
          <p:nvPicPr>
            <p:cNvPr id="1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3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64" y="139433"/>
            <a:ext cx="8173888" cy="2880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Виды доходов бюджета </a:t>
            </a:r>
            <a:r>
              <a:rPr lang="ru-RU" sz="20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муниципального </a:t>
            </a: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образования «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Почепский</a:t>
            </a: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муниципальный </a:t>
            </a: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район»</a:t>
            </a: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</a:br>
            <a:endParaRPr lang="ru-RU" sz="20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0247" y="1045449"/>
            <a:ext cx="8853753" cy="5487181"/>
            <a:chOff x="290247" y="548680"/>
            <a:chExt cx="8853753" cy="5487181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290247" y="548680"/>
              <a:ext cx="2880320" cy="792088"/>
            </a:xfrm>
            <a:prstGeom prst="ribbon2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Налоговые доходы</a:t>
              </a:r>
              <a:endParaRPr lang="ru-RU" sz="1400" dirty="0"/>
            </a:p>
          </p:txBody>
        </p:sp>
        <p:sp>
          <p:nvSpPr>
            <p:cNvPr id="6" name="Лента лицом вверх 5"/>
            <p:cNvSpPr/>
            <p:nvPr/>
          </p:nvSpPr>
          <p:spPr>
            <a:xfrm>
              <a:off x="3203848" y="548680"/>
              <a:ext cx="2880320" cy="792088"/>
            </a:xfrm>
            <a:prstGeom prst="ribbon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Неналоговые доходы</a:t>
              </a:r>
              <a:endParaRPr lang="ru-RU" sz="1400" dirty="0"/>
            </a:p>
          </p:txBody>
        </p:sp>
        <p:sp>
          <p:nvSpPr>
            <p:cNvPr id="7" name="Лента лицом вверх 6"/>
            <p:cNvSpPr/>
            <p:nvPr/>
          </p:nvSpPr>
          <p:spPr>
            <a:xfrm>
              <a:off x="6263680" y="548680"/>
              <a:ext cx="2880320" cy="792088"/>
            </a:xfrm>
            <a:prstGeom prst="ribbon2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Безвозмездные поступления</a:t>
              </a:r>
              <a:endParaRPr lang="ru-RU" sz="14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99593" y="1484784"/>
              <a:ext cx="2016224" cy="43204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Налог </a:t>
              </a:r>
              <a:r>
                <a:rPr lang="ru-RU" sz="1200" b="1" dirty="0"/>
                <a:t>на доходы физических лиц </a:t>
              </a:r>
              <a:endParaRPr lang="ru-RU" sz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72953" y="1991544"/>
              <a:ext cx="2016224" cy="4293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Акцизы </a:t>
              </a:r>
              <a:r>
                <a:rPr lang="ru-RU" sz="1200" b="1" dirty="0"/>
                <a:t>на нефтепродукты </a:t>
              </a:r>
              <a:endParaRPr lang="ru-RU" sz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72140" y="3140968"/>
              <a:ext cx="2017038" cy="57606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Единый </a:t>
              </a:r>
              <a:r>
                <a:rPr lang="ru-RU" sz="1200" b="1" dirty="0"/>
                <a:t>сельскохозяйственный налог </a:t>
              </a:r>
              <a:endParaRPr lang="ru-RU" sz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72139" y="2479576"/>
              <a:ext cx="2012458" cy="57606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Единый </a:t>
              </a:r>
              <a:r>
                <a:rPr lang="ru-RU" sz="1200" b="1" dirty="0"/>
                <a:t>налог на вменный доход </a:t>
              </a:r>
              <a:endParaRPr lang="ru-RU" sz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63793" y="3789040"/>
              <a:ext cx="2016224" cy="79208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Налог</a:t>
              </a:r>
              <a:r>
                <a:rPr lang="ru-RU" sz="1200" b="1" dirty="0"/>
                <a:t>, взимаемый в связи с применением патентной системы налогообложения </a:t>
              </a:r>
              <a:endParaRPr lang="ru-RU" sz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707904" y="1484784"/>
              <a:ext cx="1872208" cy="115212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использования имущества, находящегося в муниципальной собственности </a:t>
              </a:r>
              <a:endParaRPr lang="ru-RU" sz="12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895774" y="5151251"/>
              <a:ext cx="2012458" cy="45943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Прочие </a:t>
              </a:r>
              <a:r>
                <a:rPr lang="ru-RU" sz="1200" b="1" dirty="0"/>
                <a:t>налоговые доходы </a:t>
              </a:r>
              <a:endParaRPr lang="ru-RU" sz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7904" y="4581128"/>
              <a:ext cx="1872208" cy="41799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оказания платных услуг </a:t>
              </a:r>
              <a:endParaRPr lang="ru-RU" sz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94010" y="4658839"/>
              <a:ext cx="2003298" cy="43204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Государственная </a:t>
              </a:r>
              <a:r>
                <a:rPr lang="ru-RU" sz="1200" b="1" dirty="0"/>
                <a:t>пошлина </a:t>
              </a:r>
              <a:endParaRPr lang="ru-RU" sz="1200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7904" y="2708920"/>
              <a:ext cx="1872208" cy="92967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продажи имущества, находящегося в муниципальной собственности </a:t>
              </a:r>
              <a:endParaRPr lang="ru-RU" sz="12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707904" y="3717032"/>
              <a:ext cx="1872208" cy="80089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Платежи </a:t>
              </a:r>
              <a:r>
                <a:rPr lang="ru-RU" sz="1200" b="1" dirty="0"/>
                <a:t>за пользование природными ресурсами </a:t>
              </a:r>
              <a:endParaRPr lang="ru-RU" sz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707904" y="5085184"/>
              <a:ext cx="1872208" cy="42517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Штрафы, санкции, возмещение ущерба </a:t>
              </a:r>
              <a:endParaRPr lang="ru-RU" sz="1200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707904" y="5610683"/>
              <a:ext cx="1872208" cy="42517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Прочие </a:t>
              </a:r>
              <a:r>
                <a:rPr lang="ru-RU" sz="1200" b="1" dirty="0"/>
                <a:t>неналоговые доходы </a:t>
              </a:r>
              <a:endParaRPr lang="ru-RU" sz="1200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732240" y="2101803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Субсидии </a:t>
              </a:r>
              <a:endParaRPr lang="ru-RU" sz="1200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713647" y="2846641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Субвенции </a:t>
              </a:r>
              <a:endParaRPr lang="ru-RU" sz="1200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713647" y="3717032"/>
              <a:ext cx="1872208" cy="7375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Иные </a:t>
              </a:r>
              <a:r>
                <a:rPr lang="ru-RU" sz="1200" b="1" dirty="0"/>
                <a:t>межбюджетные трансферты </a:t>
              </a:r>
              <a:endParaRPr lang="ru-RU" sz="1200" dirty="0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39552" y="1340768"/>
              <a:ext cx="0" cy="404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endCxn id="12" idx="1"/>
            </p:cNvCxnSpPr>
            <p:nvPr/>
          </p:nvCxnSpPr>
          <p:spPr>
            <a:xfrm>
              <a:off x="539552" y="1700808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539552" y="220621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512912" y="2767608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539551" y="3429000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539551" y="4185084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539552" y="487486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539551" y="5377397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347864" y="1333922"/>
              <a:ext cx="0" cy="4489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347864" y="2068809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347864" y="317375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3347863" y="411272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3347864" y="479012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3333692" y="529777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3347864" y="5823272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6372199" y="1333922"/>
              <a:ext cx="1" cy="2751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6372199" y="170783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6372200" y="2310802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6372199" y="3055639"/>
              <a:ext cx="36004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Скругленный прямоугольник 51"/>
            <p:cNvSpPr/>
            <p:nvPr/>
          </p:nvSpPr>
          <p:spPr>
            <a:xfrm>
              <a:off x="6754079" y="1491809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Дотации </a:t>
              </a:r>
              <a:endParaRPr lang="ru-RU" sz="1200" dirty="0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6372200" y="4085782"/>
              <a:ext cx="36004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5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7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0301"/>
            <a:ext cx="8712968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Налог </a:t>
            </a: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- обязательный, индивидуально безвозмездный платеж, взимаемый с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организаций и физических лиц в форме отчуждения принадлежащих им на праве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собственности, хозяйственного ведения или оперативного управления денежных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средств в целях финансового обеспечения деятельности государства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и (или) муниципальных образований </a:t>
            </a:r>
            <a:endParaRPr lang="ru-RU" sz="16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966932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ФЕДЕРАЛЬНЫЕ 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985540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РЕГИОНАЛЬНЫЕ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996426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МЕСТНЫЕ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310" y="2821172"/>
            <a:ext cx="6958058" cy="432048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Установлены Налоговым кодексом  РФ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857" y="3347000"/>
            <a:ext cx="2662943" cy="2736304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всей территории РФ,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физических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прибыль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организаций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государственная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пошлина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акцизы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водный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043814" y="3368772"/>
            <a:ext cx="2620888" cy="3276364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законами субъектов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и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территориях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субъектов РФ,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организаций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транспортный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патенты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5823857" y="3368772"/>
            <a:ext cx="3135086" cy="2977615"/>
          </a:xfrm>
          <a:prstGeom prst="roundRect">
            <a:avLst/>
          </a:prstGeom>
          <a:solidFill>
            <a:srgbClr val="92D050"/>
          </a:solidFill>
          <a:ln w="15875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представительных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муниципальных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к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налог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физических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475656" y="24895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55976" y="249731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296" y="25197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956686" y="24774"/>
            <a:ext cx="8246333" cy="824521"/>
            <a:chOff x="648429" y="104958"/>
            <a:chExt cx="8246333" cy="824521"/>
          </a:xfrm>
        </p:grpSpPr>
        <p:pic>
          <p:nvPicPr>
            <p:cNvPr id="1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9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2" y="134210"/>
            <a:ext cx="8229600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Налоги, уплачиваемые гражданином в бюджеты всех уровней</a:t>
            </a:r>
            <a:endParaRPr lang="ru-RU" sz="20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4104456" cy="432048"/>
          </a:xfrm>
          <a:prstGeom prst="rect">
            <a:avLst/>
          </a:prstGeom>
          <a:solidFill>
            <a:srgbClr val="CDB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Налог </a:t>
            </a:r>
            <a:r>
              <a:rPr lang="ru-RU" b="1" dirty="0">
                <a:solidFill>
                  <a:schemeClr val="tx1"/>
                </a:solidFill>
              </a:rPr>
              <a:t>на доходы физических лиц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2392" y="548680"/>
            <a:ext cx="41044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 </a:t>
            </a:r>
            <a:r>
              <a:rPr lang="ru-RU" b="1" dirty="0">
                <a:solidFill>
                  <a:schemeClr val="tx1"/>
                </a:solidFill>
              </a:rPr>
              <a:t>на имущество физических лиц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895" y="4077072"/>
            <a:ext cx="4104456" cy="432048"/>
          </a:xfrm>
          <a:prstGeom prst="rect">
            <a:avLst/>
          </a:prstGeom>
          <a:solidFill>
            <a:srgbClr val="73D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Земельный </a:t>
            </a:r>
            <a:r>
              <a:rPr lang="ru-RU" b="1" dirty="0">
                <a:solidFill>
                  <a:schemeClr val="tx1"/>
                </a:solidFill>
              </a:rPr>
              <a:t>налог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4579" y="4077072"/>
            <a:ext cx="4104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Транспортный </a:t>
            </a:r>
            <a:r>
              <a:rPr lang="ru-RU" b="1" dirty="0">
                <a:solidFill>
                  <a:schemeClr val="tx1"/>
                </a:solidFill>
              </a:rPr>
              <a:t>налог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970748"/>
            <a:ext cx="3096344" cy="2808312"/>
          </a:xfrm>
          <a:prstGeom prst="roundRect">
            <a:avLst/>
          </a:prstGeom>
          <a:solidFill>
            <a:srgbClr val="CDB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Ставка налога (от вида дохода):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13% </a:t>
            </a:r>
            <a:r>
              <a:rPr lang="ru-RU" sz="1000" b="1" dirty="0" smtClean="0">
                <a:solidFill>
                  <a:schemeClr val="tx1"/>
                </a:solidFill>
              </a:rPr>
              <a:t> с </a:t>
            </a:r>
            <a:r>
              <a:rPr lang="ru-RU" sz="1000" b="1" dirty="0">
                <a:solidFill>
                  <a:schemeClr val="tx1"/>
                </a:solidFill>
              </a:rPr>
              <a:t>дохода каждого работающего гражданина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9%, 30%, 35% </a:t>
            </a:r>
            <a:r>
              <a:rPr lang="ru-RU" sz="1000" b="1" dirty="0" smtClean="0">
                <a:solidFill>
                  <a:schemeClr val="tx1"/>
                </a:solidFill>
              </a:rPr>
              <a:t>в </a:t>
            </a:r>
            <a:r>
              <a:rPr lang="ru-RU" sz="1000" b="1" dirty="0">
                <a:solidFill>
                  <a:schemeClr val="tx1"/>
                </a:solidFill>
              </a:rPr>
              <a:t>отдельных случаях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Важно! Налоговым кодексом РФ предусмотрены 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налоговые вычеты: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стандартные </a:t>
            </a:r>
            <a:r>
              <a:rPr lang="ru-RU" sz="1200" b="1" dirty="0">
                <a:solidFill>
                  <a:schemeClr val="tx1"/>
                </a:solidFill>
              </a:rPr>
              <a:t>(ст. 218 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социальные </a:t>
            </a:r>
            <a:r>
              <a:rPr lang="ru-RU" sz="1200" b="1" dirty="0">
                <a:solidFill>
                  <a:schemeClr val="tx1"/>
                </a:solidFill>
              </a:rPr>
              <a:t>(ст. 219 ) имущественные (ст. 220 ) профессиональные (ст. 221 )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прочие </a:t>
            </a:r>
            <a:r>
              <a:rPr lang="ru-RU" sz="1200" b="1" dirty="0">
                <a:solidFill>
                  <a:schemeClr val="tx1"/>
                </a:solidFill>
              </a:rPr>
              <a:t>(ст. 220.1)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581128"/>
            <a:ext cx="4104456" cy="20162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зависимости от вида участка): 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жилищным фондом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личного подсобного и дачного хозяйства, садоводства и огородничества сельскохозяйственного назначения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обороны, безопасности таможенных нужд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1,5 %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земельные участки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Важно</a:t>
            </a:r>
            <a:r>
              <a:rPr lang="ru-RU" sz="1200" b="1" dirty="0">
                <a:solidFill>
                  <a:schemeClr val="tx1"/>
                </a:solidFill>
              </a:rPr>
              <a:t>! Срок уплаты земельного налога физическими лицами - не позднее 1 декабря, следующего за истекшим налоговым периодом</a:t>
            </a:r>
            <a:r>
              <a:rPr lang="ru-RU" sz="1200" b="1" dirty="0"/>
              <a:t>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2392" y="1219595"/>
            <a:ext cx="3096344" cy="25594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Ставка налога (в зависимости от кадастровой стоимости объекта налогообложения):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0,1 % до </a:t>
            </a:r>
            <a:r>
              <a:rPr lang="ru-RU" sz="1200" dirty="0">
                <a:solidFill>
                  <a:schemeClr val="tx1"/>
                </a:solidFill>
              </a:rPr>
              <a:t>2 </a:t>
            </a:r>
            <a:r>
              <a:rPr lang="ru-RU" sz="1200" dirty="0" smtClean="0">
                <a:solidFill>
                  <a:schemeClr val="tx1"/>
                </a:solidFill>
              </a:rPr>
              <a:t>500 </a:t>
            </a:r>
            <a:r>
              <a:rPr lang="ru-RU" sz="1200" dirty="0" err="1">
                <a:solidFill>
                  <a:schemeClr val="tx1"/>
                </a:solidFill>
              </a:rPr>
              <a:t>тыс.руб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0,2 % свыше 2,5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 до 5,0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0,3 % свыше 5,0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2 % свыше 300млн.руб. от кадастровой                   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      стоимости объекта            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Важно</a:t>
            </a:r>
            <a:r>
              <a:rPr lang="ru-RU" sz="1200" b="1" dirty="0">
                <a:solidFill>
                  <a:schemeClr val="tx1"/>
                </a:solidFill>
              </a:rPr>
              <a:t>! Срок уплаты налога - не позднее 1 декабря, следующего за истекшим налоговым периодом.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2392" y="4581128"/>
            <a:ext cx="4104456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(</a:t>
            </a:r>
            <a:r>
              <a:rPr lang="ru-RU" sz="1000" b="1" dirty="0">
                <a:solidFill>
                  <a:schemeClr val="tx1"/>
                </a:solidFill>
              </a:rPr>
              <a:t>за каждую лошадиную силу, руб.):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от 7 руб. до 100 руб. легковые </a:t>
            </a:r>
            <a:r>
              <a:rPr lang="ru-RU" sz="1000" b="1" dirty="0">
                <a:solidFill>
                  <a:schemeClr val="tx1"/>
                </a:solidFill>
              </a:rPr>
              <a:t>автомобили 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4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50 </a:t>
            </a:r>
            <a:r>
              <a:rPr lang="ru-RU" sz="1000" b="1" dirty="0">
                <a:solidFill>
                  <a:schemeClr val="tx1"/>
                </a:solidFill>
              </a:rPr>
              <a:t>руб</a:t>
            </a:r>
            <a:r>
              <a:rPr lang="ru-RU" sz="1000" b="1" dirty="0" smtClean="0">
                <a:solidFill>
                  <a:schemeClr val="tx1"/>
                </a:solidFill>
              </a:rPr>
              <a:t>.  мотоциклы </a:t>
            </a:r>
            <a:r>
              <a:rPr lang="ru-RU" sz="1000" b="1" dirty="0">
                <a:solidFill>
                  <a:schemeClr val="tx1"/>
                </a:solidFill>
              </a:rPr>
              <a:t>и </a:t>
            </a:r>
            <a:r>
              <a:rPr lang="ru-RU" sz="1000" b="1" dirty="0" smtClean="0">
                <a:solidFill>
                  <a:schemeClr val="tx1"/>
                </a:solidFill>
              </a:rPr>
              <a:t>мотороллеры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40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60 </a:t>
            </a:r>
            <a:r>
              <a:rPr lang="ru-RU" sz="1000" b="1" dirty="0">
                <a:solidFill>
                  <a:schemeClr val="tx1"/>
                </a:solidFill>
              </a:rPr>
              <a:t>руб</a:t>
            </a:r>
            <a:r>
              <a:rPr lang="ru-RU" sz="1000" b="1" dirty="0" smtClean="0">
                <a:solidFill>
                  <a:schemeClr val="tx1"/>
                </a:solidFill>
              </a:rPr>
              <a:t>. автобусы 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15 </a:t>
            </a:r>
            <a:r>
              <a:rPr lang="ru-RU" sz="1000" b="1" dirty="0">
                <a:solidFill>
                  <a:schemeClr val="tx1"/>
                </a:solidFill>
              </a:rPr>
              <a:t>руб. до 60 руб</a:t>
            </a:r>
            <a:r>
              <a:rPr lang="ru-RU" sz="1000" b="1" dirty="0" smtClean="0">
                <a:solidFill>
                  <a:schemeClr val="tx1"/>
                </a:solidFill>
              </a:rPr>
              <a:t>. грузовые </a:t>
            </a:r>
            <a:r>
              <a:rPr lang="ru-RU" sz="1000" b="1" dirty="0">
                <a:solidFill>
                  <a:schemeClr val="tx1"/>
                </a:solidFill>
              </a:rPr>
              <a:t>автомобили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20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500 руб. прочие </a:t>
            </a:r>
            <a:r>
              <a:rPr lang="ru-RU" sz="1000" b="1" dirty="0">
                <a:solidFill>
                  <a:schemeClr val="tx1"/>
                </a:solidFill>
              </a:rPr>
              <a:t>транспортные </a:t>
            </a:r>
            <a:r>
              <a:rPr lang="ru-RU" sz="1000" b="1" dirty="0" smtClean="0">
                <a:solidFill>
                  <a:schemeClr val="tx1"/>
                </a:solidFill>
              </a:rPr>
              <a:t>средства</a:t>
            </a:r>
          </a:p>
          <a:p>
            <a:endParaRPr lang="ru-RU" sz="1000" b="1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Важно</a:t>
            </a:r>
            <a:r>
              <a:rPr lang="ru-RU" sz="1000" b="1" dirty="0">
                <a:solidFill>
                  <a:schemeClr val="tx1"/>
                </a:solidFill>
              </a:rPr>
              <a:t>! Срок уплаты транспортного налога физическими лицами - не позднее 1 декабря, следующего за истекшим налоговым периодом.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endParaRPr lang="ru-RU" sz="1000" dirty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56686" y="100976"/>
            <a:ext cx="8246333" cy="824521"/>
            <a:chOff x="648429" y="104958"/>
            <a:chExt cx="8246333" cy="824521"/>
          </a:xfrm>
        </p:grpSpPr>
        <p:pic>
          <p:nvPicPr>
            <p:cNvPr id="14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51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815"/>
            <a:ext cx="8686799" cy="660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2493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>
                <a:effectLst>
                  <a:reflection blurRad="6350" endPos="0" dir="5400000" sy="-100000" algn="bl" rotWithShape="0"/>
                </a:effectLst>
              </a:rPr>
              <a:t>Доходы районного бюджета</a:t>
            </a:r>
          </a:p>
        </p:txBody>
      </p:sp>
      <p:graphicFrame>
        <p:nvGraphicFramePr>
          <p:cNvPr id="2" name="Объект 2"/>
          <p:cNvGraphicFramePr>
            <a:graphicFrameLocks noGrp="1" noChangeAspect="1"/>
          </p:cNvGraphicFramePr>
          <p:nvPr>
            <p:ph sz="quarter" idx="14"/>
            <p:extLst/>
          </p:nvPr>
        </p:nvGraphicFramePr>
        <p:xfrm>
          <a:off x="533400" y="1541585"/>
          <a:ext cx="8153400" cy="479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7391400" y="113066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(в </a:t>
            </a:r>
            <a:r>
              <a:rPr lang="ru-RU" sz="1400" dirty="0" err="1" smtClean="0"/>
              <a:t>тыс.рублей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6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98960011"/>
              </p:ext>
            </p:extLst>
          </p:nvPr>
        </p:nvGraphicFramePr>
        <p:xfrm>
          <a:off x="956686" y="794864"/>
          <a:ext cx="7391401" cy="582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956686" y="-29656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1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50"/>
            <a:ext cx="8229600" cy="476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Структура доходов районного бюджета,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тыс.руб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7545270"/>
              </p:ext>
            </p:extLst>
          </p:nvPr>
        </p:nvGraphicFramePr>
        <p:xfrm>
          <a:off x="251520" y="548680"/>
          <a:ext cx="8496941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329"/>
                <a:gridCol w="991023"/>
                <a:gridCol w="906468"/>
                <a:gridCol w="821724"/>
                <a:gridCol w="936104"/>
                <a:gridCol w="864096"/>
                <a:gridCol w="936104"/>
                <a:gridCol w="864093"/>
              </a:tblGrid>
              <a:tr h="5592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Оценка 2020г.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2021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2022</a:t>
                      </a:r>
                    </a:p>
                    <a:p>
                      <a:pPr algn="ctr"/>
                      <a:r>
                        <a:rPr lang="ru-RU" sz="1300" dirty="0" smtClean="0"/>
                        <a:t>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2023год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232838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доходы, (всего)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152 991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161 552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168 732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210 146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30,9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4305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доходы (НДФЛ)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128 490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135 829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144 992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185 920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284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Акцизы на нефтепродукты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8 458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11 350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11 959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12 049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совокупный доход (ЕНВД, с/х, патенты)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13 817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12 219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9 617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10 003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20184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налоги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2 226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2 154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2 164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2 174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36384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Неналоговые доходы, (всего)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14 717,9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11 008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9 742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9 773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8821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находящегося в муниципальной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собственности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9 478</a:t>
                      </a:r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7 585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6 655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6 659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неналоговые доходы (доходы от оказания платных услуг,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штраф.санкции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плата за негативное воздействие на окружающую среду)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5 239,9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3 423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3 087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smtClean="0"/>
                        <a:t>2 934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66256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562623,9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705190,9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491376,8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460441,3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67,7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66256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ДОХОДОВ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730332,8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877750,9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669850,8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680360,3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Palatino Linotype" pitchFamily="18" charset="0"/>
                        </a:rPr>
                        <a:t>100,0</a:t>
                      </a:r>
                      <a:endParaRPr lang="ru-RU" sz="12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56686" y="46546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3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Ð Ð¢Ð - Ð¡Ð¥ÐÐÐ ÐÐÐ§ÐÐÐ¡ÐÐÐÐ Ð ÐÐÐÐÐ"/>
          <p:cNvPicPr/>
          <p:nvPr/>
        </p:nvPicPr>
        <p:blipFill rotWithShape="1">
          <a:blip r:embed="rId2" cstate="print"/>
          <a:srcRect t="5123"/>
          <a:stretch/>
        </p:blipFill>
        <p:spPr bwMode="auto">
          <a:xfrm>
            <a:off x="375614" y="1026458"/>
            <a:ext cx="2834312" cy="3519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3724" y="824903"/>
            <a:ext cx="4635657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района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 - </a:t>
            </a:r>
            <a:r>
              <a:rPr lang="ru-RU" sz="2800" b="1" dirty="0" smtClean="0">
                <a:ln/>
                <a:latin typeface="Arial" pitchFamily="34" charset="0"/>
                <a:cs typeface="Arial" pitchFamily="34" charset="0"/>
              </a:rPr>
              <a:t>1887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 кв. км - </a:t>
            </a:r>
          </a:p>
          <a:p>
            <a:pPr algn="ctr"/>
            <a:r>
              <a:rPr lang="ru-RU" sz="2000" i="1" dirty="0" smtClean="0">
                <a:ln/>
                <a:latin typeface="Arial" pitchFamily="34" charset="0"/>
                <a:cs typeface="Arial" pitchFamily="34" charset="0"/>
              </a:rPr>
              <a:t>2 место из районов по площади </a:t>
            </a:r>
            <a:endParaRPr lang="ru-RU" sz="2400" i="1" dirty="0" smtClean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>
                <a:ln/>
                <a:latin typeface="Arial" pitchFamily="34" charset="0"/>
                <a:cs typeface="Arial" pitchFamily="34" charset="0"/>
              </a:rPr>
              <a:t>243</a:t>
            </a:r>
            <a:r>
              <a:rPr lang="ru-RU" sz="2800" b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населенных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пункта -               </a:t>
            </a:r>
            <a:r>
              <a:rPr lang="ru-RU" sz="2000" i="1" dirty="0" smtClean="0">
                <a:ln/>
                <a:latin typeface="Arial" pitchFamily="34" charset="0"/>
                <a:cs typeface="Arial" pitchFamily="34" charset="0"/>
              </a:rPr>
              <a:t>1 место  из районов                                по количеству населенных пунктов</a:t>
            </a:r>
          </a:p>
          <a:p>
            <a:pPr algn="ctr"/>
            <a:endParaRPr lang="ru-RU" sz="2400" b="1" dirty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Население района </a:t>
            </a:r>
          </a:p>
          <a:p>
            <a:pPr marL="342900" indent="-342900" algn="ctr">
              <a:buFontTx/>
              <a:buChar char="-"/>
            </a:pPr>
            <a:r>
              <a:rPr lang="ru-RU" sz="3600" b="1" dirty="0" smtClean="0">
                <a:ln/>
                <a:latin typeface="Arial" pitchFamily="34" charset="0"/>
                <a:cs typeface="Arial" pitchFamily="34" charset="0"/>
              </a:rPr>
              <a:t>37 542</a:t>
            </a:r>
            <a:r>
              <a:rPr lang="ru-RU" sz="2800" b="1" dirty="0" smtClean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человека: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Городское -16 779 человек</a:t>
            </a:r>
          </a:p>
          <a:p>
            <a:pPr algn="ctr"/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Сельское - 20 763 человек</a:t>
            </a:r>
          </a:p>
          <a:p>
            <a:pPr marL="342900" indent="-342900" algn="ctr">
              <a:buFontTx/>
              <a:buChar char="-"/>
            </a:pPr>
            <a:endParaRPr lang="ru-RU" sz="2400" b="1" dirty="0" smtClean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Состав района –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2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городских и 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14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сельских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поселений</a:t>
            </a:r>
            <a:endParaRPr lang="ru-RU" sz="2400" b="1" dirty="0">
              <a:ln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7419" y="187325"/>
            <a:ext cx="8627344" cy="1243024"/>
            <a:chOff x="267419" y="187325"/>
            <a:chExt cx="8627344" cy="1243024"/>
          </a:xfrm>
        </p:grpSpPr>
        <p:pic>
          <p:nvPicPr>
            <p:cNvPr id="11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187325"/>
              <a:ext cx="1208088" cy="1243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67419" y="822027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64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6431891"/>
              </p:ext>
            </p:extLst>
          </p:nvPr>
        </p:nvGraphicFramePr>
        <p:xfrm>
          <a:off x="107504" y="836712"/>
          <a:ext cx="9036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956686" y="209836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ffectLst>
              <a:reflection stA="4000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spc="1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Структура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налоговых доходов районного бюджета на 2021 год,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6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6686" y="19895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bject 10"/>
          <p:cNvSpPr/>
          <p:nvPr/>
        </p:nvSpPr>
        <p:spPr>
          <a:xfrm>
            <a:off x="683568" y="0"/>
            <a:ext cx="6840760" cy="1052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МЕЖБЮДЖЕТНЫЕ   ОТНОШЕНИЯ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48376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899592" y="980728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15616" y="119675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99"/>
                </a:solidFill>
                <a:latin typeface="Book Antiqua" pitchFamily="18" charset="0"/>
              </a:rPr>
              <a:t>Нужна помощь?</a:t>
            </a:r>
            <a:endParaRPr lang="ru-RU" sz="1400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2771800" y="1196752"/>
            <a:ext cx="6264696" cy="2520280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u="sng" dirty="0" smtClean="0">
                <a:solidFill>
                  <a:srgbClr val="000099"/>
                </a:solidFill>
                <a:latin typeface="Bookman Old Style" pitchFamily="18" charset="0"/>
              </a:rPr>
              <a:t>Межбюджетные отношения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2771800" y="4077072"/>
            <a:ext cx="6264696" cy="1872208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u="sng" dirty="0" smtClean="0">
                <a:solidFill>
                  <a:srgbClr val="000099"/>
                </a:solidFill>
                <a:latin typeface="Bookman Old Style" pitchFamily="18" charset="0"/>
              </a:rPr>
              <a:t>Межбюджетные трансферты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6686" y="19895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809318"/>
              </p:ext>
            </p:extLst>
          </p:nvPr>
        </p:nvGraphicFramePr>
        <p:xfrm>
          <a:off x="454307" y="980728"/>
          <a:ext cx="8291512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ect 10"/>
          <p:cNvSpPr/>
          <p:nvPr/>
        </p:nvSpPr>
        <p:spPr>
          <a:xfrm>
            <a:off x="742587" y="0"/>
            <a:ext cx="6840760" cy="1052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  МЕЖБЮДЖЕТНЫХ  ТРАНСФЕРТОВ</a:t>
            </a:r>
          </a:p>
        </p:txBody>
      </p:sp>
      <p:sp>
        <p:nvSpPr>
          <p:cNvPr id="10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526563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Рисунок 10" descr="мбт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3337" y="872750"/>
            <a:ext cx="173066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01" y="104867"/>
            <a:ext cx="8229600" cy="47667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Безвозмездные поступления в бюджет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400" b="1" dirty="0">
                <a:effectLst>
                  <a:reflection blurRad="6350" endPos="0" dir="5400000" sy="-100000" algn="bl" rotWithShape="0"/>
                </a:effectLst>
              </a:rPr>
              <a:t>муниципального </a:t>
            </a:r>
            <a:r>
              <a:rPr lang="ru-RU" sz="2400" b="1" dirty="0" smtClean="0">
                <a:effectLst>
                  <a:reflection blurRad="6350" endPos="0" dir="5400000" sy="-100000" algn="bl" rotWithShape="0"/>
                </a:effectLst>
              </a:rPr>
              <a:t>района Брянской области, тыс. руб.</a:t>
            </a:r>
            <a:endParaRPr lang="ru-RU" sz="24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3991159"/>
              </p:ext>
            </p:extLst>
          </p:nvPr>
        </p:nvGraphicFramePr>
        <p:xfrm>
          <a:off x="251520" y="1124744"/>
          <a:ext cx="8640959" cy="512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555"/>
                <a:gridCol w="1219276"/>
                <a:gridCol w="1219276"/>
                <a:gridCol w="1272288"/>
                <a:gridCol w="1272288"/>
                <a:gridCol w="12192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2020год (</a:t>
                      </a:r>
                      <a:r>
                        <a:rPr lang="ru-RU" sz="1400" dirty="0" err="1" smtClean="0"/>
                        <a:t>первон</a:t>
                      </a:r>
                      <a:r>
                        <a:rPr lang="ru-RU" sz="1400" dirty="0" smtClean="0"/>
                        <a:t>. утв.)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проект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r>
                        <a:rPr lang="ru-RU" sz="1400" baseline="0" dirty="0" smtClean="0"/>
                        <a:t> к оценке 2020 года,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 проект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проект</a:t>
                      </a:r>
                      <a:endParaRPr lang="ru-RU" sz="1400" dirty="0"/>
                    </a:p>
                  </a:txBody>
                  <a:tcPr/>
                </a:tc>
              </a:tr>
              <a:tr h="23283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+mn-lt"/>
                        </a:rPr>
                        <a:t>БЕЗВОЗМЕЗДНЫЕ ПОСТУПЛЕНИЯ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632 007,3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705 190,9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491 376,8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460 441,3</a:t>
                      </a:r>
                      <a:endParaRPr lang="ru-RU" sz="1000" dirty="0"/>
                    </a:p>
                  </a:txBody>
                  <a:tcPr/>
                </a:tc>
              </a:tr>
              <a:tr h="26463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+mn-lt"/>
                        </a:rPr>
                        <a:t>БЕЗВОЗМЕЗДНЫЕ ПОСТУПЛЕНИЯ ОТ ДРУГИХ</a:t>
                      </a:r>
                      <a:r>
                        <a:rPr lang="ru-RU" sz="800" b="1" baseline="0" dirty="0" smtClean="0">
                          <a:latin typeface="+mn-lt"/>
                        </a:rPr>
                        <a:t> БЮДЖЕТОВ БЮДЖЕТНОЙ СИСТЕМЫ РФ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632 007,3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705 190,9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491 376,8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460 441,3</a:t>
                      </a:r>
                      <a:endParaRPr lang="ru-RU" sz="1000" dirty="0"/>
                    </a:p>
                  </a:txBody>
                  <a:tcPr/>
                </a:tc>
              </a:tr>
              <a:tr h="228416">
                <a:tc>
                  <a:txBody>
                    <a:bodyPr/>
                    <a:lstStyle/>
                    <a:p>
                      <a:pPr algn="r"/>
                      <a:r>
                        <a:rPr lang="ru-RU" sz="800" i="1" dirty="0" smtClean="0">
                          <a:latin typeface="+mn-lt"/>
                        </a:rPr>
                        <a:t>доля в общем объёме безвозмездных поступлений,</a:t>
                      </a:r>
                      <a:r>
                        <a:rPr lang="ru-RU" sz="800" i="1" baseline="0" dirty="0" smtClean="0">
                          <a:latin typeface="+mn-lt"/>
                        </a:rPr>
                        <a:t> %</a:t>
                      </a:r>
                      <a:endParaRPr lang="ru-RU" sz="8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119 556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115 239,5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103 726,0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32 105,0</a:t>
                      </a:r>
                      <a:endParaRPr lang="ru-RU" sz="1000" dirty="0"/>
                    </a:p>
                  </a:txBody>
                  <a:tcPr/>
                </a:tc>
              </a:tr>
              <a:tr h="201758">
                <a:tc>
                  <a:txBody>
                    <a:bodyPr/>
                    <a:lstStyle/>
                    <a:p>
                      <a:pPr algn="r"/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18,9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21,2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7,0</a:t>
                      </a:r>
                      <a:endParaRPr lang="ru-RU" sz="1000" dirty="0"/>
                    </a:p>
                  </a:txBody>
                  <a:tcPr/>
                </a:tc>
              </a:tr>
              <a:tr h="120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МУНИЦИПАЛЬНЫХ</a:t>
                      </a:r>
                      <a:r>
                        <a:rPr lang="ru-RU" sz="800" baseline="0" dirty="0" smtClean="0">
                          <a:latin typeface="+mn-lt"/>
                        </a:rPr>
                        <a:t> РАЙОНОВ НА ВЫРАВНИВАНИЕ БЮДЖЕТНОЙ ОБЕСПЕЧЕННОСТИ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102 412,0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103 256,0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101,0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103 726,0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32 105,0</a:t>
                      </a:r>
                      <a:endParaRPr lang="ru-RU" sz="1000" dirty="0"/>
                    </a:p>
                  </a:txBody>
                  <a:tcPr/>
                </a:tc>
              </a:tr>
              <a:tr h="236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МУНИЦИПАЛЬНЫХ</a:t>
                      </a:r>
                      <a:r>
                        <a:rPr lang="ru-RU" sz="800" baseline="0" dirty="0" smtClean="0">
                          <a:latin typeface="+mn-lt"/>
                        </a:rPr>
                        <a:t> РАЙОНОВ НА ПОДДЕРЖКУ МЕР ПО ОБЕСПЕЧЕНИЮ СБАЛАНСИРОВАННОСТИ БЮДЖЕТОВ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17 144,0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19 983,5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117,6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</a:tr>
              <a:tr h="488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СУБСИДИИ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137 754,1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227 367,8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164,5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42 416,4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72 052,1</a:t>
                      </a:r>
                      <a:endParaRPr lang="ru-RU" sz="1000" dirty="0"/>
                    </a:p>
                  </a:txBody>
                  <a:tcPr/>
                </a:tc>
              </a:tr>
              <a:tr h="19337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21,8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32,2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8,6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15,7</a:t>
                      </a:r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СУБВЕНЦИИ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361 683,0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345 938,8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95,6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345 023,4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345 136,3</a:t>
                      </a:r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57,2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49,1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75,0</a:t>
                      </a:r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ИНЫЕ МЕЖБЮДЖЕТНЫЕ ТРАНСФЕРТЫ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13 015,2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16 644,8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130,8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211,0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11 147,9</a:t>
                      </a:r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0,04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2,4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56686" y="481986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18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848">
            <a:off x="385102" y="2440903"/>
            <a:ext cx="3174494" cy="260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71120" y="10880"/>
            <a:ext cx="8686800" cy="8382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районного бюджета</a:t>
            </a:r>
          </a:p>
        </p:txBody>
      </p:sp>
      <p:graphicFrame>
        <p:nvGraphicFramePr>
          <p:cNvPr id="2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53249397"/>
              </p:ext>
            </p:extLst>
          </p:nvPr>
        </p:nvGraphicFramePr>
        <p:xfrm>
          <a:off x="2446620" y="1422399"/>
          <a:ext cx="6756399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4" name="Прямоугольник 1"/>
          <p:cNvSpPr>
            <a:spLocks noChangeArrowheads="1"/>
          </p:cNvSpPr>
          <p:nvPr/>
        </p:nvSpPr>
        <p:spPr bwMode="auto">
          <a:xfrm rot="-5400000">
            <a:off x="2133600" y="3035300"/>
            <a:ext cx="1565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(в тыс.рублей)</a:t>
            </a:r>
          </a:p>
        </p:txBody>
      </p:sp>
      <p:graphicFrame>
        <p:nvGraphicFramePr>
          <p:cNvPr id="6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26816651"/>
              </p:ext>
            </p:extLst>
          </p:nvPr>
        </p:nvGraphicFramePr>
        <p:xfrm>
          <a:off x="2489200" y="1899808"/>
          <a:ext cx="6324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956686" y="579952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6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4288343"/>
              </p:ext>
            </p:extLst>
          </p:nvPr>
        </p:nvGraphicFramePr>
        <p:xfrm>
          <a:off x="179512" y="770754"/>
          <a:ext cx="8856984" cy="608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0"/>
          <p:cNvSpPr/>
          <p:nvPr/>
        </p:nvSpPr>
        <p:spPr>
          <a:xfrm>
            <a:off x="467544" y="-60793"/>
            <a:ext cx="8676456" cy="1052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  РАСХОДОВАНИЯ   БЮДЖЕТНЫХ  СРЕДСТВ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56686" y="358494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97142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муниципального района Брянской области по разделам  бюджетной классификации,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24637"/>
              </p:ext>
            </p:extLst>
          </p:nvPr>
        </p:nvGraphicFramePr>
        <p:xfrm>
          <a:off x="323528" y="1268760"/>
          <a:ext cx="8496943" cy="5335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0309"/>
                <a:gridCol w="362392"/>
                <a:gridCol w="929202"/>
                <a:gridCol w="929202"/>
                <a:gridCol w="927727"/>
                <a:gridCol w="1008111"/>
              </a:tblGrid>
              <a:tr h="222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Документ, учреждение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Разд.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2020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2021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2022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2023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</a:tr>
              <a:tr h="65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44489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43762,1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48947,4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50830,8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</a:tr>
              <a:tr h="65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355,9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366,0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366,0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366,0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</a:tr>
              <a:tr h="56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610,9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485,1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460,1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87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28359,1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27543,9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26216,8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24241,1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126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Судебная система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13,3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95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8437,3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8694,5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8797,9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8384,0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Обеспечение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 проведения выборов и референдумов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66,4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Резервные фонды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50,0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6596,1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6591,5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12896,9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17322,0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1599,6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1599,0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1615,0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1676,8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Мобилизационная и вневойсковая подготовка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1599,6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1676,8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4791,2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3423,3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3018,1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2977,7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0309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4791,2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3423,3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3018,1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Обеспечение пожарной безопасности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0310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национальной безопасности и правоохранительной деятельности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23353,4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21252,8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20285,7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16833,1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235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Общеэкономические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 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Palatino Linotype" pitchFamily="18" charset="0"/>
                          <a:cs typeface="Arial Cyr" pitchFamily="34" charset="0"/>
                        </a:rPr>
                        <a:t>100</a:t>
                      </a:r>
                      <a:endParaRPr lang="ru-RU" sz="1000" b="0" dirty="0">
                        <a:latin typeface="Palatino Linotype" pitchFamily="18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 Cyr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Сельское хозяйство и рыболовство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0405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130,9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Транспорт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5191,2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5191,2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5103,4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Дорожное хозяйство (дорожные фонды)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14841,8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15065,7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14703,9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16404,7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национальной экономики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3090,0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11709,7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13737,7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31628,1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29762,0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Жилищное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0501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233,9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236,0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0502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11475,8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5982,4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</a:tbl>
          </a:graphicData>
        </a:graphic>
      </p:graphicFrame>
      <p:pic>
        <p:nvPicPr>
          <p:cNvPr id="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50" y="347940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97196"/>
              </p:ext>
            </p:extLst>
          </p:nvPr>
        </p:nvGraphicFramePr>
        <p:xfrm>
          <a:off x="323528" y="950023"/>
          <a:ext cx="8496943" cy="4051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0309"/>
                <a:gridCol w="362392"/>
                <a:gridCol w="929202"/>
                <a:gridCol w="929202"/>
                <a:gridCol w="829320"/>
                <a:gridCol w="1106518"/>
              </a:tblGrid>
              <a:tr h="1553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31566,1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29700,0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1553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100,0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3120,0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1553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охраны окружающей среды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100,0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1553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552569,5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529887,0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445093,3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429421,9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204927,6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213021,6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125341,7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121559,5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Общее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270951,4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23653,4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239001,3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227958,0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Дополнительное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0703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Palatino Linotype" pitchFamily="18" charset="0"/>
                          <a:cs typeface="Arial Cyr" pitchFamily="34" charset="0"/>
                        </a:rPr>
                        <a:t>19198,4</a:t>
                      </a:r>
                      <a:endParaRPr lang="ru-RU" sz="1000" b="0" dirty="0">
                        <a:latin typeface="Palatino Linotype" pitchFamily="18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 Cyr" pitchFamily="34" charset="0"/>
                        </a:rPr>
                        <a:t>19414,5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 Cyr" pitchFamily="34" charset="0"/>
                        </a:rPr>
                        <a:t>19305,3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 Cyr" pitchFamily="34" charset="0"/>
                        </a:rPr>
                        <a:t>19191,4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170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Молодежная политика и оздоровление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914,1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1277,0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1277,0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1199,5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0709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56578,1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60642,5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60167,9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59513,4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Культура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и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58719,3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55787,7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55012,8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86855,7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42557,8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39354,9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38660,7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71010,2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0802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3958,3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3386,2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3385,8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2992,8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культуры, кинематографии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12203,2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13046,5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12966,4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12852,7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54069,9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50630,0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50337,9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48516,1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Пенсионное обеспечение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3199,5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3476,2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Социальное обеспечение 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27,0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Охрана семьи и детства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48408,3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44363,0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44003,6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44113,7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социальной политики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2435,2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2702,7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2627,7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2695,7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219729,2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145728,9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12163,5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11737,3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Физическая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1101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12829,9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12270,9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12163,5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11737,3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Массовый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206899,3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133457,9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Межбюджетные трансферты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14444,5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8822,4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1749,0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1749,0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1610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Иные дотации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Arial Cyr" pitchFamily="34" charset="0"/>
                          <a:cs typeface="Arial Cyr" pitchFamily="34" charset="0"/>
                        </a:rPr>
                        <a:t>7834,5</a:t>
                      </a:r>
                      <a:endParaRPr lang="ru-RU" sz="1000" b="0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7073,4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148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Прочие межбюджетные трансферты общего характера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Cyr" pitchFamily="34" charset="0"/>
                          <a:cs typeface="Arial Cyr" pitchFamily="34" charset="0"/>
                        </a:rPr>
                        <a:t>5000,0</a:t>
                      </a:r>
                      <a:endParaRPr lang="ru-RU" sz="1000" b="1" dirty="0"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97667" y="0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305780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ИНФОРМАЦИЯ  О  ДОХОДАХ  И  РАСХОДАХ  НА  ДУШУ  НАСЕЛЕНИЯ  2021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4,3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15,0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1,5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3,9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19,6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1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,3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347864" y="836712"/>
            <a:ext cx="2448272" cy="93610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– 37 542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20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2021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909 850,5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300192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2021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909 850,5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6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354848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ИНФОРМАЦИЯ  О  ДОХОДАХ  И  РАСХОДАХ  НА  ДУШУ  НАСЕЛЕНИЯ  2022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4,5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12,7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1,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5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13,9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1,3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419872" y="836712"/>
            <a:ext cx="237626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 –37 542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20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2022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702 535,9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300192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2022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702 535,9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74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435" y="170047"/>
            <a:ext cx="8229600" cy="375864"/>
          </a:xfrm>
          <a:noFill/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>
                  <a:reflection blurRad="6350" endPos="0" dir="5400000" sy="-100000" algn="bl" rotWithShape="0"/>
                </a:effectLst>
              </a:rPr>
              <a:t>Уважаемые жители </a:t>
            </a:r>
            <a:r>
              <a:rPr lang="ru-RU" sz="2000" dirty="0" err="1"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000" dirty="0">
                <a:effectLst>
                  <a:reflection blurRad="6350" endPos="0" dir="5400000" sy="-100000" algn="bl" rotWithShape="0"/>
                </a:effectLst>
              </a:rPr>
              <a:t> района</a:t>
            </a:r>
            <a:r>
              <a:rPr lang="ru-RU" sz="2000" dirty="0"/>
              <a:t>!</a:t>
            </a:r>
            <a:endParaRPr lang="ru-RU" sz="2000" b="1" kern="0" dirty="0"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8568952" cy="61206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граждан» познакомит Вас с положениями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основного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финансового документа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– 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бюджета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Брянской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области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период 2022 и 2023 годов.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прежде всего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жителей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района, не обладающих знаниями в 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сфере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бюджетного законодательства.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В данном документе мы постарались в доступной форме ознакомить граждан с основными целями, задачами и приоритетными направлениями бюджетной и налоговой политики </a:t>
            </a:r>
            <a:r>
              <a:rPr lang="ru-RU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района, с основными характеристиками, районного бюджета. 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Принимая во внимание характер экономической ситуации, мы должны реально оценивать свои возможности по доходной части бюджета, чтобы сконцентрировать ограниченные бюджетные ресурсы на приоритетных направлениях. 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Наша задача - найти такое соотношение бюджета. Которое позволит при любых обстоятельствах выполнить социальные обязательства и сохранить сбалансированность бюджета.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Граждане </a:t>
            </a:r>
            <a:r>
              <a:rPr lang="ru-RU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районного должны быть уверены в том, что государственные средства используются эффективно, что они приносят конкретные результаты как для каждого человека в отдельности, так и для общества в целом. </a:t>
            </a:r>
          </a:p>
          <a:p>
            <a:pPr marL="0" indent="0" algn="r">
              <a:buNone/>
            </a:pPr>
            <a:r>
              <a:rPr lang="ru-RU" sz="1600" i="1" dirty="0">
                <a:solidFill>
                  <a:schemeClr val="tx1"/>
                </a:solidFill>
              </a:rPr>
              <a:t>С уважением , </a:t>
            </a:r>
            <a:r>
              <a:rPr lang="ru-RU" sz="1600" i="1" dirty="0" smtClean="0">
                <a:solidFill>
                  <a:schemeClr val="tx1"/>
                </a:solidFill>
              </a:rPr>
              <a:t>Москвичев Андрей Вячеславович </a:t>
            </a:r>
            <a:r>
              <a:rPr lang="ru-RU" sz="1600" i="1" dirty="0">
                <a:solidFill>
                  <a:schemeClr val="tx1"/>
                </a:solidFill>
              </a:rPr>
              <a:t>– </a:t>
            </a:r>
          </a:p>
          <a:p>
            <a:pPr marL="0" indent="0" algn="r">
              <a:buNone/>
            </a:pPr>
            <a:r>
              <a:rPr lang="ru-RU" sz="1600" i="1" dirty="0">
                <a:solidFill>
                  <a:schemeClr val="tx1"/>
                </a:solidFill>
              </a:rPr>
              <a:t>глава администрации района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56686" y="111862"/>
            <a:ext cx="8246333" cy="824521"/>
            <a:chOff x="648429" y="104958"/>
            <a:chExt cx="8246333" cy="824521"/>
          </a:xfrm>
        </p:grpSpPr>
        <p:pic>
          <p:nvPicPr>
            <p:cNvPr id="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6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0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ИНФОРМАЦИЯ  О  ДОХОДАХ  И  РАСХОДАХ  НА  ДУШУ  НАСЕЛЕНИЯ  2023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5,6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12,9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2,3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13,2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1,3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275856" y="836712"/>
            <a:ext cx="2448272" cy="93610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–37 542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20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2023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714 550,4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300192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2023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714 550,4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8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Структура расходов бюджета</a:t>
            </a:r>
          </a:p>
        </p:txBody>
      </p:sp>
      <p:grpSp>
        <p:nvGrpSpPr>
          <p:cNvPr id="2" name="Organization Chart 21"/>
          <p:cNvGrpSpPr>
            <a:grpSpLocks/>
          </p:cNvGrpSpPr>
          <p:nvPr/>
        </p:nvGrpSpPr>
        <p:grpSpPr bwMode="auto">
          <a:xfrm>
            <a:off x="457200" y="1905000"/>
            <a:ext cx="8229600" cy="4114800"/>
            <a:chOff x="288" y="1008"/>
            <a:chExt cx="1872" cy="720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16"/>
              <a:ext cx="144" cy="504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16"/>
              <a:ext cx="144" cy="504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792" y="100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Районный бюджет</a:t>
              </a: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288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Программные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 расходы – 99,8%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1296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Непрограммные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300" i="1" dirty="0">
                  <a:solidFill>
                    <a:srgbClr val="FFFF00"/>
                  </a:solidFill>
                  <a:cs typeface="Arial" charset="0"/>
                </a:rPr>
                <a:t>р</a:t>
              </a: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асходы – 0,2%</a:t>
              </a:r>
            </a:p>
          </p:txBody>
        </p:sp>
      </p:grpSp>
      <p:pic>
        <p:nvPicPr>
          <p:cNvPr id="10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3729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Бюджет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2924944"/>
            <a:ext cx="5472608" cy="1202432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91880" y="4293096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1880" y="5517232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07504" y="4365104"/>
            <a:ext cx="2376264" cy="151216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Программный бюджет , это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2843808" y="3717032"/>
            <a:ext cx="371472" cy="2664296"/>
          </a:xfrm>
          <a:prstGeom prst="leftBrac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0"/>
          <p:cNvSpPr/>
          <p:nvPr/>
        </p:nvSpPr>
        <p:spPr>
          <a:xfrm>
            <a:off x="539552" y="0"/>
            <a:ext cx="8496944" cy="968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ЗАЧЕМ   НУЖЕН  ПРОГРАММНЫЙ  БЮДЖЕТ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" name="Рисунок 13" descr="программы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448272" cy="208823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1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6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7452320" y="4797152"/>
            <a:ext cx="0" cy="72008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843808" y="908720"/>
            <a:ext cx="6120680" cy="1296144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- это совокупность мер, направленных на достижение единой цели, задач и ожидаемого результата, определение и реализацию которых осуществляет распорядитель бюджетных средств соответственно возложенных на него функций.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8697" r="7227"/>
          <a:stretch>
            <a:fillRect/>
          </a:stretch>
        </p:blipFill>
        <p:spPr bwMode="auto">
          <a:xfrm>
            <a:off x="179512" y="620688"/>
            <a:ext cx="20882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436096" y="32129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000099"/>
                </a:solidFill>
                <a:latin typeface="Book Antiqua" pitchFamily="18" charset="0"/>
              </a:rPr>
              <a:t>БЮДЖЕТ</a:t>
            </a:r>
            <a:endParaRPr lang="ru-RU" sz="16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7890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Программные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37890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err="1" smtClean="0">
                <a:solidFill>
                  <a:srgbClr val="000099"/>
                </a:solidFill>
                <a:latin typeface="Book Antiqua" pitchFamily="18" charset="0"/>
              </a:rPr>
              <a:t>Непрограммные</a:t>
            </a:r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5400000">
            <a:off x="5851576" y="3013520"/>
            <a:ext cx="299464" cy="127444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2699792" y="558924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4644008" y="2276872"/>
            <a:ext cx="792088" cy="4824536"/>
          </a:xfrm>
          <a:prstGeom prst="leftBrace">
            <a:avLst>
              <a:gd name="adj1" fmla="val 0"/>
              <a:gd name="adj2" fmla="val 50165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896" y="4725144"/>
            <a:ext cx="0" cy="504056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4168" y="4725144"/>
            <a:ext cx="0" cy="7920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одним скругленным углом 33"/>
          <p:cNvSpPr/>
          <p:nvPr/>
        </p:nvSpPr>
        <p:spPr>
          <a:xfrm>
            <a:off x="1475656" y="5013176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Социальной направленности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с одним скругленным углом 34"/>
          <p:cNvSpPr/>
          <p:nvPr/>
        </p:nvSpPr>
        <p:spPr>
          <a:xfrm>
            <a:off x="3203848" y="5157192"/>
            <a:ext cx="1656184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Общего характера</a:t>
            </a:r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6" name="Прямоугольник с одним скругленным углом 35"/>
          <p:cNvSpPr/>
          <p:nvPr/>
        </p:nvSpPr>
        <p:spPr>
          <a:xfrm>
            <a:off x="4932040" y="5301208"/>
            <a:ext cx="1656184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поддержку отраслей экономики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7" name="Прямоугольник с одним скругленным углом 36"/>
          <p:cNvSpPr/>
          <p:nvPr/>
        </p:nvSpPr>
        <p:spPr>
          <a:xfrm>
            <a:off x="6660232" y="5445224"/>
            <a:ext cx="1728192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развитие образования, культуры и спорта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2708920"/>
            <a:ext cx="2555776" cy="2232248"/>
          </a:xfrm>
          <a:prstGeom prst="rect">
            <a:avLst/>
          </a:prstGeom>
          <a:solidFill>
            <a:srgbClr val="66CCFF"/>
          </a:solidFill>
          <a:ln w="127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Бюджет муниципального образования «</a:t>
            </a:r>
            <a:r>
              <a:rPr lang="ru-RU" sz="13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Почепский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 район» является </a:t>
            </a:r>
            <a:r>
              <a:rPr lang="ru-RU" sz="1300" b="1" dirty="0" smtClean="0">
                <a:solidFill>
                  <a:srgbClr val="000099"/>
                </a:solidFill>
                <a:latin typeface="Bookman Old Style" pitchFamily="18" charset="0"/>
              </a:rPr>
              <a:t>программным бюджетом.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 Формирование и исполнение расходной части бюджета происходит через реализацию муниципальных программ.</a:t>
            </a:r>
            <a:endParaRPr lang="ru-RU" sz="13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9" name="Рисунок 48" descr="соц полити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733256"/>
            <a:ext cx="841940" cy="78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образова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069052"/>
            <a:ext cx="720080" cy="78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менеджмен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5949280"/>
            <a:ext cx="86409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калькулято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2060848"/>
            <a:ext cx="1358280" cy="1358280"/>
          </a:xfrm>
          <a:prstGeom prst="rect">
            <a:avLst/>
          </a:prstGeom>
        </p:spPr>
      </p:pic>
      <p:sp>
        <p:nvSpPr>
          <p:cNvPr id="31" name="object 10"/>
          <p:cNvSpPr/>
          <p:nvPr/>
        </p:nvSpPr>
        <p:spPr>
          <a:xfrm>
            <a:off x="539552" y="0"/>
            <a:ext cx="8496944" cy="9685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МУНИЦИПАЛЬНЫЕ   ПРОГРАММЫ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2" name="Рисунок 31" descr="экономи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1484784"/>
            <a:ext cx="432922" cy="476672"/>
          </a:xfrm>
          <a:prstGeom prst="rect">
            <a:avLst/>
          </a:prstGeom>
        </p:spPr>
      </p:pic>
      <p:pic>
        <p:nvPicPr>
          <p:cNvPr id="39" name="Рисунок 38" descr="с х корова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292080" y="6077532"/>
            <a:ext cx="785114" cy="78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дела.jpg"/>
          <p:cNvPicPr>
            <a:picLocks noChangeAspect="1"/>
          </p:cNvPicPr>
          <p:nvPr/>
        </p:nvPicPr>
        <p:blipFill>
          <a:blip r:embed="rId11" cstate="print"/>
          <a:srcRect l="4003" t="2371" r="4003" b="2371"/>
          <a:stretch>
            <a:fillRect/>
          </a:stretch>
        </p:blipFill>
        <p:spPr>
          <a:xfrm>
            <a:off x="2771800" y="2420888"/>
            <a:ext cx="1584176" cy="144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недела.jpg"/>
          <p:cNvPicPr>
            <a:picLocks noChangeAspect="1"/>
          </p:cNvPicPr>
          <p:nvPr/>
        </p:nvPicPr>
        <p:blipFill>
          <a:blip r:embed="rId12" cstate="print"/>
          <a:srcRect l="5533" r="5945" b="3159"/>
          <a:stretch>
            <a:fillRect/>
          </a:stretch>
        </p:blipFill>
        <p:spPr>
          <a:xfrm>
            <a:off x="7740352" y="2492896"/>
            <a:ext cx="115212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2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6686599"/>
              </p:ext>
            </p:extLst>
          </p:nvPr>
        </p:nvGraphicFramePr>
        <p:xfrm>
          <a:off x="411525" y="1818439"/>
          <a:ext cx="8568951" cy="3095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3"/>
                <a:gridCol w="1152128"/>
                <a:gridCol w="1296144"/>
                <a:gridCol w="1224136"/>
              </a:tblGrid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 </a:t>
                      </a:r>
                      <a:r>
                        <a:rPr lang="ru-RU" sz="1100" b="1" dirty="0" smtClean="0">
                          <a:effectLst/>
                        </a:rPr>
                        <a:t>Наименование  муниципальной программы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2021 </a:t>
                      </a:r>
                      <a:r>
                        <a:rPr lang="ru-RU" sz="1100" b="1" dirty="0">
                          <a:effectLst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Прогноз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 2022</a:t>
                      </a:r>
                      <a:r>
                        <a:rPr lang="ru-RU" sz="1100" b="1" baseline="0" dirty="0" smtClean="0"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effectLst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2023 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361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Управление  </a:t>
                      </a:r>
                      <a:r>
                        <a:rPr lang="ru-RU" sz="1100" dirty="0">
                          <a:effectLst/>
                        </a:rPr>
                        <a:t>муниципальными финансами  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16 529,0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9 566,0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9 171,5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Реализация  </a:t>
                      </a:r>
                      <a:r>
                        <a:rPr lang="ru-RU" sz="1100" dirty="0">
                          <a:effectLst/>
                        </a:rPr>
                        <a:t>полномочий  органа  местного самоуправления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328 988,2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102 516,5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130 302,7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Развитие   </a:t>
                      </a:r>
                      <a:r>
                        <a:rPr lang="ru-RU" sz="1100" dirty="0">
                          <a:effectLst/>
                        </a:rPr>
                        <a:t>образования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муниципального  района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435 432,3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437 815,0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422 313,4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Развитие культуры, молодежной политики и спорта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82 326,3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78 819,6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73 853,3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Поддержка малого и среднего предпринимательства в </a:t>
                      </a:r>
                      <a:r>
                        <a:rPr lang="ru-RU" sz="1100" dirty="0" err="1">
                          <a:effectLst/>
                        </a:rPr>
                        <a:t>Почепском</a:t>
                      </a:r>
                      <a:r>
                        <a:rPr lang="ru-RU" sz="1100" dirty="0">
                          <a:effectLst/>
                        </a:rPr>
                        <a:t> районе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Комплексное развитие систем коммунальной инфраструктуры муниципального образования «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Почепский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район» Брянской области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11 842,7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31 566,1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29 700,0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Поддержка местных инициатив граждан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района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1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alatino Linotype" pitchFamily="18" charset="0"/>
                          <a:ea typeface="Times New Roman"/>
                        </a:rPr>
                        <a:t>Обеспечение жильем молодых семей </a:t>
                      </a:r>
                      <a:endParaRPr lang="ru-RU" sz="1100" dirty="0">
                        <a:effectLst/>
                        <a:latin typeface="Palatino Linotype" pitchFamily="18" charset="0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580,5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580,5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580,5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1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7016" y="641444"/>
            <a:ext cx="8856984" cy="120000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муниципального района Брянской области на реализацию муниципальных программ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района 2021-2023 годы,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pic>
        <p:nvPicPr>
          <p:cNvPr id="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3729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124744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0099"/>
              </a:solidFill>
              <a:latin typeface="Book Antiqua" pitchFamily="18" charset="0"/>
            </a:endParaRPr>
          </a:p>
          <a:p>
            <a:endParaRPr lang="ru-RU" sz="20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0" y="0"/>
            <a:ext cx="8748464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НАЦИОНАЛЬНЫЕ  ПРОЕКТЫ  НА  ТЕРРИТОРИИ  ПОЧЕПСКОГО  РАЙОНА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95536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620688"/>
            <a:ext cx="7668344" cy="1440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Национальные проекты, направленные на обеспечение прорывного научно-технологического и социально-экономического развития России, повышения уровня жизни, создания условий и возможностей для самореализации и раскрытия таланта каждого человека, установлены Указом Президента  Российской Федерации  от 07 мая 2018 года </a:t>
            </a:r>
            <a:r>
              <a:rPr lang="ru-RU" sz="1400" i="1" dirty="0" smtClean="0">
                <a:solidFill>
                  <a:srgbClr val="000099"/>
                </a:solidFill>
                <a:latin typeface="Bookman Old Style" pitchFamily="18" charset="0"/>
              </a:rPr>
              <a:t>204 «О национальных целях и стратегических задачах развития Российской Федерации на период до 2024 года».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2048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территории  </a:t>
            </a:r>
            <a:r>
              <a:rPr lang="ru-RU" sz="16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района Брянской области в 2021-2023 годах  предусмотрена реализация  4 национальных проектов: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555500" y="2996952"/>
            <a:ext cx="1512168" cy="1512168"/>
          </a:xfrm>
          <a:prstGeom prst="flowChartConnector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5148064" y="3068960"/>
            <a:ext cx="1512168" cy="1512168"/>
          </a:xfrm>
          <a:prstGeom prst="flowChartConnector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образовани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068960"/>
            <a:ext cx="2053832" cy="1368152"/>
          </a:xfrm>
          <a:prstGeom prst="rect">
            <a:avLst/>
          </a:prstGeom>
        </p:spPr>
      </p:pic>
      <p:pic>
        <p:nvPicPr>
          <p:cNvPr id="26" name="Рисунок 25" descr="дороги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7650" y="2789639"/>
            <a:ext cx="1501470" cy="18722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10273" y="5085182"/>
            <a:ext cx="2016224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Безопасные и качественные автомобильные </a:t>
            </a: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дороги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5085184"/>
            <a:ext cx="208823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Образование</a:t>
            </a:r>
          </a:p>
        </p:txBody>
      </p:sp>
      <p:pic>
        <p:nvPicPr>
          <p:cNvPr id="22" name="Рисунок 21" descr="projectzdra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0688"/>
            <a:ext cx="1430341" cy="1440160"/>
          </a:xfrm>
          <a:prstGeom prst="rect">
            <a:avLst/>
          </a:prstGeom>
          <a:ln>
            <a:solidFill>
              <a:srgbClr val="0033CC"/>
            </a:solidFill>
          </a:ln>
        </p:spPr>
      </p:pic>
      <p:grpSp>
        <p:nvGrpSpPr>
          <p:cNvPr id="23" name="Группа 22"/>
          <p:cNvGrpSpPr/>
          <p:nvPr/>
        </p:nvGrpSpPr>
        <p:grpSpPr>
          <a:xfrm>
            <a:off x="956686" y="0"/>
            <a:ext cx="8246332" cy="824521"/>
            <a:chOff x="648429" y="-76112"/>
            <a:chExt cx="8246332" cy="824521"/>
          </a:xfrm>
        </p:grpSpPr>
        <p:pic>
          <p:nvPicPr>
            <p:cNvPr id="2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4" y="-76112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10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В процессе принятия и исполнения бюджета большое значение приобретает сбалансированность  доходов и расходов бюджета. Если доходы превышают расходы, то возникает </a:t>
            </a:r>
            <a:r>
              <a:rPr lang="ru-RU" b="1" u="sng" dirty="0" err="1" smtClean="0">
                <a:solidFill>
                  <a:srgbClr val="000099"/>
                </a:solidFill>
                <a:latin typeface="Book Antiqua" pitchFamily="18" charset="0"/>
              </a:rPr>
              <a:t>профицит</a:t>
            </a:r>
            <a:r>
              <a:rPr lang="ru-RU" b="1" u="sng" dirty="0" smtClean="0">
                <a:solidFill>
                  <a:srgbClr val="000099"/>
                </a:solidFill>
                <a:latin typeface="Book Antiqua" pitchFamily="18" charset="0"/>
              </a:rPr>
              <a:t>.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Но чаще расходы превышают доходы. В таком случае возникает </a:t>
            </a:r>
            <a:r>
              <a:rPr lang="ru-RU" b="1" u="sng" dirty="0" smtClean="0">
                <a:solidFill>
                  <a:srgbClr val="000099"/>
                </a:solidFill>
                <a:latin typeface="Book Antiqua" pitchFamily="18" charset="0"/>
              </a:rPr>
              <a:t>дефицит.</a:t>
            </a:r>
            <a:endParaRPr lang="ru-RU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graphicFrame>
        <p:nvGraphicFramePr>
          <p:cNvPr id="44" name="Схема 43"/>
          <p:cNvGraphicFramePr/>
          <p:nvPr/>
        </p:nvGraphicFramePr>
        <p:xfrm>
          <a:off x="107504" y="2060848"/>
          <a:ext cx="89289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" name="Рисунок 47" descr="бюджет калькулят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445224"/>
            <a:ext cx="3106097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10"/>
          <p:cNvSpPr/>
          <p:nvPr/>
        </p:nvSpPr>
        <p:spPr>
          <a:xfrm>
            <a:off x="272960" y="0"/>
            <a:ext cx="8604448" cy="1083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 ФИНАНСИРОВАНИЯ  ДЕФИЦИТА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9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681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79" y="417915"/>
            <a:ext cx="8229600" cy="8354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i="1" dirty="0">
                <a:effectLst/>
              </a:rPr>
              <a:t>ИСТОЧНИКИ ВНУТРЕННЕГО ФИНАНСИРОВАНИЯ</a:t>
            </a:r>
            <a:br>
              <a:rPr lang="ru-RU" sz="2000" b="1" i="1" dirty="0">
                <a:effectLst/>
              </a:rPr>
            </a:br>
            <a:r>
              <a:rPr lang="ru-RU" sz="2000" b="1" i="1" dirty="0">
                <a:effectLst/>
              </a:rPr>
              <a:t>ДЕФИЦИТА РАЙОННОГО БЮДЖЕТА</a:t>
            </a:r>
            <a:br>
              <a:rPr lang="ru-RU" sz="2000" b="1" i="1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6601" y="1181675"/>
            <a:ext cx="8229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+mn-lt"/>
              </a:rPr>
              <a:t>     Сформированные </a:t>
            </a:r>
            <a:r>
              <a:rPr lang="ru-RU" sz="2600" dirty="0">
                <a:latin typeface="+mn-lt"/>
              </a:rPr>
              <a:t>в соответствии с нормами бюджетного и налогового законодательства Российской </a:t>
            </a:r>
            <a:r>
              <a:rPr lang="ru-RU" sz="2600" dirty="0" smtClean="0">
                <a:latin typeface="+mn-lt"/>
              </a:rPr>
              <a:t>Федерации, </a:t>
            </a:r>
            <a:r>
              <a:rPr lang="ru-RU" sz="2600" dirty="0">
                <a:latin typeface="+mn-lt"/>
              </a:rPr>
              <a:t>Брянской области и </a:t>
            </a:r>
            <a:r>
              <a:rPr lang="ru-RU" sz="2600" dirty="0" err="1">
                <a:latin typeface="+mn-lt"/>
              </a:rPr>
              <a:t>Почепского</a:t>
            </a:r>
            <a:r>
              <a:rPr lang="ru-RU" sz="2600" dirty="0">
                <a:latin typeface="+mn-lt"/>
              </a:rPr>
              <a:t> района параметрами Прогноза социально-экономического развития </a:t>
            </a:r>
            <a:r>
              <a:rPr lang="ru-RU" sz="2600" dirty="0" err="1">
                <a:latin typeface="+mn-lt"/>
              </a:rPr>
              <a:t>Почепского</a:t>
            </a:r>
            <a:r>
              <a:rPr lang="ru-RU" sz="2600" dirty="0">
                <a:latin typeface="+mn-lt"/>
              </a:rPr>
              <a:t> района  на </a:t>
            </a:r>
            <a:r>
              <a:rPr lang="ru-RU" sz="2600" dirty="0" smtClean="0">
                <a:latin typeface="+mn-lt"/>
              </a:rPr>
              <a:t>2021 </a:t>
            </a:r>
            <a:r>
              <a:rPr lang="ru-RU" sz="2600" dirty="0">
                <a:latin typeface="+mn-lt"/>
              </a:rPr>
              <a:t>- </a:t>
            </a:r>
            <a:r>
              <a:rPr lang="ru-RU" sz="2600" dirty="0" smtClean="0">
                <a:latin typeface="+mn-lt"/>
              </a:rPr>
              <a:t>2023 </a:t>
            </a:r>
            <a:r>
              <a:rPr lang="ru-RU" sz="2600" dirty="0">
                <a:latin typeface="+mn-lt"/>
              </a:rPr>
              <a:t>годы, основные характеристики проекта </a:t>
            </a:r>
            <a:r>
              <a:rPr lang="ru-RU" sz="2600" dirty="0" smtClean="0">
                <a:latin typeface="+mn-lt"/>
              </a:rPr>
              <a:t>бюджета </a:t>
            </a:r>
            <a:r>
              <a:rPr lang="ru-RU" sz="2600" dirty="0" err="1" smtClean="0">
                <a:latin typeface="+mn-lt"/>
              </a:rPr>
              <a:t>Почепского</a:t>
            </a:r>
            <a:r>
              <a:rPr lang="ru-RU" sz="2600" dirty="0" smtClean="0">
                <a:latin typeface="+mn-lt"/>
              </a:rPr>
              <a:t> муниципального района Брянской области </a:t>
            </a:r>
            <a:r>
              <a:rPr lang="ru-RU" sz="2600" dirty="0">
                <a:latin typeface="+mn-lt"/>
              </a:rPr>
              <a:t>на </a:t>
            </a:r>
            <a:r>
              <a:rPr lang="ru-RU" sz="2600" dirty="0" smtClean="0">
                <a:latin typeface="+mn-lt"/>
              </a:rPr>
              <a:t>2021 </a:t>
            </a:r>
            <a:r>
              <a:rPr lang="ru-RU" sz="2600" dirty="0">
                <a:latin typeface="+mn-lt"/>
              </a:rPr>
              <a:t>год обеспечивают сбалансированность бюджета,  исполнение действующих расходных обязательств, при условии проведения системной работы по их оптимизации, сохранение приоритета социально ориентированных расходов.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+mn-lt"/>
              </a:rPr>
              <a:t>      Привлечение </a:t>
            </a:r>
            <a:r>
              <a:rPr lang="ru-RU" sz="2600" dirty="0">
                <a:latin typeface="+mn-lt"/>
              </a:rPr>
              <a:t>муниципальных внутренних заимствований </a:t>
            </a:r>
            <a:r>
              <a:rPr lang="ru-RU" sz="2600" dirty="0" err="1">
                <a:latin typeface="+mn-lt"/>
              </a:rPr>
              <a:t>Почепским</a:t>
            </a:r>
            <a:r>
              <a:rPr lang="ru-RU" sz="2600" dirty="0">
                <a:latin typeface="+mn-lt"/>
              </a:rPr>
              <a:t>  районом не планируется. Муниципальный долг отсутствует.</a:t>
            </a:r>
          </a:p>
          <a:p>
            <a:pPr marL="0" indent="0" algn="just">
              <a:buNone/>
            </a:pPr>
            <a:endParaRPr lang="ru-RU" dirty="0"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56686" y="-27296"/>
            <a:ext cx="8246333" cy="824521"/>
            <a:chOff x="648429" y="104958"/>
            <a:chExt cx="8246333" cy="824521"/>
          </a:xfrm>
        </p:grpSpPr>
        <p:pic>
          <p:nvPicPr>
            <p:cNvPr id="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28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856984" cy="65527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>
                <a:latin typeface="Book Antiqua" pitchFamily="18" charset="0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 	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Финансовым управлением Администрации муниципального образования  «</a:t>
            </a: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Почепский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район» Брянской области 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подготовлена брошюра «Бюджет для граждан к проекту  решения «О бюджете муниципального образования «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Почепский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район» Брянской области на 2021 год и плановый период 2022 и 2023 годов.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		В настоящем документе  мы постарались в доступной и понятной форме изложить принципы формирования бюджета нашего района, а также показать  на какие цели и в каких объемах  направляются бюджетные средства, что позволит всем заинтересованным жителям 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района принять активное участие в обсуждении  проектов бюджета на последующие годы  и итогах их исполнения.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		Информация о проводимых публичных слушаниях по бюджету размещается на  официальном сайте Администрации 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муниципального района Брянской области.</a:t>
            </a: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Адрес:   243400, Брянская область,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г.Почеп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, пл. Октябрьская, д.3а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Телефон: (848345) 3-05-45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0099"/>
                </a:solidFill>
                <a:latin typeface="Bookman Old Style" pitchFamily="18" charset="0"/>
              </a:rPr>
              <a:t>E-mail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: </a:t>
            </a:r>
            <a:r>
              <a:rPr lang="en-US" sz="1800" dirty="0" smtClean="0">
                <a:solidFill>
                  <a:srgbClr val="000099"/>
                </a:solidFill>
                <a:latin typeface="Bookman Old Style" pitchFamily="18" charset="0"/>
              </a:rPr>
              <a:t>finupr024@yandex.ru</a:t>
            </a: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Заместитель главы администрации района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Шаболдина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Елена Дмитриевна</a:t>
            </a:r>
            <a:endParaRPr lang="en-US" sz="18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контак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149080"/>
            <a:ext cx="2138951" cy="196997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" name="Рисунок 8" descr="ко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6665" y="3609020"/>
            <a:ext cx="226493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933261" y="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43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764704"/>
            <a:ext cx="67687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повышение финансовой грамотности населения;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раскрытие информации о бюджете муниципального района и деятельности органов власти;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расширение возможностей  взаимодействия органов власти и граждан</a:t>
            </a:r>
            <a:r>
              <a:rPr lang="ru-RU" sz="2000" dirty="0" smtClean="0">
                <a:solidFill>
                  <a:srgbClr val="0000CC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0" y="1340768"/>
            <a:ext cx="2016224" cy="576064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Цели: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2996952"/>
            <a:ext cx="2232248" cy="576064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29969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Задачи :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2708920"/>
            <a:ext cx="583264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доступность и понятность информации для широкого круга граждан;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визуализация данных о бюджете;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консолидация в брошюре общих сведений о бюджете.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683568" y="4293096"/>
            <a:ext cx="4464496" cy="720080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44371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Ожидаемые результаты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013176"/>
            <a:ext cx="849694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900" b="1" i="1" dirty="0" smtClean="0">
                <a:solidFill>
                  <a:srgbClr val="0000CC"/>
                </a:solidFill>
                <a:latin typeface="Book Antiqua" pitchFamily="18" charset="0"/>
              </a:rPr>
              <a:t> </a:t>
            </a: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свободный доступ к информации о бюджете  и деятельности органов власти;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вовлечение граждан в диалог с органами власти;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прозрачность формирования  и  расходования бюджетных средств.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475656" y="-459432"/>
            <a:ext cx="2039998" cy="2201468"/>
            <a:chOff x="1041328" y="714356"/>
            <a:chExt cx="2039998" cy="2201468"/>
          </a:xfrm>
        </p:grpSpPr>
        <p:pic>
          <p:nvPicPr>
            <p:cNvPr id="25" name="Picture 13" descr="M:\Переписка (04-09...04-14)\ПЕРЕПИСКА из отдела БП\!Брошюра БдГ\2017-2019\картинки\прочие\pencil-icon-512-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1328" y="1987130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1071538" y="714356"/>
              <a:ext cx="2009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rgbClr val="455624"/>
                  </a:solidFill>
                  <a:latin typeface="Monotype Corsiva" pitchFamily="66" charset="0"/>
                </a:rPr>
                <a:t>                        </a:t>
              </a:r>
              <a:endParaRPr lang="ru-RU" sz="29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pic>
        <p:nvPicPr>
          <p:cNvPr id="29" name="Picture 15" descr="M:\Переписка (04-09...04-14)\ПЕРЕПИСКА из отдела БП\!Брошюра БдГ\2017-2019\картинки\прочие\0_91200_4885a18f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252802" cy="1296144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2286000" y="1211698"/>
            <a:ext cx="2039998" cy="2201468"/>
            <a:chOff x="1041328" y="714356"/>
            <a:chExt cx="2039998" cy="2201468"/>
          </a:xfrm>
        </p:grpSpPr>
        <p:pic>
          <p:nvPicPr>
            <p:cNvPr id="31" name="Picture 13" descr="M:\Переписка (04-09...04-14)\ПЕРЕПИСКА из отдела БП\!Брошюра БдГ\2017-2019\картинки\прочие\pencil-icon-512-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1328" y="1987130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1071538" y="714356"/>
              <a:ext cx="2009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rgbClr val="455624"/>
                  </a:solidFill>
                  <a:latin typeface="Monotype Corsiva" pitchFamily="66" charset="0"/>
                </a:rPr>
                <a:t>                        </a:t>
              </a:r>
              <a:endParaRPr lang="ru-RU" sz="29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24" name="object 10"/>
          <p:cNvSpPr/>
          <p:nvPr/>
        </p:nvSpPr>
        <p:spPr>
          <a:xfrm>
            <a:off x="1907704" y="0"/>
            <a:ext cx="6120680" cy="112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188640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ЗНАЧЕНИЕ   БРОШЮРЫ  «БЮДЖЕТ  ДЛЯ  ГРАЖДАН»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57200" y="6597352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56686" y="111862"/>
            <a:ext cx="8246333" cy="824521"/>
            <a:chOff x="648429" y="104958"/>
            <a:chExt cx="8246333" cy="824521"/>
          </a:xfrm>
        </p:grpSpPr>
        <p:pic>
          <p:nvPicPr>
            <p:cNvPr id="33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99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10" y="32657"/>
            <a:ext cx="8229600" cy="389586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термины, определения</a:t>
            </a:r>
            <a:endParaRPr lang="ru-RU" sz="2800" dirty="0"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98245" y="1196752"/>
            <a:ext cx="2763534" cy="2592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</a:rPr>
              <a:t>Форма образования </a:t>
            </a:r>
            <a:r>
              <a:rPr lang="ru-RU" sz="1400" b="1" dirty="0">
                <a:latin typeface="Times New Roman" pitchFamily="18" charset="0"/>
              </a:rPr>
              <a:t>и расходования денежных средств, предназначенных для </a:t>
            </a:r>
            <a:r>
              <a:rPr lang="ru-RU" sz="1400" b="1" dirty="0" smtClean="0">
                <a:latin typeface="Times New Roman" pitchFamily="18" charset="0"/>
              </a:rPr>
              <a:t>финансового обеспечения </a:t>
            </a:r>
            <a:r>
              <a:rPr lang="ru-RU" sz="1400" b="1" dirty="0">
                <a:latin typeface="Times New Roman" pitchFamily="18" charset="0"/>
              </a:rPr>
              <a:t>задач и функций государства и местного самоуправления</a:t>
            </a:r>
            <a:r>
              <a:rPr lang="ru-RU" sz="1400" b="1" dirty="0" smtClean="0">
                <a:latin typeface="Times New Roman" pitchFamily="18" charset="0"/>
              </a:rPr>
              <a:t>. Представляет собой главный финансовый документ страны (региона, муниципалитета, поселения), утвержденный органом законодательной власти соответствующего уровня управления.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47667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371703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7925" y="4725953"/>
            <a:ext cx="276353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Денежные средства поступающие в бюджет (налоги юридических лиц, штрафы, административные платежи и сборы) за исключением средств, являющихся источниками финансирования дефицита бюджета.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371703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20634" y="4437112"/>
            <a:ext cx="2763534" cy="2449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Денежные средства выплачиваемые из бюджета, которые направляются на финансовое обеспечение задач и функций государственной власти  (социальные выплаты населению, содержание муниципальных учреждений, капитальное строительство и другие) за исключением средств, являющихся источниками финансирования дефицита бюджета.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7544" y="47667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БЮДЖЕТНАЯ СИСТЕМА РФ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67544" y="1368557"/>
            <a:ext cx="276353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Совокупность всех бюджетов в Российской Федерации: федерального, региональных, местных, государственных внебюджетных фондов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56176" y="476672"/>
            <a:ext cx="26642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БЮДЖЕТ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214179" y="1494272"/>
            <a:ext cx="276353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Свод бюджетов бюджетной системы РФ на соответствующей территории (за исключением бюджетов государственных внебюджетных фондов)  без учета межбюджетных трансфертов между этими бюджетами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44750" y="36905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БЮДЖЕТА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044750" y="4473925"/>
            <a:ext cx="2763534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56686" y="57432"/>
            <a:ext cx="8246333" cy="824521"/>
            <a:chOff x="648429" y="104958"/>
            <a:chExt cx="8246333" cy="824521"/>
          </a:xfrm>
        </p:grpSpPr>
        <p:pic>
          <p:nvPicPr>
            <p:cNvPr id="19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7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97483" y="4365104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СУБСИДИИ</a:t>
            </a:r>
            <a:endParaRPr lang="ru-RU" sz="1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47864" y="5122574"/>
            <a:ext cx="276353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трансферты, представляемые на безвозмездной и безвозвратной основе в целях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 расходов на решение вопросов местного значения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85530" y="2072004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МЕЖБЮДЖЕТНЫЕ ТРАНСФЕРТЫ</a:t>
            </a:r>
            <a:endParaRPr lang="ru-RU" sz="1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095217" y="2924944"/>
            <a:ext cx="2763534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 – средства, представляемые одним бюджетом бюджетной системы РФ другому бюджету бюджетной системы РФ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БЮДЖЕТА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7544" y="1124744"/>
            <a:ext cx="2763534" cy="505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Превышение доходов бюджета над расходами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97483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Сбалансированность бюджета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364490" y="1052736"/>
            <a:ext cx="2763534" cy="1143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По доходам и расходам – основополагающие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100423" y="980728"/>
            <a:ext cx="2763534" cy="154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33504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ассигнования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01022" y="19888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БЮДЖЕТНЫЕ ОБЯЗАТЕЛЬСТВА</a:t>
            </a:r>
            <a:endParaRPr lang="ru-RU" sz="14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75184" y="2924944"/>
            <a:ext cx="2763534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61244" y="2060848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МЕЖБЮДЖЕТНЫЕ ОТНОШЕНИЯ</a:t>
            </a:r>
            <a:endParaRPr lang="ru-RU" sz="14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311625" y="2852936"/>
            <a:ext cx="2763534" cy="1179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осуществления бюджетного процесса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91150" y="3861048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ДОТАЦИИ</a:t>
            </a:r>
            <a:endParaRPr lang="ru-RU" sz="1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73531" y="4734778"/>
            <a:ext cx="2763534" cy="164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трансферты – предоставляемые на безвозмездной и безвозвратной основе без установления направлений и условий их использования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128024" y="410445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СУБВЕНЦИИ</a:t>
            </a:r>
            <a:endParaRPr lang="ru-RU" sz="1400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135911" y="4978558"/>
            <a:ext cx="2763534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трансферты, представляемые на безвозмездной и безвозвратной основе в целях обеспечения исполнения отдельных государственных полномочий, переданных органам местного самоуправления.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5142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6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2763534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</a:rPr>
              <a:t>Публичные обязательства перед физическим лицом, подлежащие исполнению в денежной форме в установленном законом, иным нормативным правовым актом размере или имеющие установленный порядок его индексации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Публично нормативные обязательства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98245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Текущий финансовый год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99007" y="1628800"/>
            <a:ext cx="2763534" cy="1525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28184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Очередной финансовый год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28946" y="1628800"/>
            <a:ext cx="27635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Финансовый год следующий за очередным финансовым годом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98245" y="3699351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Плановый период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48626" y="4882852"/>
            <a:ext cx="27635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Два года, следующие за текущим финансовым годом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56686" y="-29656"/>
            <a:ext cx="8246333" cy="824521"/>
            <a:chOff x="648429" y="104958"/>
            <a:chExt cx="8246333" cy="824521"/>
          </a:xfrm>
        </p:grpSpPr>
        <p:pic>
          <p:nvPicPr>
            <p:cNvPr id="11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5496"/>
          </a:xfrm>
        </p:spPr>
        <p:txBody>
          <a:bodyPr/>
          <a:lstStyle/>
          <a:p>
            <a:pPr marL="0" indent="0" algn="ctr">
              <a:lnSpc>
                <a:spcPts val="2000"/>
              </a:lnSpc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Бюджетная система Российской Федерации </a:t>
            </a:r>
            <a:r>
              <a:rPr lang="ru-RU" sz="1800" dirty="0" smtClean="0">
                <a:effectLst>
                  <a:reflection blurRad="6350" endPos="0" dir="5400000" sy="-100000" algn="bl" rotWithShape="0"/>
                </a:effectLst>
              </a:rPr>
              <a:t>основанная на экономических отношениях и государственном устройстве</a:t>
            </a:r>
            <a:r>
              <a:rPr lang="ru-RU" sz="1800" dirty="0" smtClean="0"/>
              <a:t> </a:t>
            </a:r>
            <a:r>
              <a:rPr lang="ru-RU" sz="1800" dirty="0" smtClean="0">
                <a:effectLst>
                  <a:reflection blurRad="6350" endPos="0" dir="5400000" sy="-100000" algn="bl" rotWithShape="0"/>
                </a:effectLst>
              </a:rPr>
              <a:t>РФ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229600" cy="8926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Это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628800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бюджетам бюджетной системы РФ относятся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580" y="2780928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 и бюджеты государственных внебюджетных фондов Российской Федерации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1650" y="3941440"/>
            <a:ext cx="6192688" cy="711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субъектов РФ и бюджеты территориальных внебюджетных фондов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1730" y="4955410"/>
            <a:ext cx="45725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1580" y="5733256"/>
            <a:ext cx="31323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  <a:r>
              <a:rPr lang="ru-RU" dirty="0" err="1" smtClean="0"/>
              <a:t>муниципльного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60099" y="5733256"/>
            <a:ext cx="31323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поселения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427984" y="263691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378904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5482" y="4653136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55252" y="5472762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16216" y="5486058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956686" y="468338"/>
            <a:ext cx="8246333" cy="824521"/>
            <a:chOff x="648429" y="104958"/>
            <a:chExt cx="8246333" cy="824521"/>
          </a:xfrm>
        </p:grpSpPr>
        <p:pic>
          <p:nvPicPr>
            <p:cNvPr id="1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9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79296" cy="835496"/>
          </a:xfrm>
        </p:spPr>
        <p:txBody>
          <a:bodyPr/>
          <a:lstStyle/>
          <a:p>
            <a:pPr marL="0" indent="0" algn="ctr">
              <a:lnSpc>
                <a:spcPts val="2000"/>
              </a:lnSpc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Участие граждан в обсуждении проекта бюджета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052736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– форма реализации прав граждан на участие в процессе обсуждения проектов муниципальных правовых актов по вопросам местного значения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8678" y="4941168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Ежегодно на публичные слушания выносится проект </a:t>
            </a:r>
            <a:r>
              <a:rPr lang="ru-RU" dirty="0"/>
              <a:t>бюджета </a:t>
            </a:r>
            <a:r>
              <a:rPr lang="ru-RU" dirty="0" smtClean="0"/>
              <a:t>муниципального образования «</a:t>
            </a:r>
            <a:r>
              <a:rPr lang="ru-RU" dirty="0" err="1" smtClean="0"/>
              <a:t>Почепский</a:t>
            </a:r>
            <a:r>
              <a:rPr lang="ru-RU" dirty="0" smtClean="0"/>
              <a:t> район» и отчет об его исполнении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2420888"/>
            <a:ext cx="313234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Публичные </a:t>
            </a:r>
            <a:r>
              <a:rPr lang="ru-RU" dirty="0" smtClean="0"/>
              <a:t>слушания организуются и проводятся с целью выявления и учета мнения и интересов жителей по проектам, выносимым на слушания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6076" y="2432068"/>
            <a:ext cx="3132348" cy="2293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 публичных слушаний – заключение, в котором  отражаются выраженные позиции и рекомендации, формированные по результатам публичных слушаний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37774" y="2060848"/>
            <a:ext cx="0" cy="34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23653" y="2078946"/>
            <a:ext cx="0" cy="34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41966" y="4725143"/>
            <a:ext cx="0" cy="170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22250" y="4725144"/>
            <a:ext cx="0" cy="170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956686" y="318696"/>
            <a:ext cx="8246333" cy="824521"/>
            <a:chOff x="648429" y="104958"/>
            <a:chExt cx="8246333" cy="824521"/>
          </a:xfrm>
        </p:grpSpPr>
        <p:pic>
          <p:nvPicPr>
            <p:cNvPr id="14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0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9340</TotalTime>
  <Words>3683</Words>
  <Application>Microsoft Office PowerPoint</Application>
  <PresentationFormat>Экран (4:3)</PresentationFormat>
  <Paragraphs>972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Воздушный поток</vt:lpstr>
      <vt:lpstr>Презентация PowerPoint</vt:lpstr>
      <vt:lpstr>Презентация PowerPoint</vt:lpstr>
      <vt:lpstr>Уважаемые жители Почепского района!</vt:lpstr>
      <vt:lpstr>Презентация PowerPoint</vt:lpstr>
      <vt:lpstr>Основные понятия, термины, определения</vt:lpstr>
      <vt:lpstr>Презентация PowerPoint</vt:lpstr>
      <vt:lpstr>Презентация PowerPoint</vt:lpstr>
      <vt:lpstr>Бюджетная система Российской Федерации основанная на экономических отношениях и государственном устройстве РФ</vt:lpstr>
      <vt:lpstr>Участие граждан в обсуждении проекта бюджета</vt:lpstr>
      <vt:lpstr>Бюджетный процесс</vt:lpstr>
      <vt:lpstr>Основа формирования бюджета</vt:lpstr>
      <vt:lpstr>Презентация PowerPoint</vt:lpstr>
      <vt:lpstr>Основные параметры проекта бюджета Почепского района</vt:lpstr>
      <vt:lpstr>Доходы бюджета</vt:lpstr>
      <vt:lpstr>Виды доходов бюджета муниципального образования «Почепский муниципальный район» </vt:lpstr>
      <vt:lpstr>Налог - обязательный, индивидуально безвозмездный платеж, взимаемый с  организаций и физических лиц в форме отчуждения принадлежащих им на праве  собственности, хозяйственного ведения или оперативного управления денежных  средств в целях финансового обеспечения деятельности государства  и (или) муниципальных образований </vt:lpstr>
      <vt:lpstr>Налоги, уплачиваемые гражданином в бюджеты всех уровней</vt:lpstr>
      <vt:lpstr>Доходы районного бюджета</vt:lpstr>
      <vt:lpstr>Структура доходов районного бюджета, тыс.руб.</vt:lpstr>
      <vt:lpstr>Структура налоговых доходов районного бюджета на 2021 год, тыс. руб.</vt:lpstr>
      <vt:lpstr>Презентация PowerPoint</vt:lpstr>
      <vt:lpstr>Презентация PowerPoint</vt:lpstr>
      <vt:lpstr>Безвозмездные поступления в бюджет Почепского муниципального района Брянской области, тыс. руб.</vt:lpstr>
      <vt:lpstr>Расходы районного бюджета</vt:lpstr>
      <vt:lpstr>Презентация PowerPoint</vt:lpstr>
      <vt:lpstr>Расходы бюджета Почепского муниципального района Брянской области по разделам  бюджетной классификации,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</vt:lpstr>
      <vt:lpstr> </vt:lpstr>
      <vt:lpstr> </vt:lpstr>
      <vt:lpstr>Расходы бюджета Почепского муниципального района Брянской области на реализацию муниципальных программ Почепского района 2021-2023 годы, тыс. руб.</vt:lpstr>
      <vt:lpstr>Презентация PowerPoint</vt:lpstr>
      <vt:lpstr>Презентация PowerPoint</vt:lpstr>
      <vt:lpstr>ИСТОЧНИКИ ВНУТРЕННЕГО ФИНАНСИРОВАНИЯ ДЕФИЦИТА РАЙОННОГО БЮДЖЕТА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ChinkarevaSM</cp:lastModifiedBy>
  <cp:revision>434</cp:revision>
  <cp:lastPrinted>2020-12-29T07:20:05Z</cp:lastPrinted>
  <dcterms:created xsi:type="dcterms:W3CDTF">2019-01-12T18:08:20Z</dcterms:created>
  <dcterms:modified xsi:type="dcterms:W3CDTF">2021-04-28T13:28:06Z</dcterms:modified>
</cp:coreProperties>
</file>