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9" r:id="rId10"/>
    <p:sldId id="280" r:id="rId11"/>
    <p:sldId id="281" r:id="rId12"/>
    <p:sldId id="282" r:id="rId13"/>
    <p:sldId id="283" r:id="rId14"/>
    <p:sldId id="285" r:id="rId15"/>
    <p:sldId id="278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86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6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6708669796923142"/>
                  <c:y val="0.1193086389094022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551084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7946349041139689"/>
                  <c:y val="-7.7809981897436235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/>
                      <a:t>545407,2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551084</c:v>
                </c:pt>
                <c:pt idx="1">
                  <c:v>545407.19999999995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0969344"/>
        <c:axId val="20970880"/>
        <c:axId val="0"/>
      </c:bar3DChart>
      <c:catAx>
        <c:axId val="20969344"/>
        <c:scaling>
          <c:orientation val="minMax"/>
        </c:scaling>
        <c:delete val="0"/>
        <c:axPos val="b"/>
        <c:majorTickMark val="out"/>
        <c:minorTickMark val="none"/>
        <c:tickLblPos val="nextTo"/>
        <c:crossAx val="20970880"/>
        <c:crosses val="autoZero"/>
        <c:auto val="1"/>
        <c:lblAlgn val="ctr"/>
        <c:lblOffset val="100"/>
        <c:noMultiLvlLbl val="0"/>
      </c:catAx>
      <c:valAx>
        <c:axId val="209708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69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102,9 %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138571.79999999999</c:v>
                </c:pt>
                <c:pt idx="1">
                  <c:v>142619.70000000001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3079552"/>
        <c:axId val="23110016"/>
        <c:axId val="0"/>
      </c:bar3DChart>
      <c:catAx>
        <c:axId val="23079552"/>
        <c:scaling>
          <c:orientation val="minMax"/>
        </c:scaling>
        <c:delete val="0"/>
        <c:axPos val="b"/>
        <c:majorTickMark val="out"/>
        <c:minorTickMark val="none"/>
        <c:tickLblPos val="nextTo"/>
        <c:crossAx val="23110016"/>
        <c:crosses val="autoZero"/>
        <c:auto val="1"/>
        <c:lblAlgn val="ctr"/>
        <c:lblOffset val="100"/>
        <c:noMultiLvlLbl val="0"/>
      </c:catAx>
      <c:valAx>
        <c:axId val="231100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3079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100,1 %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542296.80000000005</c:v>
                </c:pt>
                <c:pt idx="1">
                  <c:v>542950.6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4383872"/>
        <c:axId val="24385408"/>
        <c:axId val="0"/>
      </c:bar3DChart>
      <c:catAx>
        <c:axId val="24383872"/>
        <c:scaling>
          <c:orientation val="minMax"/>
        </c:scaling>
        <c:delete val="0"/>
        <c:axPos val="b"/>
        <c:majorTickMark val="out"/>
        <c:minorTickMark val="none"/>
        <c:tickLblPos val="nextTo"/>
        <c:crossAx val="24385408"/>
        <c:crosses val="autoZero"/>
        <c:auto val="1"/>
        <c:lblAlgn val="ctr"/>
        <c:lblOffset val="100"/>
        <c:noMultiLvlLbl val="0"/>
      </c:catAx>
      <c:valAx>
        <c:axId val="243854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3838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102,9 %</a:t>
            </a: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138571.79999999999</c:v>
                </c:pt>
                <c:pt idx="1">
                  <c:v>142619.70000000001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5496576"/>
        <c:axId val="25498368"/>
        <c:axId val="0"/>
      </c:bar3DChart>
      <c:catAx>
        <c:axId val="25496576"/>
        <c:scaling>
          <c:orientation val="minMax"/>
        </c:scaling>
        <c:delete val="0"/>
        <c:axPos val="b"/>
        <c:majorTickMark val="out"/>
        <c:minorTickMark val="none"/>
        <c:tickLblPos val="nextTo"/>
        <c:crossAx val="25498368"/>
        <c:crosses val="autoZero"/>
        <c:auto val="1"/>
        <c:lblAlgn val="ctr"/>
        <c:lblOffset val="100"/>
        <c:noMultiLvlLbl val="0"/>
      </c:catAx>
      <c:valAx>
        <c:axId val="254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496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0.17214250838087305"/>
          <c:w val="0.6700577106015998"/>
          <c:h val="0.6021376491124620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88,4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3424593447950234E-2"/>
                  <c:y val="-1.762420773645449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11,6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88.4</c:v>
                </c:pt>
                <c:pt idx="1">
                  <c:v>11.6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Структура налоговых доходов 126170,7, </a:t>
            </a:r>
            <a:r>
              <a:rPr lang="ru-RU" sz="1600" dirty="0" err="1" smtClean="0"/>
              <a:t>тыс.руб</a:t>
            </a:r>
            <a:endParaRPr lang="ru-RU" sz="1600" dirty="0"/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доходов 126170,7, млн.руб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0045525987308593E-2"/>
                  <c:y val="0.1761329119459539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14587308926459153"/>
                  <c:y val="-2.5183667535758437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0,4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10742903566270415"/>
                  <c:y val="-0.15254835751110396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7575824908343518E-2"/>
                  <c:y val="-0.10693374495032466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2,8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11094355529124215"/>
                  <c:y val="-4.466111330419551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Единый налог на вмененный доход для отдельных видов деятельности</c:v>
                </c:pt>
                <c:pt idx="2">
                  <c:v>Единый сельскохозяйственный налог</c:v>
                </c:pt>
                <c:pt idx="3">
                  <c:v>Налог, взимаемый в связи с применением патентной системы налогооблажения</c:v>
                </c:pt>
                <c:pt idx="4">
                  <c:v>Акцизы на нефтепродукты</c:v>
                </c:pt>
                <c:pt idx="5">
                  <c:v>Государственная пошлина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73</c:v>
                </c:pt>
                <c:pt idx="1">
                  <c:v>10.7</c:v>
                </c:pt>
                <c:pt idx="2">
                  <c:v>0.4</c:v>
                </c:pt>
                <c:pt idx="3">
                  <c:v>0.5</c:v>
                </c:pt>
                <c:pt idx="4">
                  <c:v>2.8</c:v>
                </c:pt>
                <c:pt idx="5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182508316069461"/>
          <c:y val="0.11316258070090977"/>
          <c:w val="0.39558125077605755"/>
          <c:h val="0.86694456788751884"/>
        </c:manualLayout>
      </c:layout>
      <c:overlay val="0"/>
      <c:txPr>
        <a:bodyPr/>
        <a:lstStyle/>
        <a:p>
          <a:pPr>
            <a:defRPr sz="105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/>
              <a:t>Структура </a:t>
            </a:r>
            <a:r>
              <a:rPr lang="ru-RU" sz="1600" dirty="0" smtClean="0"/>
              <a:t>неналоговых </a:t>
            </a:r>
            <a:r>
              <a:rPr lang="ru-RU" sz="1600" dirty="0"/>
              <a:t>доходов </a:t>
            </a:r>
            <a:endParaRPr lang="ru-RU" sz="1600" dirty="0" smtClean="0"/>
          </a:p>
          <a:p>
            <a:pPr>
              <a:defRPr/>
            </a:pPr>
            <a:r>
              <a:rPr lang="ru-RU" sz="1600" dirty="0" smtClean="0"/>
              <a:t>Всего 16 449 </a:t>
            </a:r>
            <a:r>
              <a:rPr lang="ru-RU" sz="1600" dirty="0" err="1" smtClean="0"/>
              <a:t>тыс.руб</a:t>
            </a:r>
            <a:endParaRPr lang="ru-RU" sz="1600" dirty="0"/>
          </a:p>
        </c:rich>
      </c:tx>
      <c:layout>
        <c:manualLayout>
          <c:xMode val="edge"/>
          <c:yMode val="edge"/>
          <c:x val="3.0805809158459513E-2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Структура налоговых доходов 126170,7, млн.руб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4326104289065922"/>
                  <c:y val="-0.14385143167510447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5,4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7794983563917739E-2"/>
                  <c:y val="4.196913401927360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1,7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54758948352144E-2"/>
                  <c:y val="0.1960128224414024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2,7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6946556591751242E-2"/>
                  <c:y val="-5.7263010478139149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1,8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Доходы от использования имущества</c:v>
                </c:pt>
                <c:pt idx="1">
                  <c:v>Платежи при пользовании природными ресурсами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5.4</c:v>
                </c:pt>
                <c:pt idx="1">
                  <c:v>1.7</c:v>
                </c:pt>
                <c:pt idx="2">
                  <c:v>2.7</c:v>
                </c:pt>
                <c:pt idx="3">
                  <c:v>1.8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0182508316069461"/>
          <c:y val="0.11316258070090977"/>
          <c:w val="0.39558125077605755"/>
          <c:h val="0.86694456788751884"/>
        </c:manualLayout>
      </c:layout>
      <c:overlay val="0"/>
      <c:txPr>
        <a:bodyPr/>
        <a:lstStyle/>
        <a:p>
          <a:pPr>
            <a:defRPr sz="105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dirty="0" smtClean="0"/>
              <a:t>99,5 %</a:t>
            </a:r>
            <a:endParaRPr lang="ru-RU" sz="1600" dirty="0"/>
          </a:p>
        </c:rich>
      </c:tx>
      <c:layout>
        <c:manualLayout>
          <c:xMode val="edge"/>
          <c:yMode val="edge"/>
          <c:x val="0.483218171232003"/>
          <c:y val="0.11573892583363751"/>
        </c:manualLayout>
      </c:layout>
      <c:overlay val="0"/>
    </c:title>
    <c:autoTitleDeleted val="0"/>
    <c:view3D>
      <c:rotX val="30"/>
      <c:rotY val="20"/>
      <c:rAngAx val="0"/>
      <c:perspective val="100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9.4013988157694406E-2"/>
          <c:y val="0.19786115034837398"/>
          <c:w val="0.86417841433256393"/>
          <c:h val="0.64946870982589233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Доходвы всего, тыс.руб.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4.8991470083570958E-2"/>
                  <c:y val="-5.03912263716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459274072428166E-2"/>
                  <c:y val="-2.5195613185836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542296.80000000005</c:v>
                </c:pt>
                <c:pt idx="1">
                  <c:v>542950.6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58491264"/>
        <c:axId val="58492800"/>
        <c:axId val="0"/>
      </c:bar3DChart>
      <c:catAx>
        <c:axId val="584912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58492800"/>
        <c:crosses val="autoZero"/>
        <c:auto val="1"/>
        <c:lblAlgn val="ctr"/>
        <c:lblOffset val="100"/>
        <c:noMultiLvlLbl val="0"/>
      </c:catAx>
      <c:valAx>
        <c:axId val="58492800"/>
        <c:scaling>
          <c:orientation val="minMax"/>
        </c:scaling>
        <c:delete val="1"/>
        <c:axPos val="l"/>
        <c:majorGridlines/>
        <c:numFmt formatCode="0%" sourceLinked="1"/>
        <c:majorTickMark val="out"/>
        <c:minorTickMark val="none"/>
        <c:tickLblPos val="nextTo"/>
        <c:crossAx val="584912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2.8285864218396558E-3"/>
          <c:w val="0.83009501001946284"/>
          <c:h val="0.10322759646091333"/>
        </c:manualLayout>
      </c:layout>
      <c:overlay val="0"/>
      <c:txPr>
        <a:bodyPr/>
        <a:lstStyle/>
        <a:p>
          <a:pPr>
            <a:defRPr sz="2000" kern="1000" baseline="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15"/>
          <c:dLbls>
            <c:dLbl>
              <c:idx val="0"/>
              <c:layout>
                <c:manualLayout>
                  <c:x val="-0.12667022040286122"/>
                  <c:y val="-4.82574094576975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23,2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3,1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73,7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Налоговые доходы 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23.2</c:v>
                </c:pt>
                <c:pt idx="1">
                  <c:v>3.1</c:v>
                </c:pt>
                <c:pt idx="2">
                  <c:v>73.7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3913817268166786"/>
          <c:y val="1.1642703811964727E-2"/>
          <c:w val="0.42016122140275008"/>
          <c:h val="0.4334159231349773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dLbls>
            <c:dLbl>
              <c:idx val="0"/>
              <c:layout>
                <c:manualLayout>
                  <c:x val="0"/>
                  <c:y val="6.519693447183563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612748008841929E-3"/>
                  <c:y val="6.236228514697332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139211.29999999999</c:v>
                </c:pt>
                <c:pt idx="1">
                  <c:v>126170.7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dLbls>
            <c:dLbl>
              <c:idx val="0"/>
              <c:layout>
                <c:manualLayout>
                  <c:x val="2.4326798938049028E-2"/>
                  <c:y val="-3.96850905480738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5204249336280642E-3"/>
                  <c:y val="-8.787412907073499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14397.4</c:v>
                </c:pt>
                <c:pt idx="1">
                  <c:v>16449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dLbls>
            <c:dLbl>
              <c:idx val="0"/>
              <c:layout>
                <c:manualLayout>
                  <c:x val="-0.12923611935838547"/>
                  <c:y val="-4.251973987293628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44987.4</c:v>
                </c:pt>
                <c:pt idx="1">
                  <c:v>400330.9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076544"/>
        <c:axId val="76078080"/>
      </c:lineChart>
      <c:catAx>
        <c:axId val="76076544"/>
        <c:scaling>
          <c:orientation val="minMax"/>
        </c:scaling>
        <c:delete val="0"/>
        <c:axPos val="b"/>
        <c:majorTickMark val="out"/>
        <c:minorTickMark val="none"/>
        <c:tickLblPos val="nextTo"/>
        <c:crossAx val="76078080"/>
        <c:crosses val="autoZero"/>
        <c:auto val="1"/>
        <c:lblAlgn val="ctr"/>
        <c:lblOffset val="100"/>
        <c:noMultiLvlLbl val="0"/>
      </c:catAx>
      <c:valAx>
        <c:axId val="76078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6076544"/>
        <c:crosses val="autoZero"/>
        <c:crossBetween val="between"/>
      </c:valAx>
    </c:plotArea>
    <c:legend>
      <c:legendPos val="r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71,5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8,3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6,5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Почепский районный Совет</c:v>
                </c:pt>
                <c:pt idx="1">
                  <c:v>Администрация Почепского района</c:v>
                </c:pt>
                <c:pt idx="2">
                  <c:v>Отдел образования администрации Почепского района</c:v>
                </c:pt>
                <c:pt idx="3">
                  <c:v>Отдел культуры администрации Почепского райоа</c:v>
                </c:pt>
                <c:pt idx="4">
                  <c:v>Контрольно-счетная палата Почепского района</c:v>
                </c:pt>
                <c:pt idx="5">
                  <c:v>Финансовое управление администрации Почепского района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0.2</c:v>
                </c:pt>
                <c:pt idx="1">
                  <c:v>13.3</c:v>
                </c:pt>
                <c:pt idx="2">
                  <c:v>71.5</c:v>
                </c:pt>
                <c:pt idx="3">
                  <c:v>8.3000000000000007</c:v>
                </c:pt>
                <c:pt idx="4">
                  <c:v>0.2</c:v>
                </c:pt>
                <c:pt idx="5">
                  <c:v>6.5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252997352146058"/>
          <c:y val="1.3867063016389992E-2"/>
          <c:w val="0.36588180017035143"/>
          <c:h val="0.9731128193358632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ln w="6350"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-4.3727923710955895E-3"/>
                  <c:y val="-1.78601814988208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9151949140637265E-3"/>
                  <c:y val="7.14407259952832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75974570318632E-3"/>
                  <c:y val="-8.9300907494104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3727923710955895E-3"/>
                  <c:y val="-2.232522687352600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830389828127453E-3"/>
                  <c:y val="-2.2325226873526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2.23252268735260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 rot="-540000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Органы местного самоуправления</c:v>
                </c:pt>
                <c:pt idx="1">
                  <c:v>Образование</c:v>
                </c:pt>
                <c:pt idx="2">
                  <c:v>Социальная политика</c:v>
                </c:pt>
                <c:pt idx="3">
                  <c:v>Культура</c:v>
                </c:pt>
                <c:pt idx="4">
                  <c:v>Межбюджетные трансферты</c:v>
                </c:pt>
                <c:pt idx="5">
                  <c:v>Национальная экономика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43623.8</c:v>
                </c:pt>
                <c:pt idx="1">
                  <c:v>392259.8</c:v>
                </c:pt>
                <c:pt idx="2">
                  <c:v>39675.599999999999</c:v>
                </c:pt>
                <c:pt idx="3">
                  <c:v>32280.2</c:v>
                </c:pt>
                <c:pt idx="4">
                  <c:v>23157.200000000001</c:v>
                </c:pt>
                <c:pt idx="5">
                  <c:v>62453.2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8.745584742191179E-3"/>
                  <c:y val="-1.11626134367630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4574826855785537E-3"/>
                  <c:y val="0.196461996487028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75974570318633E-2"/>
                  <c:y val="4.465045374705201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45584742191179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3727923710955895E-3"/>
                  <c:y val="-1.3395136124115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6033572027350496E-2"/>
                  <c:y val="-1.33951361241156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ln>
                <a:miter lim="800000"/>
              </a:ln>
            </c:spPr>
            <c:txPr>
              <a:bodyPr rot="-5400000" vert="horz"/>
              <a:lstStyle/>
              <a:p>
                <a:pPr>
                  <a:defRPr sz="1600" b="1" i="0"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Органы местного самоуправления</c:v>
                </c:pt>
                <c:pt idx="1">
                  <c:v>Образование</c:v>
                </c:pt>
                <c:pt idx="2">
                  <c:v>Социальная политика</c:v>
                </c:pt>
                <c:pt idx="3">
                  <c:v>Культура</c:v>
                </c:pt>
                <c:pt idx="4">
                  <c:v>Межбюджетные трансферты</c:v>
                </c:pt>
                <c:pt idx="5">
                  <c:v>Национальная экономика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36774.9</c:v>
                </c:pt>
                <c:pt idx="1">
                  <c:v>396951.1</c:v>
                </c:pt>
                <c:pt idx="2">
                  <c:v>38467.199999999997</c:v>
                </c:pt>
                <c:pt idx="3">
                  <c:v>35829.300000000003</c:v>
                </c:pt>
                <c:pt idx="4">
                  <c:v>22169.1</c:v>
                </c:pt>
                <c:pt idx="5">
                  <c:v>10294.1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74262400"/>
        <c:axId val="75633024"/>
        <c:axId val="0"/>
      </c:bar3DChart>
      <c:catAx>
        <c:axId val="74262400"/>
        <c:scaling>
          <c:orientation val="minMax"/>
        </c:scaling>
        <c:delete val="0"/>
        <c:axPos val="b"/>
        <c:majorTickMark val="out"/>
        <c:minorTickMark val="none"/>
        <c:tickLblPos val="nextTo"/>
        <c:crossAx val="75633024"/>
        <c:crosses val="autoZero"/>
        <c:auto val="1"/>
        <c:lblAlgn val="ctr"/>
        <c:lblOffset val="100"/>
        <c:noMultiLvlLbl val="0"/>
      </c:catAx>
      <c:valAx>
        <c:axId val="75633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4262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2.3925751700578889E-3"/>
                  <c:y val="-5.6878842730211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5719870330577542E-2"/>
                  <c:y val="-3.614994675388371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61,7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874083096458116E-2"/>
                  <c:y val="-2.36066250091453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17,2</a:t>
                    </a:r>
                    <a:r>
                      <a:rPr lang="ru-RU" dirty="0" smtClean="0"/>
                      <a:t> %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733107342183299E-2"/>
                  <c:y val="-4.61246175899154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0,02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Лист1!$A$2:$A$7</c:f>
              <c:strCache>
                <c:ptCount val="6"/>
                <c:pt idx="0">
                  <c:v>Функционирование высшего должностного лица муниципального образования </c:v>
                </c:pt>
                <c:pt idx="1">
                  <c:v>Функционирование законодальных (представительных) органов муниципальных образований </c:v>
                </c:pt>
                <c:pt idx="2">
                  <c:v>Функционирование местных администраций</c:v>
                </c:pt>
                <c:pt idx="3">
                  <c:v>Функционирование контрольно-счетной палаты 890,1</c:v>
                </c:pt>
                <c:pt idx="4">
                  <c:v>Функционирование финансового управления</c:v>
                </c:pt>
                <c:pt idx="5">
                  <c:v>Обеспечение проведения выборов и референдумов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1.2</c:v>
                </c:pt>
                <c:pt idx="1">
                  <c:v>2.2000000000000002</c:v>
                </c:pt>
                <c:pt idx="2">
                  <c:v>61.7</c:v>
                </c:pt>
                <c:pt idx="3">
                  <c:v>2.4</c:v>
                </c:pt>
                <c:pt idx="4">
                  <c:v>17.2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597305809742906"/>
          <c:y val="0"/>
          <c:w val="0.40542356179033406"/>
          <c:h val="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2.3925751700578889E-3"/>
                  <c:y val="-5.68788427302115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634773191415949"/>
                  <c:y val="0.2499124419779916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2,2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0262366963742962E-2"/>
                  <c:y val="-8.1125809869364105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61,7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8633426457584213E-3"/>
                  <c:y val="-4.991467750195777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2,4</a:t>
                    </a:r>
                    <a:r>
                      <a:rPr lang="ru-RU" smtClean="0"/>
                      <a:t> 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874083096458116E-2"/>
                  <c:y val="-2.360662500914532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17,2</a:t>
                    </a:r>
                    <a:r>
                      <a:rPr lang="ru-RU" dirty="0" smtClean="0"/>
                      <a:t> % 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733107342183299E-2"/>
                  <c:y val="-4.612461758991548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0,02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General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Сельское хозяйство</c:v>
                </c:pt>
                <c:pt idx="1">
                  <c:v>Транспорт</c:v>
                </c:pt>
                <c:pt idx="2">
                  <c:v>Дорожное хозяйство</c:v>
                </c:pt>
                <c:pt idx="3">
                  <c:v>Другие вопросы в области национальной экономики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2.9</c:v>
                </c:pt>
                <c:pt idx="1">
                  <c:v>53</c:v>
                </c:pt>
                <c:pt idx="2">
                  <c:v>39.4</c:v>
                </c:pt>
                <c:pt idx="3">
                  <c:v>4.7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0.12005452420372442"/>
                  <c:y val="-0.2903471430003712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61,4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6724785773577099E-2"/>
                  <c:y val="-0.1225204313341878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38,6</a:t>
                    </a:r>
                    <a:r>
                      <a:rPr lang="ru-RU" dirty="0" smtClean="0"/>
                      <a:t> 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Областной бюджет</c:v>
                </c:pt>
                <c:pt idx="1">
                  <c:v>Бюджет Почепского муниципального района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61.4</c:v>
                </c:pt>
                <c:pt idx="1">
                  <c:v>38.6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explosion val="25"/>
          <c:dLbls>
            <c:dLbl>
              <c:idx val="0"/>
              <c:layout>
                <c:manualLayout>
                  <c:x val="-6.6968451111574775E-2"/>
                  <c:y val="-6.625415604228256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24,1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9824538465915718E-2"/>
                  <c:y val="-1.07847095580165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63,8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0,3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11,7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Дошкольной образование</c:v>
                </c:pt>
                <c:pt idx="1">
                  <c:v>Общее образование</c:v>
                </c:pt>
                <c:pt idx="2">
                  <c:v>Молодёжная политика и оздоровление детей</c:v>
                </c:pt>
                <c:pt idx="3">
                  <c:v>Другие вопросы в области образования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24.1</c:v>
                </c:pt>
                <c:pt idx="1">
                  <c:v>63.8</c:v>
                </c:pt>
                <c:pt idx="2">
                  <c:v>0.3</c:v>
                </c:pt>
                <c:pt idx="3">
                  <c:v>11.7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tr"/>
      <c:layout>
        <c:manualLayout>
          <c:xMode val="edge"/>
          <c:yMode val="edge"/>
          <c:x val="0.58453916141205631"/>
          <c:y val="0.16991675721667782"/>
          <c:w val="0.40542356179033406"/>
          <c:h val="0.4515345178449007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1.154456189601318E-3"/>
          <c:y val="9.6788026262664584E-2"/>
        </c:manualLayout>
      </c:layout>
      <c:overlay val="0"/>
    </c:title>
    <c:autoTitleDeleted val="0"/>
    <c:view3D>
      <c:rotX val="30"/>
      <c:rotY val="30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2741258198050241E-2"/>
                  <c:y val="0.103662601174395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677933707456173E-2"/>
                  <c:y val="-8.92631171062293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96261.3</c:v>
                </c:pt>
                <c:pt idx="1">
                  <c:v>95688.1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90168320"/>
        <c:axId val="90174208"/>
        <c:axId val="92225024"/>
      </c:bar3DChart>
      <c:catAx>
        <c:axId val="90168320"/>
        <c:scaling>
          <c:orientation val="minMax"/>
        </c:scaling>
        <c:delete val="0"/>
        <c:axPos val="b"/>
        <c:majorTickMark val="out"/>
        <c:minorTickMark val="none"/>
        <c:tickLblPos val="nextTo"/>
        <c:crossAx val="90174208"/>
        <c:crosses val="autoZero"/>
        <c:auto val="1"/>
        <c:lblAlgn val="ctr"/>
        <c:lblOffset val="100"/>
        <c:noMultiLvlLbl val="0"/>
      </c:catAx>
      <c:valAx>
        <c:axId val="901742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0168320"/>
        <c:crosses val="autoZero"/>
        <c:crossBetween val="between"/>
      </c:valAx>
      <c:serAx>
        <c:axId val="92225024"/>
        <c:scaling>
          <c:orientation val="minMax"/>
        </c:scaling>
        <c:delete val="0"/>
        <c:axPos val="b"/>
        <c:majorTickMark val="out"/>
        <c:minorTickMark val="none"/>
        <c:tickLblPos val="nextTo"/>
        <c:crossAx val="9017420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23014041800233578"/>
        </c:manualLayout>
      </c:layout>
      <c:overlay val="0"/>
    </c:title>
    <c:autoTitleDeleted val="0"/>
    <c:view3D>
      <c:rotX val="0"/>
      <c:rotY val="5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47892691236656E-2"/>
                  <c:y val="0.15313203681975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996524324758855E-2"/>
                  <c:y val="0.115067160559395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255319</c:v>
                </c:pt>
                <c:pt idx="1">
                  <c:v>253442.9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94157824"/>
        <c:axId val="94180096"/>
        <c:axId val="92223232"/>
      </c:bar3DChart>
      <c:catAx>
        <c:axId val="94157824"/>
        <c:scaling>
          <c:orientation val="minMax"/>
        </c:scaling>
        <c:delete val="0"/>
        <c:axPos val="b"/>
        <c:majorTickMark val="out"/>
        <c:minorTickMark val="none"/>
        <c:tickLblPos val="nextTo"/>
        <c:crossAx val="94180096"/>
        <c:crosses val="autoZero"/>
        <c:auto val="1"/>
        <c:lblAlgn val="ctr"/>
        <c:lblOffset val="100"/>
        <c:noMultiLvlLbl val="0"/>
      </c:catAx>
      <c:valAx>
        <c:axId val="94180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157824"/>
        <c:crosses val="autoZero"/>
        <c:crossBetween val="between"/>
      </c:valAx>
      <c:serAx>
        <c:axId val="92223232"/>
        <c:scaling>
          <c:orientation val="minMax"/>
        </c:scaling>
        <c:delete val="0"/>
        <c:axPos val="b"/>
        <c:majorTickMark val="out"/>
        <c:minorTickMark val="none"/>
        <c:tickLblPos val="nextTo"/>
        <c:crossAx val="9418009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23014041800233578"/>
        </c:manualLayout>
      </c:layout>
      <c:overlay val="0"/>
    </c:title>
    <c:autoTitleDeleted val="0"/>
    <c:view3D>
      <c:rotX val="0"/>
      <c:rotY val="5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347892691236656E-2"/>
                  <c:y val="0.153132036819757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5996524324758855E-2"/>
                  <c:y val="0.115067160559395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8884247730378645E-2"/>
                  <c:y val="-1.61028855872382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5.1834631292096721E-2"/>
                  <c:y val="-2.9994465384604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21278.6</c:v>
                </c:pt>
                <c:pt idx="1">
                  <c:v>21220.9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94194688"/>
        <c:axId val="94208768"/>
        <c:axId val="90146112"/>
      </c:bar3DChart>
      <c:catAx>
        <c:axId val="94194688"/>
        <c:scaling>
          <c:orientation val="minMax"/>
        </c:scaling>
        <c:delete val="0"/>
        <c:axPos val="b"/>
        <c:majorTickMark val="out"/>
        <c:minorTickMark val="none"/>
        <c:tickLblPos val="nextTo"/>
        <c:crossAx val="94208768"/>
        <c:crosses val="autoZero"/>
        <c:auto val="1"/>
        <c:lblAlgn val="ctr"/>
        <c:lblOffset val="100"/>
        <c:noMultiLvlLbl val="0"/>
      </c:catAx>
      <c:valAx>
        <c:axId val="942087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94194688"/>
        <c:crosses val="autoZero"/>
        <c:crossBetween val="between"/>
      </c:valAx>
      <c:serAx>
        <c:axId val="90146112"/>
        <c:scaling>
          <c:orientation val="minMax"/>
        </c:scaling>
        <c:delete val="0"/>
        <c:axPos val="b"/>
        <c:majorTickMark val="out"/>
        <c:minorTickMark val="none"/>
        <c:tickLblPos val="nextTo"/>
        <c:crossAx val="9420876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8.1732111066250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35830.800000000003</c:v>
                </c:pt>
                <c:pt idx="1">
                  <c:v>35829.300000000003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05024512"/>
        <c:axId val="105026304"/>
        <c:axId val="90147904"/>
      </c:bar3DChart>
      <c:catAx>
        <c:axId val="105024512"/>
        <c:scaling>
          <c:orientation val="minMax"/>
        </c:scaling>
        <c:delete val="0"/>
        <c:axPos val="b"/>
        <c:majorTickMark val="out"/>
        <c:minorTickMark val="none"/>
        <c:tickLblPos val="nextTo"/>
        <c:crossAx val="105026304"/>
        <c:crosses val="autoZero"/>
        <c:auto val="1"/>
        <c:lblAlgn val="ctr"/>
        <c:lblOffset val="100"/>
        <c:noMultiLvlLbl val="0"/>
      </c:catAx>
      <c:valAx>
        <c:axId val="105026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024512"/>
        <c:crosses val="autoZero"/>
        <c:crossBetween val="between"/>
      </c:valAx>
      <c:serAx>
        <c:axId val="90147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05026304"/>
        <c:crosses val="autoZero"/>
      </c:serAx>
    </c:plotArea>
    <c:legend>
      <c:legendPos val="t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8.17321110662500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180.5</c:v>
                </c:pt>
                <c:pt idx="1">
                  <c:v>180.5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05095936"/>
        <c:axId val="105097472"/>
        <c:axId val="94216640"/>
      </c:bar3DChart>
      <c:catAx>
        <c:axId val="105095936"/>
        <c:scaling>
          <c:orientation val="minMax"/>
        </c:scaling>
        <c:delete val="0"/>
        <c:axPos val="b"/>
        <c:majorTickMark val="out"/>
        <c:minorTickMark val="none"/>
        <c:tickLblPos val="nextTo"/>
        <c:crossAx val="105097472"/>
        <c:crosses val="autoZero"/>
        <c:auto val="1"/>
        <c:lblAlgn val="ctr"/>
        <c:lblOffset val="100"/>
        <c:noMultiLvlLbl val="0"/>
      </c:catAx>
      <c:valAx>
        <c:axId val="105097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5095936"/>
        <c:crosses val="autoZero"/>
        <c:crossBetween val="between"/>
      </c:valAx>
      <c:serAx>
        <c:axId val="94216640"/>
        <c:scaling>
          <c:orientation val="minMax"/>
        </c:scaling>
        <c:delete val="0"/>
        <c:axPos val="b"/>
        <c:majorTickMark val="out"/>
        <c:minorTickMark val="none"/>
        <c:tickLblPos val="nextTo"/>
        <c:crossAx val="105097472"/>
        <c:crosses val="autoZero"/>
      </c:serAx>
    </c:plotArea>
    <c:legend>
      <c:legendPos val="t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 b="0"/>
            </a:pPr>
            <a:r>
              <a:rPr lang="ru-RU" sz="1800" b="0" dirty="0" err="1" smtClean="0"/>
              <a:t>тыс.руб</a:t>
            </a:r>
            <a:r>
              <a:rPr lang="ru-RU" sz="1800" b="0" dirty="0" smtClean="0"/>
              <a:t>.</a:t>
            </a:r>
            <a:endParaRPr lang="ru-RU" sz="1800" b="0" dirty="0"/>
          </a:p>
        </c:rich>
      </c:tx>
      <c:layout>
        <c:manualLayout>
          <c:xMode val="edge"/>
          <c:yMode val="edge"/>
          <c:x val="8.3239396164653603E-3"/>
          <c:y val="0.15701168704832255"/>
        </c:manualLayout>
      </c:layout>
      <c:overlay val="0"/>
    </c:title>
    <c:autoTitleDeleted val="0"/>
    <c:view3D>
      <c:rotX val="20"/>
      <c:rotY val="10"/>
      <c:depthPercent val="100"/>
      <c:rAngAx val="0"/>
      <c:perspective val="5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404469798140342"/>
          <c:y val="8.0361754099394361E-2"/>
          <c:w val="0.78963157840343323"/>
          <c:h val="0.59432823436284865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7206760224473705E-2"/>
                  <c:y val="0.1441066168799672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8.2032228977142081E-3"/>
                  <c:y val="0.12582438756804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Уточненный план</c:v>
                </c:pt>
                <c:pt idx="1">
                  <c:v>Фактически исполнено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180.5</c:v>
                </c:pt>
                <c:pt idx="1">
                  <c:v>180.5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61379328"/>
        <c:axId val="61380864"/>
        <c:axId val="93773312"/>
      </c:bar3DChart>
      <c:catAx>
        <c:axId val="61379328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2525">
                  <a:srgbClr val="CDD9F0"/>
                </a:gs>
                <a:gs pos="25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 rot="-5400000" vert="horz"/>
          <a:lstStyle/>
          <a:p>
            <a:pPr>
              <a:defRPr sz="1400" baseline="0"/>
            </a:pPr>
            <a:endParaRPr lang="ru-RU"/>
          </a:p>
        </c:txPr>
        <c:crossAx val="61380864"/>
        <c:crosses val="autoZero"/>
        <c:auto val="1"/>
        <c:lblAlgn val="ctr"/>
        <c:lblOffset val="100"/>
        <c:noMultiLvlLbl val="0"/>
      </c:catAx>
      <c:valAx>
        <c:axId val="613808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1379328"/>
        <c:crosses val="autoZero"/>
        <c:crossBetween val="between"/>
      </c:valAx>
      <c:serAx>
        <c:axId val="93773312"/>
        <c:scaling>
          <c:orientation val="minMax"/>
        </c:scaling>
        <c:delete val="1"/>
        <c:axPos val="b"/>
        <c:majorTickMark val="out"/>
        <c:minorTickMark val="none"/>
        <c:tickLblPos val="nextTo"/>
        <c:crossAx val="61380864"/>
        <c:crosses val="autoZero"/>
      </c:serAx>
    </c:plotArea>
    <c:legend>
      <c:legendPos val="tr"/>
      <c:layout>
        <c:manualLayout>
          <c:xMode val="edge"/>
          <c:yMode val="edge"/>
          <c:x val="0.32045135574505329"/>
          <c:y val="2.7558499506060888E-2"/>
          <c:w val="0.39880258782615885"/>
          <c:h val="5.9697127148474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Дотация на выравнивание</c:v>
                </c:pt>
                <c:pt idx="1">
                  <c:v>Дотация на сбалансированность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12227</c:v>
                </c:pt>
                <c:pt idx="1">
                  <c:v>8830.1</c:v>
                </c:pt>
                <c:pt idx="2">
                  <c:v>1112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Дотация на выравнивание</c:v>
                </c:pt>
                <c:pt idx="1">
                  <c:v>Дотация на сбалансированность</c:v>
                </c:pt>
                <c:pt idx="2">
                  <c:v>Иные межбюджетные трансферты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12227</c:v>
                </c:pt>
                <c:pt idx="1">
                  <c:v>8830.1</c:v>
                </c:pt>
                <c:pt idx="2">
                  <c:v>1112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260352"/>
        <c:axId val="62261888"/>
      </c:barChart>
      <c:catAx>
        <c:axId val="62260352"/>
        <c:scaling>
          <c:orientation val="minMax"/>
        </c:scaling>
        <c:delete val="0"/>
        <c:axPos val="l"/>
        <c:majorTickMark val="out"/>
        <c:minorTickMark val="none"/>
        <c:tickLblPos val="nextTo"/>
        <c:crossAx val="62261888"/>
        <c:crosses val="autoZero"/>
        <c:auto val="1"/>
        <c:lblAlgn val="ctr"/>
        <c:lblOffset val="100"/>
        <c:noMultiLvlLbl val="0"/>
      </c:catAx>
      <c:valAx>
        <c:axId val="622618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6226035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1838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48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57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838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461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475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992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90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271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53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B86CD-33CB-43F2-BE6E-95A7B0AA017C}" type="datetimeFigureOut">
              <a:rPr lang="ru-RU" smtClean="0"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EBE33-2725-449A-A6F9-33498A565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443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finupr777@yandex.ru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/>
          <a:lstStyle/>
          <a:p>
            <a:r>
              <a:rPr lang="ru-RU" dirty="0" smtClean="0"/>
              <a:t>Бюджет для граждан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276872"/>
            <a:ext cx="6400800" cy="1752600"/>
          </a:xfrm>
        </p:spPr>
        <p:txBody>
          <a:bodyPr>
            <a:noAutofit/>
          </a:bodyPr>
          <a:lstStyle/>
          <a:p>
            <a:r>
              <a:rPr lang="ru-RU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основе проекта </a:t>
            </a: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Решения районного Совета </a:t>
            </a:r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народных депутатов</a:t>
            </a:r>
            <a:endParaRPr lang="ru-RU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«Об утверждении отчета об исполнении районного бюджета</a:t>
            </a:r>
          </a:p>
          <a:p>
            <a:r>
              <a:rPr lang="ru-RU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за 2016год»</a:t>
            </a:r>
            <a:endParaRPr lang="ru-RU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92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Autofit/>
          </a:bodyPr>
          <a:lstStyle/>
          <a:p>
            <a:r>
              <a:rPr lang="ru-RU" sz="2800" dirty="0" smtClean="0"/>
              <a:t>Внесение изменений в Решение районного Совета народных депутатов от 24.12.2015г. №127 «О бюджете </a:t>
            </a:r>
            <a:r>
              <a:rPr lang="ru-RU" sz="2800" dirty="0" err="1" smtClean="0"/>
              <a:t>Почепского</a:t>
            </a:r>
            <a:r>
              <a:rPr lang="ru-RU" sz="2800" dirty="0" smtClean="0"/>
              <a:t> муниципального района на 2016 год.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1640" y="2492896"/>
            <a:ext cx="6912768" cy="1752600"/>
          </a:xfrm>
        </p:spPr>
        <p:txBody>
          <a:bodyPr>
            <a:noAutofit/>
          </a:bodyPr>
          <a:lstStyle/>
          <a:p>
            <a:r>
              <a:rPr lang="ru-RU" sz="24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течение года изменения вносились 8 раз: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01.02.2016г. №140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16.03.2016г. №158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11.05.2016г. №161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28.06.2016г. №173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18.08.2016г. №179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02.11.2016г. №188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08.12.2016г. №197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 26.12.2016г. №207</a:t>
            </a: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11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r>
              <a:rPr lang="ru-RU" sz="28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понятия.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•Отчет для граждан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информационный ресурс, содержащий данные об исполнении бюджета за отчетный финансовый год, в доступной для широкого круга заинтересованных пользователей форме.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•Отчет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состоит из источников и наборов данных, параметров и композиции элементов отчета муниципального образования на определенный период (отчетный финансовый год).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•Доходы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безвозмездные и безвозвратные поступления денежных средств в отчетном финансовом году.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•Расходы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выплачиваемые из бюджета денежные средства в соответствии с установленными полномочиями по расходным обязательствам в отчетном финансовом году.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•Профицит бюджета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превышение доходов над расходами</a:t>
            </a:r>
            <a:r>
              <a:rPr lang="ru-RU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r>
              <a:rPr lang="ru-RU" sz="2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</a:t>
            </a:r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Дефицит бюджета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превышение расходов над доходами</a:t>
            </a:r>
            <a:r>
              <a:rPr lang="ru-RU" sz="2400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r>
              <a:rPr lang="ru-RU" sz="2400" b="1" baseline="-25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•</a:t>
            </a:r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Кредиторская задолженность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суммы денежных средств муниципального образования, подлежащие уплате соответствующим юридическим или физическим лицам.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400" b="1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•Дебиторская задолженность </a:t>
            </a:r>
            <a:r>
              <a:rPr lang="ru-RU" sz="2400" baseline="-25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- суммы денежных средств (долгов), причитающихся муниципальному образованию, от юридических или физических лиц в итоге хозяйственных взаимоотношений с ними.</a:t>
            </a:r>
            <a:endParaRPr lang="ru-RU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4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2639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Отчетность органов местного самоуправления муниципального образования «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Почепский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район»</a:t>
            </a:r>
          </a:p>
          <a:p>
            <a:endParaRPr lang="ru-RU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составляется в соответствии со статьями 264.2 и 264.3 Бюджетного кодекса Российской Федерации, приказами Министерства финансов Российской Федерации от 28.12.2010 № 191н «Об утверждении Инструкции о порядке составления и представления годовой, квартальной и месячной отчётности об исполнении бюджетов бюджетной системы Российской Федерации» (с учётом изменений), от 25.03.2011 № </a:t>
            </a:r>
            <a:r>
              <a:rPr lang="ru-RU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ЗЗн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«Об утверждении Инструкции о порядке составления, представления годовой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квартальной 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бухгалтерской отчётности государственных(муниципальных) бюджетных и 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автономных учреждений</a:t>
            </a:r>
            <a:r>
              <a:rPr lang="ru-RU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» (с учётом изменений</a:t>
            </a:r>
            <a:r>
              <a:rPr lang="ru-RU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), Решением районного Совета народных депутатов  от 13.02.2017г. №223 «О порядке составления, рассмотрения и утверждения районного бюджета, а так же порядка представления, рассмотрения и утверждения отчетности об исполнении районного бюджета и его внешней проверки»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233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ХАРАКТЕРИСТИКИ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441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93610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ХАРАКТЕРИСТИКИ ИСПОЛНЕНИЯ БЮДЖЕТА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ЗА 2016 ГОД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3440477"/>
              </p:ext>
            </p:extLst>
          </p:nvPr>
        </p:nvGraphicFramePr>
        <p:xfrm>
          <a:off x="395536" y="1556791"/>
          <a:ext cx="8352928" cy="4482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648073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Показатель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2016 </a:t>
                      </a:r>
                      <a:r>
                        <a:rPr lang="ru-RU" sz="2400" dirty="0" smtClean="0"/>
                        <a:t>год</a:t>
                      </a:r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Поступило ДОХОДОВ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542950,6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Произведено РАСХОДОВ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545407,2</a:t>
                      </a:r>
                      <a:endParaRPr lang="ru-RU" sz="2400" dirty="0"/>
                    </a:p>
                  </a:txBody>
                  <a:tcPr/>
                </a:tc>
              </a:tr>
              <a:tr h="1278142"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ДЕФИЦИТ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2456,6</a:t>
                      </a:r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одзаголовок 2"/>
          <p:cNvSpPr txBox="1">
            <a:spLocks/>
          </p:cNvSpPr>
          <p:nvPr/>
        </p:nvSpPr>
        <p:spPr>
          <a:xfrm>
            <a:off x="7581552" y="1844824"/>
            <a:ext cx="1143744" cy="3600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485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7606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расходной части бюджета, </a:t>
            </a:r>
            <a:r>
              <a:rPr lang="ru-RU" sz="2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72811937"/>
              </p:ext>
            </p:extLst>
          </p:nvPr>
        </p:nvGraphicFramePr>
        <p:xfrm>
          <a:off x="395536" y="836712"/>
          <a:ext cx="8208912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0788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ДОХОДАМ</a:t>
            </a:r>
          </a:p>
          <a:p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7503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Основные параметры бюджета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района,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342900" indent="-342900" algn="l">
              <a:buFontTx/>
              <a:buChar char="-"/>
            </a:pP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доходной части бюджета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учета межбюджетных трансфертов                          доходы всего</a:t>
            </a:r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3167860783"/>
              </p:ext>
            </p:extLst>
          </p:nvPr>
        </p:nvGraphicFramePr>
        <p:xfrm>
          <a:off x="251520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848380477"/>
              </p:ext>
            </p:extLst>
          </p:nvPr>
        </p:nvGraphicFramePr>
        <p:xfrm>
          <a:off x="4427984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74373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88640"/>
            <a:ext cx="8640960" cy="43204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бюджета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по доходам, </a:t>
            </a:r>
            <a:r>
              <a:rPr lang="ru-RU" sz="24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Без учета межбюджетных трансфертов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312438082"/>
              </p:ext>
            </p:extLst>
          </p:nvPr>
        </p:nvGraphicFramePr>
        <p:xfrm>
          <a:off x="251520" y="1340768"/>
          <a:ext cx="396044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653830861"/>
              </p:ext>
            </p:extLst>
          </p:nvPr>
        </p:nvGraphicFramePr>
        <p:xfrm>
          <a:off x="4283968" y="1397000"/>
          <a:ext cx="4608512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9248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23260355"/>
              </p:ext>
            </p:extLst>
          </p:nvPr>
        </p:nvGraphicFramePr>
        <p:xfrm>
          <a:off x="107504" y="44624"/>
          <a:ext cx="4896544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321666636"/>
              </p:ext>
            </p:extLst>
          </p:nvPr>
        </p:nvGraphicFramePr>
        <p:xfrm>
          <a:off x="179512" y="3356992"/>
          <a:ext cx="4896544" cy="300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188640"/>
            <a:ext cx="3960440" cy="6480720"/>
          </a:xfrm>
        </p:spPr>
        <p:txBody>
          <a:bodyPr>
            <a:noAutofit/>
          </a:bodyPr>
          <a:lstStyle/>
          <a:p>
            <a:r>
              <a:rPr lang="ru-RU" sz="1600" b="1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безвозмездных поступлений</a:t>
            </a:r>
          </a:p>
          <a:p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400 330,9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Дотации – 83 110,5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Субсидии – 10 125,4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Субвенции – 296 106,8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Иные межбюджетные </a:t>
            </a:r>
          </a:p>
          <a:p>
            <a:pPr algn="l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трансферты – 11 157,6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16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l">
              <a:buFontTx/>
              <a:buChar char="-"/>
            </a:pP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Возврат остатков субсидий, субвенций</a:t>
            </a:r>
          </a:p>
          <a:p>
            <a:pPr algn="l"/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и иных межбюджетных трансфертов,  </a:t>
            </a:r>
          </a:p>
          <a:p>
            <a:pPr algn="l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имеющие целевое назначение  </a:t>
            </a:r>
          </a:p>
          <a:p>
            <a:pPr algn="l"/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прошлых лет  –    -169,4 </a:t>
            </a:r>
            <a:r>
              <a:rPr lang="ru-RU" sz="16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16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342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008705851"/>
              </p:ext>
            </p:extLst>
          </p:nvPr>
        </p:nvGraphicFramePr>
        <p:xfrm>
          <a:off x="179512" y="188640"/>
          <a:ext cx="388843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1304085649"/>
              </p:ext>
            </p:extLst>
          </p:nvPr>
        </p:nvGraphicFramePr>
        <p:xfrm>
          <a:off x="4283968" y="188640"/>
          <a:ext cx="4680520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42445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640960" cy="432048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Динамика исполнения доходной части бюджета </a:t>
            </a:r>
            <a:r>
              <a:rPr lang="ru-RU" sz="2000" b="1" i="1" dirty="0" err="1" smtClean="0"/>
              <a:t>Почепского</a:t>
            </a:r>
            <a:r>
              <a:rPr lang="ru-RU" sz="2000" b="1" i="1" dirty="0" smtClean="0"/>
              <a:t> района</a:t>
            </a:r>
            <a:endParaRPr lang="ru-RU" sz="2000" b="1" i="1" dirty="0"/>
          </a:p>
        </p:txBody>
      </p:sp>
      <p:sp>
        <p:nvSpPr>
          <p:cNvPr id="6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548680"/>
            <a:ext cx="1368152" cy="360040"/>
          </a:xfrm>
        </p:spPr>
        <p:txBody>
          <a:bodyPr>
            <a:noAutofit/>
          </a:bodyPr>
          <a:lstStyle/>
          <a:p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102662494"/>
              </p:ext>
            </p:extLst>
          </p:nvPr>
        </p:nvGraphicFramePr>
        <p:xfrm>
          <a:off x="539552" y="980728"/>
          <a:ext cx="8352928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Подзаголовок 2"/>
          <p:cNvSpPr txBox="1">
            <a:spLocks/>
          </p:cNvSpPr>
          <p:nvPr/>
        </p:nvSpPr>
        <p:spPr>
          <a:xfrm>
            <a:off x="251520" y="5805264"/>
            <a:ext cx="8424936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1"/>
                </a:solidFill>
              </a:rPr>
              <a:t>Итоговые доходы по годам приведены за минусом возврата остатков субсидий, субвенций и иных межбюджетных трансфертов, имеющих целевое назначение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07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3"/>
            <a:ext cx="8640960" cy="432048"/>
          </a:xfrm>
        </p:spPr>
        <p:txBody>
          <a:bodyPr>
            <a:normAutofit/>
          </a:bodyPr>
          <a:lstStyle/>
          <a:p>
            <a:r>
              <a:rPr lang="ru-RU" sz="2000" b="1" i="1" dirty="0" smtClean="0"/>
              <a:t>Работа по увеличению поступлений доходов в бюджет района</a:t>
            </a:r>
            <a:endParaRPr lang="ru-RU" sz="2000" b="1" i="1" dirty="0"/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251520" y="1052736"/>
            <a:ext cx="8568952" cy="3816424"/>
          </a:xfrm>
        </p:spPr>
        <p:txBody>
          <a:bodyPr>
            <a:norm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В </a:t>
            </a:r>
            <a:r>
              <a:rPr lang="ru-RU" sz="1800" dirty="0" err="1" smtClean="0">
                <a:solidFill>
                  <a:schemeClr val="tx1"/>
                </a:solidFill>
              </a:rPr>
              <a:t>Почепском</a:t>
            </a:r>
            <a:r>
              <a:rPr lang="ru-RU" sz="1800" dirty="0" smtClean="0">
                <a:solidFill>
                  <a:schemeClr val="tx1"/>
                </a:solidFill>
              </a:rPr>
              <a:t> районе, в соответствии с поручением главы администрации района, финансовым управлением проведена  как рекомендационная так и практическая (в пределах компетенции) работа по заключению соглашений с Департаментом финансов Брянской области как муниципального района, так и сельских поселений. На основании вышеизложенных соглашений всеми участниками бюджетного процесса </a:t>
            </a:r>
            <a:r>
              <a:rPr lang="ru-RU" sz="1800" dirty="0" err="1" smtClean="0">
                <a:solidFill>
                  <a:schemeClr val="tx1"/>
                </a:solidFill>
              </a:rPr>
              <a:t>Почепского</a:t>
            </a:r>
            <a:r>
              <a:rPr lang="ru-RU" sz="1800" dirty="0" smtClean="0">
                <a:solidFill>
                  <a:schemeClr val="tx1"/>
                </a:solidFill>
              </a:rPr>
              <a:t> района были разработаны и утверждены мероприятия по увеличению налоговых и неналоговых доходов.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sz="1800" dirty="0" smtClean="0">
                <a:solidFill>
                  <a:schemeClr val="tx1"/>
                </a:solidFill>
              </a:rPr>
              <a:t>В районе функционирует  комиссия при главе администрации района по определению причин неплатежеспособности предприятий и организаций. За 2016 год проведено 17 заседаний комиссии, по результатам которых была снижена недоимка в консолидированный бюджет  области 13068,8 </a:t>
            </a:r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., в </a:t>
            </a:r>
            <a:r>
              <a:rPr lang="ru-RU" sz="1800" dirty="0" err="1" smtClean="0">
                <a:solidFill>
                  <a:schemeClr val="tx1"/>
                </a:solidFill>
              </a:rPr>
              <a:t>т.ч</a:t>
            </a:r>
            <a:r>
              <a:rPr lang="ru-RU" sz="1800" dirty="0" smtClean="0">
                <a:solidFill>
                  <a:schemeClr val="tx1"/>
                </a:solidFill>
              </a:rPr>
              <a:t>. В местный бюджет 7518,7 </a:t>
            </a:r>
            <a:r>
              <a:rPr lang="ru-RU" sz="1800" dirty="0" err="1" smtClean="0">
                <a:solidFill>
                  <a:schemeClr val="tx1"/>
                </a:solidFill>
              </a:rPr>
              <a:t>тыс.руб</a:t>
            </a:r>
            <a:r>
              <a:rPr lang="ru-RU" sz="1800" dirty="0" smtClean="0">
                <a:solidFill>
                  <a:schemeClr val="tx1"/>
                </a:solidFill>
              </a:rPr>
              <a:t>.</a:t>
            </a:r>
            <a:endParaRPr lang="ru-RU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1195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3192760"/>
          </a:xfrm>
        </p:spPr>
        <p:txBody>
          <a:bodyPr>
            <a:noAutofit/>
          </a:bodyPr>
          <a:lstStyle/>
          <a:p>
            <a:endParaRPr lang="ru-RU" sz="2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ИСПОЛНЕНИЯ БЮДЖЕТА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ПОЧЕПСКОГО МУНИЦИПАЛЬНОГО РАЙОНА </a:t>
            </a:r>
          </a:p>
          <a:p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 РАСХОДАМ</a:t>
            </a: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58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72008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расходов за 2016 год в %</a:t>
            </a: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Всего 545 407,2тыс.руб.</a:t>
            </a: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94216300"/>
              </p:ext>
            </p:extLst>
          </p:nvPr>
        </p:nvGraphicFramePr>
        <p:xfrm>
          <a:off x="251520" y="1124744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3828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Исполнение бюджета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по расходам за 2016 год,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0461944"/>
              </p:ext>
            </p:extLst>
          </p:nvPr>
        </p:nvGraphicFramePr>
        <p:xfrm>
          <a:off x="323528" y="692695"/>
          <a:ext cx="8496944" cy="5253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/>
                <a:gridCol w="2124236"/>
                <a:gridCol w="2124236"/>
                <a:gridCol w="2124236"/>
              </a:tblGrid>
              <a:tr h="853809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показателя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Уточненный план на 2016</a:t>
                      </a:r>
                      <a:r>
                        <a:rPr lang="ru-RU" baseline="0" dirty="0" smtClean="0"/>
                        <a:t>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  <a:r>
                        <a:rPr lang="ru-RU" baseline="0" dirty="0" smtClean="0"/>
                        <a:t> 2016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Процент  исполнения, %</a:t>
                      </a:r>
                      <a:endParaRPr lang="ru-RU" dirty="0"/>
                    </a:p>
                  </a:txBody>
                  <a:tcPr/>
                </a:tc>
              </a:tr>
              <a:tr h="80237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Отдел образования администрации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392561,9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389711,5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99,3</a:t>
                      </a:r>
                      <a:endParaRPr lang="ru-RU" dirty="0"/>
                    </a:p>
                  </a:txBody>
                  <a:tcPr/>
                </a:tc>
              </a:tr>
              <a:tr h="68006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Финансовое управление администрации </a:t>
                      </a:r>
                      <a:r>
                        <a:rPr lang="ru-RU" sz="1400" dirty="0" err="1" smtClean="0"/>
                        <a:t>Почепского</a:t>
                      </a:r>
                      <a:r>
                        <a:rPr lang="ru-RU" sz="140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35501,2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35322,0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99,5</a:t>
                      </a:r>
                      <a:endParaRPr lang="ru-RU" dirty="0"/>
                    </a:p>
                  </a:txBody>
                  <a:tcPr/>
                </a:tc>
              </a:tr>
              <a:tr h="6903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Отдел культуры администрации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45318,9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45301,1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55203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Администрация</a:t>
                      </a:r>
                    </a:p>
                    <a:p>
                      <a:r>
                        <a:rPr lang="ru-RU" sz="1400" baseline="0" dirty="0" err="1" smtClean="0"/>
                        <a:t>Почепского</a:t>
                      </a:r>
                      <a:r>
                        <a:rPr lang="ru-RU" sz="1400" baseline="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75562,8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72937,7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96,5</a:t>
                      </a:r>
                      <a:endParaRPr lang="ru-RU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Почепский</a:t>
                      </a:r>
                      <a:r>
                        <a:rPr lang="ru-RU" sz="1400" dirty="0" smtClean="0"/>
                        <a:t> районный Совет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1248,8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1244,7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99,7</a:t>
                      </a:r>
                      <a:endParaRPr lang="ru-RU" dirty="0"/>
                    </a:p>
                  </a:txBody>
                  <a:tcPr/>
                </a:tc>
              </a:tr>
              <a:tr h="8538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Контрольно-счетная палата </a:t>
                      </a:r>
                      <a:r>
                        <a:rPr lang="ru-RU" sz="1400" dirty="0" err="1" smtClean="0"/>
                        <a:t>Почепского</a:t>
                      </a:r>
                      <a:r>
                        <a:rPr lang="ru-RU" sz="1400" dirty="0" smtClean="0"/>
                        <a:t> района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890,5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890,2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6989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Динамика исполнения расходной части бюджета по основным направлениям расходов,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785905900"/>
              </p:ext>
            </p:extLst>
          </p:nvPr>
        </p:nvGraphicFramePr>
        <p:xfrm>
          <a:off x="251520" y="908720"/>
          <a:ext cx="8712968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6518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0100: Расходы на общегосударственные вопросы составляют 6,7% от общего объёма расходов (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36 774,9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103662573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51212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0400: Расходы на национальную экономику составляют 1,9% от общего объёма расходов (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10 294,1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697405230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78713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0700: Расходы на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образование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составляют  72,8% от общего объёма расходов (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396 951,1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276925976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612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Структура расходов раздела 0700 «Образование»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42141270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629740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Дошкольное образование</a:t>
            </a:r>
          </a:p>
          <a:p>
            <a:r>
              <a:rPr lang="ru-RU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 01.01.2017 года детские сады посещают 1482 ребенка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(+90 детей по сравнению с 2015 годом)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20297877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5054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Общее образование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01.01.2017 года в общеобразовательных школах числится 3587 учеников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(+47 по сравнению с 2015 годом)</a:t>
            </a:r>
            <a:endParaRPr lang="ru-RU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5432963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0196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Дополнительное образование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 01.01.2017 года в ЦДТ числится 878 детей, </a:t>
            </a:r>
          </a:p>
          <a:p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музыкальной школе </a:t>
            </a:r>
            <a:r>
              <a:rPr lang="ru-RU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– 414 детей, в ДЮСШ – 510 детей.</a:t>
            </a:r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416519127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511464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0800: «Культура и кинематография»  от общего объёма расходов составляет 6,6% (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35 829,3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768945164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2601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1000: Расходы на социальную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политику составляют 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7,1%  от общего объёма расходов (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38 467,2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569144"/>
              </p:ext>
            </p:extLst>
          </p:nvPr>
        </p:nvGraphicFramePr>
        <p:xfrm>
          <a:off x="323528" y="1556792"/>
          <a:ext cx="8568950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"/>
                <a:gridCol w="3456384"/>
                <a:gridCol w="1584176"/>
                <a:gridCol w="1310544"/>
                <a:gridCol w="1713790"/>
              </a:tblGrid>
              <a:tr h="972108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 п/п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Наименование показателя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Исполнено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%</a:t>
                      </a:r>
                      <a:r>
                        <a:rPr lang="ru-RU" baseline="0" dirty="0" smtClean="0"/>
                        <a:t> исполнения</a:t>
                      </a:r>
                      <a:endParaRPr lang="ru-RU" dirty="0"/>
                    </a:p>
                  </a:txBody>
                  <a:tcPr/>
                </a:tc>
              </a:tr>
              <a:tr h="612068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1001</a:t>
                      </a:r>
                      <a:r>
                        <a:rPr lang="ru-RU" baseline="0" dirty="0" smtClean="0"/>
                        <a:t> «Пенсионное обеспечение»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3426,6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2426,6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62006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1003 «Социальное обеспечение населения»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1552,6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1359,2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87,5</a:t>
                      </a:r>
                      <a:endParaRPr lang="ru-RU" dirty="0"/>
                    </a:p>
                  </a:txBody>
                  <a:tcPr/>
                </a:tc>
              </a:tr>
              <a:tr h="556044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1004 «Охрана семьи и детства»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34171,2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31974,9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93,6</a:t>
                      </a:r>
                      <a:endParaRPr lang="ru-RU" dirty="0"/>
                    </a:p>
                  </a:txBody>
                  <a:tcPr/>
                </a:tc>
              </a:tr>
              <a:tr h="972108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Подраздел 1006 «Другие вопросы в области социальной политики»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1707,2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1706,4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ru-RU" dirty="0" smtClean="0"/>
                    </a:p>
                    <a:p>
                      <a:pPr algn="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38401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ВСЕГО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40857,5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38467,2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94,1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0852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1100: Расходы на физическую культуру и спорт составляют 0,03%  от общего объёма расходов (180,5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.)</a:t>
            </a:r>
            <a:endParaRPr lang="ru-RU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14777603"/>
              </p:ext>
            </p:extLst>
          </p:nvPr>
        </p:nvGraphicFramePr>
        <p:xfrm>
          <a:off x="179512" y="836712"/>
          <a:ext cx="8856984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94089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Раздел 1400: Расходы по распределению межбюджетных трансфертов</a:t>
            </a:r>
          </a:p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Объёмы финансовой помощи бюджетам поселений, </a:t>
            </a:r>
            <a:r>
              <a:rPr lang="ru-RU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тыс.руб</a:t>
            </a:r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900815648"/>
              </p:ext>
            </p:extLst>
          </p:nvPr>
        </p:nvGraphicFramePr>
        <p:xfrm>
          <a:off x="323528" y="836712"/>
          <a:ext cx="30963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081234838"/>
              </p:ext>
            </p:extLst>
          </p:nvPr>
        </p:nvGraphicFramePr>
        <p:xfrm>
          <a:off x="3275856" y="908720"/>
          <a:ext cx="5735960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79376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88640"/>
            <a:ext cx="8640960" cy="504056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Контактная информация для граждан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Финансовое управление администрации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Почепского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района – </a:t>
            </a:r>
          </a:p>
          <a:p>
            <a:pPr algn="l"/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Функциональный орган администрации муниципального района, обеспечивающий проведение единой финансовой, бюджетной политики в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Почепском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муниципальном районе.</a:t>
            </a: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Руководитель: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Шаболдина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Е.Д.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Адрес: Брянская область,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г.Почеп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sz="2000" i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пл.Октябрьская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3а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Адрес электронной подписи: </a:t>
            </a:r>
            <a:r>
              <a:rPr lang="en-US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  <a:hlinkClick r:id="rId2"/>
              </a:rPr>
              <a:t>finupr777@yandex.ru</a:t>
            </a:r>
            <a:endParaRPr lang="en-US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Телефон: (848345) 3-05-45</a:t>
            </a:r>
          </a:p>
          <a:p>
            <a:pPr marL="342900" indent="-342900" algn="l">
              <a:buFontTx/>
              <a:buChar char="-"/>
            </a:pP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Режим работы: 8.30 – 17.45, </a:t>
            </a:r>
            <a:r>
              <a:rPr lang="ru-RU" sz="20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обеденный перерыв 13.00 – 14 .00</a:t>
            </a:r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r>
              <a:rPr lang="ru-RU" sz="20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0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                                  </a:t>
            </a:r>
          </a:p>
          <a:p>
            <a:pPr algn="l"/>
            <a:endParaRPr lang="ru-RU" sz="2000" i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ru-RU" sz="20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61361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2645</TotalTime>
  <Words>1240</Words>
  <Application>Microsoft Office PowerPoint</Application>
  <PresentationFormat>Экран (4:3)</PresentationFormat>
  <Paragraphs>405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Бюджет для граждан</vt:lpstr>
      <vt:lpstr>Внесение изменений в Решение районного Совета народных депутатов от 24.12.2015г. №127 «О бюджете Почепского муниципального района на 2016 год.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Динамика исполнения доходной части бюджета Почепского района</vt:lpstr>
      <vt:lpstr>Работа по увеличению поступлений доходов в бюджет района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1PC-Rebik</dc:creator>
  <cp:lastModifiedBy>1PC-Rebik</cp:lastModifiedBy>
  <cp:revision>55</cp:revision>
  <dcterms:created xsi:type="dcterms:W3CDTF">2017-03-20T12:42:22Z</dcterms:created>
  <dcterms:modified xsi:type="dcterms:W3CDTF">2017-03-27T06:04:01Z</dcterms:modified>
</cp:coreProperties>
</file>