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9" autoAdjust="0"/>
    <p:restoredTop sz="94660"/>
  </p:normalViewPr>
  <p:slideViewPr>
    <p:cSldViewPr>
      <p:cViewPr varScale="1">
        <p:scale>
          <a:sx n="67" d="100"/>
          <a:sy n="67" d="100"/>
        </p:scale>
        <p:origin x="-4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3"/>
            <c:bubble3D val="0"/>
            <c:explosion val="13"/>
          </c:dPt>
          <c:dLbls>
            <c:dLbl>
              <c:idx val="0"/>
              <c:layout>
                <c:manualLayout>
                  <c:x val="1.5783740078262908E-2"/>
                  <c:y val="-0.1153799085385490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9.2983970442030661E-2"/>
                  <c:y val="-0.1161079144928469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7.4896711381546398E-5"/>
                  <c:y val="-0.136109918343102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7.4207210594834191E-2"/>
                  <c:y val="8.2515690863158506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7.8830687853296458E-2"/>
                  <c:y val="-0.1302490141772405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4.3262405791569217E-2"/>
                  <c:y val="-0.1282397964660669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Финансовое управление администрации Почепского района </c:v>
                </c:pt>
                <c:pt idx="1">
                  <c:v>Районный Совет народных депутатов</c:v>
                </c:pt>
                <c:pt idx="2">
                  <c:v>Администрация Почепского района </c:v>
                </c:pt>
                <c:pt idx="3">
                  <c:v>Отдел образования администрации Почепского района</c:v>
                </c:pt>
                <c:pt idx="4">
                  <c:v>Отдел культуры администрации Почепского района </c:v>
                </c:pt>
                <c:pt idx="5">
                  <c:v>Контрольно-счетная палата Почепского района</c:v>
                </c:pt>
              </c:strCache>
            </c:strRef>
          </c:cat>
          <c:val>
            <c:numRef>
              <c:f>Лист1!$B$2:$B$7</c:f>
              <c:numCache>
                <c:formatCode>_-* #,##0.0_р_._-;\-* #,##0.0_р_._-;_-* "-"??_р_._-;_-@_-</c:formatCode>
                <c:ptCount val="6"/>
                <c:pt idx="0">
                  <c:v>37960.199999999997</c:v>
                </c:pt>
                <c:pt idx="1">
                  <c:v>2668.9</c:v>
                </c:pt>
                <c:pt idx="2">
                  <c:v>133354.79999999999</c:v>
                </c:pt>
                <c:pt idx="3">
                  <c:v>394097.1</c:v>
                </c:pt>
                <c:pt idx="4">
                  <c:v>41936.9</c:v>
                </c:pt>
                <c:pt idx="5">
                  <c:v>686.4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627697579469235"/>
          <c:y val="7.4536623476594956E-3"/>
          <c:w val="0.33755018469913484"/>
          <c:h val="0.992546337652340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explosion val="13"/>
          </c:dPt>
          <c:dLbls>
            <c:dLbl>
              <c:idx val="0"/>
              <c:layout/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Лист1!$A$2:$A$3</c:f>
              <c:strCache>
                <c:ptCount val="2"/>
                <c:pt idx="0">
                  <c:v>Муниципальные прграммы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594617.19999999995</c:v>
                </c:pt>
                <c:pt idx="1">
                  <c:v>3319.1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66515991056674"/>
          <c:y val="7.1183597121687328E-2"/>
          <c:w val="0.7169004568873335"/>
          <c:h val="0.6905594891165939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Дотация из областного бюджета</c:v>
                </c:pt>
                <c:pt idx="1">
                  <c:v>Субвенции из областного бюджета</c:v>
                </c:pt>
                <c:pt idx="2">
                  <c:v>Субсидии из областного бюджета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64522.8</c:v>
                </c:pt>
                <c:pt idx="1">
                  <c:v>299967.3</c:v>
                </c:pt>
                <c:pt idx="2">
                  <c:v>67217.899999999994</c:v>
                </c:pt>
                <c:pt idx="3">
                  <c:v>16851.400000000001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87232"/>
        <c:axId val="34713984"/>
      </c:barChart>
      <c:catAx>
        <c:axId val="346872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aseline="0"/>
            </a:pPr>
            <a:endParaRPr lang="ru-RU"/>
          </a:p>
        </c:txPr>
        <c:crossAx val="34713984"/>
        <c:crosses val="autoZero"/>
        <c:auto val="1"/>
        <c:lblAlgn val="ctr"/>
        <c:lblOffset val="100"/>
        <c:noMultiLvlLbl val="0"/>
      </c:catAx>
      <c:valAx>
        <c:axId val="34713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46872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5"/>
            <c:bubble3D val="0"/>
            <c:explosion val="13"/>
          </c:dPt>
          <c:dLbls>
            <c:dLbl>
              <c:idx val="0"/>
              <c:layout>
                <c:manualLayout>
                  <c:x val="-3.5829927883551327E-2"/>
                  <c:y val="-4.671184460093456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5332491709175769E-2"/>
                  <c:y val="-6.200566068294955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4.4042513823942378E-2"/>
                  <c:y val="-4.017123934020717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</a:t>
                    </a:r>
                    <a:r>
                      <a:rPr lang="ru-RU" dirty="0" smtClean="0"/>
                      <a:t>,3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1.3185309881175181E-2"/>
                  <c:y val="-3.861418343075669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1.6621376250263376E-2"/>
                  <c:y val="-0.1889523988633123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9.7207700861041718E-2"/>
                  <c:y val="7.38915555567453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5.2361888944564353E-2"/>
                  <c:y val="-6.786913234540205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-3.25925557871104E-2"/>
                  <c:y val="-2.544596785096167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-2.834826685033668E-2"/>
                  <c:y val="-5.999266480431223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0,01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6.2950285154776805E-4"/>
                  <c:y val="-5.736193301145923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 и правоохранительная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Образование</c:v>
                </c:pt>
                <c:pt idx="6">
                  <c:v>Культура, кинематография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Межбюджетные трансферты общего характера бюджетам поселений</c:v>
                </c:pt>
              </c:strCache>
            </c:strRef>
          </c:cat>
          <c:val>
            <c:numRef>
              <c:f>Лист1!$B$2:$B$11</c:f>
              <c:numCache>
                <c:formatCode>#,##0.00</c:formatCode>
                <c:ptCount val="10"/>
                <c:pt idx="0">
                  <c:v>44581.2</c:v>
                </c:pt>
                <c:pt idx="1">
                  <c:v>1297.3</c:v>
                </c:pt>
                <c:pt idx="2">
                  <c:v>1800</c:v>
                </c:pt>
                <c:pt idx="3">
                  <c:v>62688.9</c:v>
                </c:pt>
                <c:pt idx="4">
                  <c:v>1666.3</c:v>
                </c:pt>
                <c:pt idx="5">
                  <c:v>400369.3</c:v>
                </c:pt>
                <c:pt idx="6">
                  <c:v>33078.199999999997</c:v>
                </c:pt>
                <c:pt idx="7">
                  <c:v>42025.9</c:v>
                </c:pt>
                <c:pt idx="8" formatCode="General">
                  <c:v>40</c:v>
                </c:pt>
                <c:pt idx="9">
                  <c:v>23157.200000000001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9983349740873015"/>
          <c:y val="2.003124150864094E-3"/>
          <c:w val="0.4001665025912699"/>
          <c:h val="0.97462263229119117"/>
        </c:manualLayout>
      </c:layout>
      <c:overlay val="0"/>
      <c:txPr>
        <a:bodyPr/>
        <a:lstStyle/>
        <a:p>
          <a:pPr>
            <a:defRPr sz="1500" kern="900" baseline="0">
              <a:latin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Удельный вес, %</c:v>
                </c:pt>
              </c:strCache>
            </c:strRef>
          </c:tx>
          <c:explosion val="14"/>
          <c:dLbls>
            <c:dLbl>
              <c:idx val="0"/>
              <c:layout>
                <c:manualLayout>
                  <c:x val="-0.10933362496354622"/>
                  <c:y val="-0.5289819679500860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2,8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7.9348206474190733E-2"/>
                  <c:y val="-2.313260890295571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3,</a:t>
                    </a:r>
                    <a:r>
                      <a:rPr lang="en-US" dirty="0" smtClean="0"/>
                      <a:t>3</a:t>
                    </a:r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8.4488796539321467E-2"/>
                  <c:y val="-4.3525762990477661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1.9804607757363663E-2"/>
                  <c:y val="-7.484240687679083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7.148737484203363E-2"/>
                  <c:y val="-3.436851497827162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0102 «Функционирование высшего должностного лица субъекта РФ и муниципального образования</c:v>
                </c:pt>
                <c:pt idx="1">
                  <c:v>0103 «Функционирование законодательных органов государственной власти и представительных органов муниципальных образований»</c:v>
                </c:pt>
                <c:pt idx="2">
                  <c:v>0104 «Функционирование Правительства РФ, высших органов исполнительной власти субъектов РФ, местных администрация»</c:v>
                </c:pt>
                <c:pt idx="3">
                  <c:v>0106 «Обеспечение деятельности финансовых, налоговых и таможенных органов финансового надзора</c:v>
                </c:pt>
                <c:pt idx="4">
                  <c:v>0113 «Другие общегосударственные вопросы»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1214.5</c:v>
                </c:pt>
                <c:pt idx="1">
                  <c:v>1454.4</c:v>
                </c:pt>
                <c:pt idx="2">
                  <c:v>25694.6</c:v>
                </c:pt>
                <c:pt idx="3">
                  <c:v>7048.5</c:v>
                </c:pt>
                <c:pt idx="4">
                  <c:v>9169.2000000000007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833722173617182"/>
          <c:y val="6.9727702148691895E-2"/>
          <c:w val="0.33240351900456888"/>
          <c:h val="0.91011438613380313"/>
        </c:manualLayout>
      </c:layout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0709 "Другие вопросы в области образования</c:v>
                </c:pt>
                <c:pt idx="1">
                  <c:v>0707 "Молодежная политика и оздоровление дете"</c:v>
                </c:pt>
                <c:pt idx="2">
                  <c:v>0702 "Общее образование"</c:v>
                </c:pt>
                <c:pt idx="3">
                  <c:v>0701 "Дошкольное образование"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44475.9</c:v>
                </c:pt>
                <c:pt idx="1">
                  <c:v>1213.3</c:v>
                </c:pt>
                <c:pt idx="2" formatCode="General">
                  <c:v>259561</c:v>
                </c:pt>
                <c:pt idx="3" formatCode="General">
                  <c:v>87009.7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0709 "Другие вопросы в области образования</c:v>
                </c:pt>
                <c:pt idx="1">
                  <c:v>0707 "Молодежная политика и оздоровление дете"</c:v>
                </c:pt>
                <c:pt idx="2">
                  <c:v>0702 "Общее образование"</c:v>
                </c:pt>
                <c:pt idx="3">
                  <c:v>0701 "Дошкольное образование"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#,##0.00">
                  <c:v>44499.199999999997</c:v>
                </c:pt>
                <c:pt idx="1">
                  <c:v>1213.3</c:v>
                </c:pt>
                <c:pt idx="2">
                  <c:v>262797.7</c:v>
                </c:pt>
                <c:pt idx="3">
                  <c:v>91859.199999999997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737408"/>
        <c:axId val="78738944"/>
      </c:barChart>
      <c:catAx>
        <c:axId val="7873740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78738944"/>
        <c:crosses val="autoZero"/>
        <c:auto val="1"/>
        <c:lblAlgn val="ctr"/>
        <c:lblOffset val="100"/>
        <c:noMultiLvlLbl val="0"/>
      </c:catAx>
      <c:valAx>
        <c:axId val="78738944"/>
        <c:scaling>
          <c:orientation val="minMax"/>
        </c:scaling>
        <c:delete val="0"/>
        <c:axPos val="b"/>
        <c:majorGridlines/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ru-RU"/>
          </a:p>
        </c:txPr>
        <c:crossAx val="787374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6779329004649724E-3"/>
          <c:y val="8.3496344321530414E-2"/>
          <c:w val="0.53835792543244854"/>
          <c:h val="0.8288080424926330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0587074997258764"/>
                  <c:y val="6.115309277805111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1.1217494124864049E-2"/>
                  <c:y val="0.1234219676649684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Лист1!$A$2:$A$12</c:f>
              <c:strCache>
                <c:ptCount val="11"/>
                <c:pt idx="0">
                  <c:v>Налоговые доходы всего, в том числе:</c:v>
                </c:pt>
                <c:pt idx="1">
                  <c:v>Налог на доходы физических лиц</c:v>
                </c:pt>
                <c:pt idx="2">
                  <c:v>Налоги на совокупный доход</c:v>
                </c:pt>
                <c:pt idx="3">
                  <c:v>Акцизы</c:v>
                </c:pt>
                <c:pt idx="4">
                  <c:v>Государственныя пошлина</c:v>
                </c:pt>
                <c:pt idx="5">
                  <c:v>Доходы от использования имущества, находящегося в государственной и муниципальной собственности</c:v>
                </c:pt>
                <c:pt idx="6">
                  <c:v>Доходы от оказания платных услуг и компенсации затрат государства</c:v>
                </c:pt>
                <c:pt idx="7">
                  <c:v>Плата за негативное воздействие на окружающую среду</c:v>
                </c:pt>
                <c:pt idx="8">
                  <c:v>Доходы от продажи материальных и нематериальных активов</c:v>
                </c:pt>
                <c:pt idx="9">
                  <c:v>Штрафы, санкции, возмещение ущерба</c:v>
                </c:pt>
                <c:pt idx="10">
                  <c:v>Прочие неналоговые доходы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138068.1</c:v>
                </c:pt>
                <c:pt idx="1">
                  <c:v>117250.4</c:v>
                </c:pt>
                <c:pt idx="2">
                  <c:v>16359</c:v>
                </c:pt>
                <c:pt idx="3">
                  <c:v>2650</c:v>
                </c:pt>
                <c:pt idx="4">
                  <c:v>1808</c:v>
                </c:pt>
                <c:pt idx="5">
                  <c:v>7307.1</c:v>
                </c:pt>
                <c:pt idx="6">
                  <c:v>469</c:v>
                </c:pt>
                <c:pt idx="7">
                  <c:v>1854</c:v>
                </c:pt>
                <c:pt idx="8">
                  <c:v>1974.3</c:v>
                </c:pt>
                <c:pt idx="9">
                  <c:v>2460</c:v>
                </c:pt>
                <c:pt idx="10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4238851238751251"/>
          <c:y val="3.5636417382195619E-2"/>
          <c:w val="0.44857871347628048"/>
          <c:h val="0.95182297866374632"/>
        </c:manualLayout>
      </c:layout>
      <c:overlay val="0"/>
      <c:txPr>
        <a:bodyPr/>
        <a:lstStyle/>
        <a:p>
          <a:pPr>
            <a:defRPr sz="14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4D1-F408-44C7-A6AE-F52CB74DBFC1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9A32-A832-456F-B13C-D3CDC3DAE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314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4D1-F408-44C7-A6AE-F52CB74DBFC1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9A32-A832-456F-B13C-D3CDC3DAE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0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4D1-F408-44C7-A6AE-F52CB74DBFC1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9A32-A832-456F-B13C-D3CDC3DAE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018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4D1-F408-44C7-A6AE-F52CB74DBFC1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9A32-A832-456F-B13C-D3CDC3DAE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232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4D1-F408-44C7-A6AE-F52CB74DBFC1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9A32-A832-456F-B13C-D3CDC3DAE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415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4D1-F408-44C7-A6AE-F52CB74DBFC1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9A32-A832-456F-B13C-D3CDC3DAE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40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4D1-F408-44C7-A6AE-F52CB74DBFC1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9A32-A832-456F-B13C-D3CDC3DAE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27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4D1-F408-44C7-A6AE-F52CB74DBFC1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9A32-A832-456F-B13C-D3CDC3DAE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19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4D1-F408-44C7-A6AE-F52CB74DBFC1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9A32-A832-456F-B13C-D3CDC3DAE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618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4D1-F408-44C7-A6AE-F52CB74DBFC1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9A32-A832-456F-B13C-D3CDC3DAE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46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E04D1-F408-44C7-A6AE-F52CB74DBFC1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39A32-A832-456F-B13C-D3CDC3DAE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37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E04D1-F408-44C7-A6AE-F52CB74DBFC1}" type="datetimeFigureOut">
              <a:rPr lang="ru-RU" smtClean="0"/>
              <a:t>07.06.2016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39A32-A832-456F-B13C-D3CDC3DAEE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948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31237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Муниципальное образование </a:t>
            </a:r>
            <a:r>
              <a:rPr lang="ru-RU" dirty="0" err="1" smtClean="0"/>
              <a:t>Почепский</a:t>
            </a:r>
            <a:r>
              <a:rPr lang="ru-RU" dirty="0" smtClean="0"/>
              <a:t> район</a:t>
            </a:r>
            <a:br>
              <a:rPr lang="ru-RU" dirty="0" smtClean="0"/>
            </a:br>
            <a:r>
              <a:rPr lang="ru-RU" dirty="0" smtClean="0"/>
              <a:t> Брянской области</a:t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b="1" dirty="0" smtClean="0"/>
              <a:t>БЮДЖЕТ ДЛЯ ГРАЖДАН»</a:t>
            </a:r>
            <a:br>
              <a:rPr lang="ru-RU" b="1" dirty="0" smtClean="0"/>
            </a:br>
            <a:r>
              <a:rPr lang="ru-RU" b="1" dirty="0" smtClean="0"/>
              <a:t>ЗА 2015г.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Отчет об исполнении бюджета </a:t>
            </a:r>
            <a:r>
              <a:rPr lang="ru-RU" dirty="0" err="1" smtClean="0">
                <a:solidFill>
                  <a:schemeClr val="tx1"/>
                </a:solidFill>
              </a:rPr>
              <a:t>Почепского</a:t>
            </a:r>
            <a:r>
              <a:rPr lang="ru-RU" dirty="0" smtClean="0">
                <a:solidFill>
                  <a:schemeClr val="tx1"/>
                </a:solidFill>
              </a:rPr>
              <a:t> муниципального района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(районный бюджет)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25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Что такое отчет для граждан</a:t>
            </a:r>
            <a:r>
              <a:rPr lang="ru-RU" sz="3600" dirty="0" smtClean="0"/>
              <a:t>?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/>
              <a:t>Основные понятия.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3400" b="1" dirty="0"/>
              <a:t>Отчет для граждан </a:t>
            </a:r>
            <a:r>
              <a:rPr lang="ru-RU" sz="3400" dirty="0"/>
              <a:t>- информационный ресурс, содержащий данные об исполнении бюджета за отчетный финансовый год, в доступной для широкого круга заинтересованных пользователей форме.</a:t>
            </a:r>
          </a:p>
          <a:p>
            <a:r>
              <a:rPr lang="ru-RU" sz="3400" b="1" dirty="0"/>
              <a:t>Отчет</a:t>
            </a:r>
            <a:r>
              <a:rPr lang="ru-RU" sz="3400" dirty="0"/>
              <a:t> - состоит из источников и наборов данных, параметров и композиции элементов отчета муниципального образования на определенный период (отчетный финансовый год).</a:t>
            </a:r>
          </a:p>
          <a:p>
            <a:r>
              <a:rPr lang="ru-RU" sz="3400" b="1" dirty="0"/>
              <a:t>Доходы </a:t>
            </a:r>
            <a:r>
              <a:rPr lang="ru-RU" sz="3400" dirty="0"/>
              <a:t>- безвозмездные и безвозвратные поступления денежных средств в отчетном финансовом году.</a:t>
            </a:r>
          </a:p>
          <a:p>
            <a:r>
              <a:rPr lang="ru-RU" sz="3400" b="1" dirty="0"/>
              <a:t>Расходы</a:t>
            </a:r>
            <a:r>
              <a:rPr lang="ru-RU" sz="3400" dirty="0"/>
              <a:t> - выплачиваемые из бюджета денежные средства в соответствии с .- установленными полномочиями по расходным обязательствам в отчетном</a:t>
            </a:r>
          </a:p>
          <a:p>
            <a:pPr marL="0" indent="0">
              <a:buNone/>
            </a:pPr>
            <a:r>
              <a:rPr lang="ru-RU" sz="3400" dirty="0" smtClean="0"/>
              <a:t>        финансовом </a:t>
            </a:r>
            <a:r>
              <a:rPr lang="ru-RU" sz="3400" dirty="0"/>
              <a:t>году.</a:t>
            </a:r>
          </a:p>
          <a:p>
            <a:r>
              <a:rPr lang="ru-RU" sz="3400" b="1" dirty="0"/>
              <a:t>Профицит бюджета </a:t>
            </a:r>
            <a:r>
              <a:rPr lang="ru-RU" sz="3400" dirty="0"/>
              <a:t>- превышение доходов над расходами.	,</a:t>
            </a:r>
          </a:p>
          <a:p>
            <a:r>
              <a:rPr lang="ru-RU" sz="3400" b="1" dirty="0"/>
              <a:t>Дефицит бюджета </a:t>
            </a:r>
            <a:r>
              <a:rPr lang="ru-RU" sz="3400" dirty="0"/>
              <a:t>- превышение расходов над доходами.</a:t>
            </a:r>
          </a:p>
          <a:p>
            <a:r>
              <a:rPr lang="ru-RU" sz="3400" b="1" dirty="0"/>
              <a:t>Кредиторская задолженность </a:t>
            </a:r>
            <a:r>
              <a:rPr lang="ru-RU" sz="3400" dirty="0"/>
              <a:t>- суммы денежных средств муниципального образования, подлежащие уплате соответствующим юридическим или физическим лицам.</a:t>
            </a:r>
          </a:p>
          <a:p>
            <a:r>
              <a:rPr lang="ru-RU" sz="3400" b="1" dirty="0"/>
              <a:t>Дебиторская задолженность</a:t>
            </a:r>
            <a:r>
              <a:rPr lang="ru-RU" sz="3400" dirty="0"/>
              <a:t> - суммы денежных средств (долгов), причитающихся муниципальному образованию, от юридических или физических лиц в итоге хозяйственных взаимоотношений с ними.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65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/>
              <a:t>Отчетность органов местного </a:t>
            </a:r>
            <a:r>
              <a:rPr lang="ru-RU" sz="2400" b="1" dirty="0" err="1" smtClean="0"/>
              <a:t>самоупраления</a:t>
            </a:r>
            <a:r>
              <a:rPr lang="ru-RU" sz="2400" b="1" dirty="0" smtClean="0"/>
              <a:t> МО «</a:t>
            </a:r>
            <a:r>
              <a:rPr lang="ru-RU" sz="2400" b="1" dirty="0" err="1" smtClean="0"/>
              <a:t>Почепский</a:t>
            </a:r>
            <a:r>
              <a:rPr lang="ru-RU" sz="2400" b="1" dirty="0" smtClean="0"/>
              <a:t> район</a:t>
            </a:r>
            <a:r>
              <a:rPr lang="ru-RU" sz="2400" b="1" dirty="0"/>
              <a:t>». Отчетность муниципальных бюджетных и автономных учреждений МО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dirty="0" smtClean="0"/>
              <a:t>«</a:t>
            </a:r>
            <a:r>
              <a:rPr lang="ru-RU" sz="2400" b="1" dirty="0" err="1" smtClean="0"/>
              <a:t>Почепский</a:t>
            </a:r>
            <a:r>
              <a:rPr lang="ru-RU" sz="2400" b="1" dirty="0" smtClean="0"/>
              <a:t> район</a:t>
            </a:r>
            <a:r>
              <a:rPr lang="ru-RU" sz="2400" b="1" dirty="0"/>
              <a:t>»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28800"/>
            <a:ext cx="8229600" cy="4525963"/>
          </a:xfrm>
        </p:spPr>
        <p:txBody>
          <a:bodyPr>
            <a:normAutofit/>
          </a:bodyPr>
          <a:lstStyle/>
          <a:p>
            <a:r>
              <a:rPr lang="ru-RU" sz="2000" u="sng" dirty="0"/>
              <a:t>Отчетность органов местного самоуправления МО «</a:t>
            </a:r>
            <a:r>
              <a:rPr lang="ru-RU" sz="2000" u="sng" dirty="0" err="1"/>
              <a:t>Почепский</a:t>
            </a:r>
            <a:r>
              <a:rPr lang="ru-RU" sz="2000" u="sng" dirty="0"/>
              <a:t> район»</a:t>
            </a:r>
            <a:r>
              <a:rPr lang="ru-RU" sz="2000" dirty="0"/>
              <a:t> составляется в соответствии с Приказом Министерства Финансов России от 28.12.2010 N 191н «Об утверждении Инструкции о порядке составления и представления годовой, квартальной и месячной отчетности об исполнении бюджетов бюджетной системы Российской </a:t>
            </a:r>
            <a:r>
              <a:rPr lang="ru-RU" sz="2000" dirty="0" smtClean="0"/>
              <a:t>Федерации</a:t>
            </a:r>
            <a:r>
              <a:rPr lang="ru-RU" sz="2000" dirty="0"/>
              <a:t>» (с изменениями и дополнениями</a:t>
            </a:r>
            <a:r>
              <a:rPr lang="ru-RU" sz="2000" dirty="0" smtClean="0"/>
              <a:t>)</a:t>
            </a:r>
          </a:p>
          <a:p>
            <a:r>
              <a:rPr lang="ru-RU" sz="2000" u="sng" dirty="0" err="1"/>
              <a:t>Отченость</a:t>
            </a:r>
            <a:r>
              <a:rPr lang="ru-RU" sz="2000" u="sng" dirty="0"/>
              <a:t> муниципальных бюджетных и автономных учреждений МО «</a:t>
            </a:r>
            <a:r>
              <a:rPr lang="ru-RU" sz="2000" u="sng" dirty="0" err="1"/>
              <a:t>Почепский</a:t>
            </a:r>
            <a:r>
              <a:rPr lang="ru-RU" sz="2000" u="sng" dirty="0"/>
              <a:t> район»</a:t>
            </a:r>
            <a:r>
              <a:rPr lang="ru-RU" sz="2000" dirty="0"/>
              <a:t> составляется в соответствии с Приказом Министерства Финансов России от 25.03.2011 N </a:t>
            </a:r>
            <a:r>
              <a:rPr lang="ru-RU" sz="2000" dirty="0" err="1"/>
              <a:t>ЗЗн</a:t>
            </a:r>
            <a:r>
              <a:rPr lang="ru-RU" sz="2000" dirty="0"/>
              <a:t> «Об утверждении Инструкции о порядке составления, представления годовой, квартальной бухгалтерской отчетности государственных (муниципальных) бюджетных и автономных учреждений» (с изменениями и дополнениями).</a:t>
            </a:r>
          </a:p>
        </p:txBody>
      </p:sp>
    </p:spTree>
    <p:extLst>
      <p:ext uri="{BB962C8B-B14F-4D97-AF65-F5344CB8AC3E}">
        <p14:creationId xmlns:p14="http://schemas.microsoft.com/office/powerpoint/2010/main" val="224801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Основные направления бюджетной и налоговой политики МО «</a:t>
            </a:r>
            <a:r>
              <a:rPr lang="ru-RU" sz="2800" b="1" dirty="0" err="1"/>
              <a:t>Почепский</a:t>
            </a:r>
            <a:r>
              <a:rPr lang="ru-RU" sz="2800" b="1" dirty="0"/>
              <a:t> район»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i="1" dirty="0"/>
              <a:t>В результате исполнения </a:t>
            </a:r>
            <a:r>
              <a:rPr lang="ru-RU" sz="2400" i="1" dirty="0" smtClean="0"/>
              <a:t>бюджета </a:t>
            </a:r>
            <a:r>
              <a:rPr lang="ru-RU" sz="2400" i="1" dirty="0" err="1" smtClean="0"/>
              <a:t>Почепского</a:t>
            </a:r>
            <a:r>
              <a:rPr lang="ru-RU" sz="2400" i="1" dirty="0" smtClean="0"/>
              <a:t> муниципального района за 2015 год были достигнуты основные поставленные задачи:</a:t>
            </a:r>
          </a:p>
          <a:p>
            <a:pPr marL="0" indent="0" algn="ctr">
              <a:buNone/>
            </a:pPr>
            <a:endParaRPr lang="ru-RU" sz="2400" i="1" dirty="0" smtClean="0"/>
          </a:p>
          <a:p>
            <a:r>
              <a:rPr lang="ru-RU" sz="2400" i="1" dirty="0" smtClean="0"/>
              <a:t>Обеспечена устойчивость бюджета;</a:t>
            </a:r>
          </a:p>
          <a:p>
            <a:r>
              <a:rPr lang="ru-RU" sz="2400" i="1" dirty="0" smtClean="0"/>
              <a:t>Не допущено нарушений сроков финансирования заработной платы  работникам бюджетной сферы;</a:t>
            </a:r>
          </a:p>
          <a:p>
            <a:r>
              <a:rPr lang="ru-RU" sz="2400" i="1" dirty="0" smtClean="0"/>
              <a:t>Долговые обязательства по кредитам исполняются в соответствии с заключенными контрактами и соглашениями.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112087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Структура расходов бюджета района по главным распорядителям бюджетных средств за 2015 год, доля от общей суммы расходов, %</a:t>
            </a:r>
            <a:br>
              <a:rPr lang="ru-RU" sz="2400" b="1" dirty="0" smtClean="0"/>
            </a:br>
            <a:endParaRPr lang="ru-RU" sz="2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2698060"/>
              </p:ext>
            </p:extLst>
          </p:nvPr>
        </p:nvGraphicFramePr>
        <p:xfrm>
          <a:off x="395536" y="1268760"/>
          <a:ext cx="8424936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766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9470957"/>
              </p:ext>
            </p:extLst>
          </p:nvPr>
        </p:nvGraphicFramePr>
        <p:xfrm>
          <a:off x="467544" y="1052736"/>
          <a:ext cx="8229600" cy="3412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Исполнение расходной части бюджета </a:t>
            </a:r>
            <a:r>
              <a:rPr lang="ru-RU" sz="2400" b="1" dirty="0" err="1" smtClean="0"/>
              <a:t>Почепского</a:t>
            </a:r>
            <a:r>
              <a:rPr lang="ru-RU" sz="2400" b="1" dirty="0" smtClean="0"/>
              <a:t> муниципального района в разрезе программных и непрограммных расходов в 2015 году</a:t>
            </a:r>
            <a:br>
              <a:rPr lang="ru-RU" sz="2400" b="1" dirty="0" smtClean="0"/>
            </a:br>
            <a:endParaRPr lang="ru-RU" sz="2400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19944" y="5373216"/>
            <a:ext cx="8229600" cy="7109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 smtClean="0"/>
              <a:t>Программная часть расходов бюджета в 2015 году составляет 99,4% от общего объема расходов.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78728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Исполнение программной части бюджета в 2015 году, </a:t>
            </a:r>
            <a:r>
              <a:rPr lang="ru-RU" sz="2400" b="1" dirty="0" err="1" smtClean="0"/>
              <a:t>тыс.руб</a:t>
            </a:r>
            <a:r>
              <a:rPr lang="ru-RU" sz="2400" b="1" dirty="0" smtClean="0"/>
              <a:t>.</a:t>
            </a:r>
            <a:endParaRPr lang="ru-RU" sz="2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468865"/>
              </p:ext>
            </p:extLst>
          </p:nvPr>
        </p:nvGraphicFramePr>
        <p:xfrm>
          <a:off x="457200" y="1600200"/>
          <a:ext cx="8229600" cy="454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400"/>
                <a:gridCol w="3816424"/>
                <a:gridCol w="1296144"/>
                <a:gridCol w="1296144"/>
                <a:gridCol w="13064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/>
                        <a:t>№ п/п </a:t>
                      </a:r>
                      <a:endParaRPr lang="ru-RU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/>
                        <a:t>Наименование муниципальной программы</a:t>
                      </a:r>
                      <a:endParaRPr lang="ru-RU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/>
                        <a:t>Уточненный план</a:t>
                      </a:r>
                      <a:endParaRPr lang="ru-RU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/>
                        <a:t>Исполнение</a:t>
                      </a:r>
                      <a:endParaRPr lang="ru-RU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aseline="0" dirty="0" smtClean="0"/>
                        <a:t>Процент исполнения</a:t>
                      </a:r>
                      <a:endParaRPr lang="ru-RU" sz="1600" baseline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«Управление муниципальными финансами </a:t>
                      </a:r>
                      <a:r>
                        <a:rPr lang="ru-RU" sz="1600" dirty="0" err="1" smtClean="0"/>
                        <a:t>Почепского</a:t>
                      </a:r>
                      <a:r>
                        <a:rPr lang="ru-RU" sz="1600" dirty="0" smtClean="0"/>
                        <a:t> района </a:t>
                      </a:r>
                      <a:r>
                        <a:rPr lang="ru-RU" sz="1400" dirty="0" smtClean="0"/>
                        <a:t>(2014-2017гг)</a:t>
                      </a:r>
                      <a:r>
                        <a:rPr lang="ru-RU" sz="1600" dirty="0" smtClean="0"/>
                        <a:t>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37960,2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37342,9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98,4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Реализация полномочий</a:t>
                      </a:r>
                      <a:r>
                        <a:rPr lang="ru-RU" sz="1600" baseline="0" dirty="0" smtClean="0"/>
                        <a:t> органа местного самоуправления </a:t>
                      </a:r>
                      <a:r>
                        <a:rPr lang="ru-RU" sz="1600" baseline="0" dirty="0" err="1" smtClean="0"/>
                        <a:t>Почепского</a:t>
                      </a:r>
                      <a:r>
                        <a:rPr lang="ru-RU" sz="1600" baseline="0" dirty="0" smtClean="0"/>
                        <a:t> района </a:t>
                      </a:r>
                      <a:r>
                        <a:rPr lang="ru-RU" sz="1400" baseline="0" dirty="0" smtClean="0"/>
                        <a:t>(2014-2017гг)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77103,5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73860,6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95,8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Развитие культуры </a:t>
                      </a:r>
                      <a:r>
                        <a:rPr lang="ru-RU" sz="1600" dirty="0" err="1" smtClean="0"/>
                        <a:t>Почепского</a:t>
                      </a:r>
                      <a:r>
                        <a:rPr lang="ru-RU" sz="1600" dirty="0" smtClean="0"/>
                        <a:t> района </a:t>
                      </a:r>
                      <a:r>
                        <a:rPr lang="ru-RU" sz="1400" dirty="0" smtClean="0"/>
                        <a:t>(2014-2017гг)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41936,9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41029,5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97,8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Развитие</a:t>
                      </a:r>
                      <a:r>
                        <a:rPr lang="ru-RU" sz="1600" baseline="0" dirty="0" smtClean="0"/>
                        <a:t> системы образования </a:t>
                      </a:r>
                      <a:r>
                        <a:rPr lang="ru-RU" sz="1600" baseline="0" dirty="0" err="1" smtClean="0"/>
                        <a:t>Почепского</a:t>
                      </a:r>
                      <a:r>
                        <a:rPr lang="ru-RU" sz="1600" baseline="0" dirty="0" smtClean="0"/>
                        <a:t> района </a:t>
                      </a:r>
                      <a:r>
                        <a:rPr lang="ru-RU" sz="1400" baseline="0" dirty="0" smtClean="0"/>
                        <a:t>(2014-2017гг)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394097,1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386132,9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98,0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Устойчивое развитие сельских территорий </a:t>
                      </a:r>
                      <a:r>
                        <a:rPr lang="ru-RU" sz="1600" dirty="0" err="1" smtClean="0"/>
                        <a:t>Почепского</a:t>
                      </a:r>
                      <a:r>
                        <a:rPr lang="ru-RU" sz="1600" dirty="0" smtClean="0"/>
                        <a:t> района на </a:t>
                      </a:r>
                      <a:r>
                        <a:rPr lang="ru-RU" sz="1400" dirty="0" smtClean="0"/>
                        <a:t>2015-2017 годы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56251,3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56251,3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Итого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607349,0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594617,2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97,9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01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Исполнение муниципальной программы «Управление муниципальными финансами района </a:t>
            </a:r>
            <a:r>
              <a:rPr lang="ru-RU" sz="2000" b="1" dirty="0" smtClean="0"/>
              <a:t>(2014-2017г.г.)</a:t>
            </a:r>
            <a:r>
              <a:rPr lang="ru-RU" sz="2400" b="1" dirty="0" smtClean="0"/>
              <a:t>»</a:t>
            </a:r>
            <a:endParaRPr lang="ru-RU" sz="2400" b="1" dirty="0"/>
          </a:p>
        </p:txBody>
      </p:sp>
      <p:sp>
        <p:nvSpPr>
          <p:cNvPr id="6" name="Овал 5"/>
          <p:cNvSpPr/>
          <p:nvPr/>
        </p:nvSpPr>
        <p:spPr>
          <a:xfrm>
            <a:off x="2025298" y="1052736"/>
            <a:ext cx="518457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Всего исполнено</a:t>
            </a:r>
          </a:p>
          <a:p>
            <a:pPr algn="ctr"/>
            <a:r>
              <a:rPr lang="ru-RU" dirty="0" smtClean="0"/>
              <a:t>37 342,9 </a:t>
            </a:r>
            <a:r>
              <a:rPr lang="ru-RU" dirty="0" err="1" smtClean="0"/>
              <a:t>тыс.руб</a:t>
            </a:r>
            <a:r>
              <a:rPr lang="ru-RU" dirty="0" smtClean="0"/>
              <a:t>. или:</a:t>
            </a:r>
          </a:p>
          <a:p>
            <a:pPr algn="ctr"/>
            <a:r>
              <a:rPr lang="ru-RU" sz="1600" dirty="0" smtClean="0"/>
              <a:t>98,4% от уточненного годового плана;</a:t>
            </a:r>
          </a:p>
          <a:p>
            <a:pPr algn="ctr"/>
            <a:r>
              <a:rPr lang="ru-RU" sz="1600" dirty="0" smtClean="0"/>
              <a:t>6,3% всех программных расходов;</a:t>
            </a:r>
          </a:p>
          <a:p>
            <a:pPr algn="ctr"/>
            <a:r>
              <a:rPr lang="ru-RU" sz="1600" dirty="0" smtClean="0"/>
              <a:t>6,2% в общем объёме расходов бюджета.</a:t>
            </a:r>
            <a:endParaRPr lang="ru-RU" sz="1600" dirty="0"/>
          </a:p>
        </p:txBody>
      </p:sp>
      <p:sp>
        <p:nvSpPr>
          <p:cNvPr id="7" name="Овал 6"/>
          <p:cNvSpPr/>
          <p:nvPr/>
        </p:nvSpPr>
        <p:spPr>
          <a:xfrm>
            <a:off x="7092280" y="4713934"/>
            <a:ext cx="912222" cy="8640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r>
              <a:rPr lang="ru-RU" dirty="0" smtClean="0"/>
              <a:t>Федеральный </a:t>
            </a:r>
          </a:p>
          <a:p>
            <a:pPr algn="ctr"/>
            <a:r>
              <a:rPr lang="ru-RU" sz="1600" dirty="0" smtClean="0"/>
              <a:t>904,3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963942" y="2780928"/>
            <a:ext cx="3528392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 smtClean="0"/>
              <a:t>Федеральный бюджет – 904,3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</a:p>
          <a:p>
            <a:pPr algn="l"/>
            <a:r>
              <a:rPr lang="ru-RU" sz="1600" dirty="0" smtClean="0"/>
              <a:t>Областной бюджет – 25 657,2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</a:p>
          <a:p>
            <a:pPr algn="l"/>
            <a:r>
              <a:rPr lang="ru-RU" sz="1600" dirty="0" smtClean="0"/>
              <a:t>Бюджет района – 51 635,8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9" name="Овал 8"/>
          <p:cNvSpPr/>
          <p:nvPr/>
        </p:nvSpPr>
        <p:spPr>
          <a:xfrm>
            <a:off x="74309" y="3746499"/>
            <a:ext cx="2856438" cy="28083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Областной </a:t>
            </a:r>
          </a:p>
          <a:p>
            <a:pPr algn="ctr"/>
            <a:r>
              <a:rPr lang="ru-RU" sz="1600" dirty="0" smtClean="0"/>
              <a:t>25 657,2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10" name="Овал 9"/>
          <p:cNvSpPr/>
          <p:nvPr/>
        </p:nvSpPr>
        <p:spPr>
          <a:xfrm>
            <a:off x="3851920" y="4076804"/>
            <a:ext cx="2304256" cy="2232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Районный </a:t>
            </a:r>
          </a:p>
          <a:p>
            <a:pPr algn="ctr"/>
            <a:r>
              <a:rPr lang="ru-RU" sz="1600" dirty="0" smtClean="0"/>
              <a:t>10 781,4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3240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Исполнение муниципальной программы «Реализация полномочий органа местного самоуправления </a:t>
            </a:r>
            <a:r>
              <a:rPr lang="ru-RU" sz="2400" b="1" dirty="0" err="1" smtClean="0"/>
              <a:t>Почепского</a:t>
            </a:r>
            <a:r>
              <a:rPr lang="ru-RU" sz="2400" b="1" dirty="0" smtClean="0"/>
              <a:t> района </a:t>
            </a:r>
            <a:r>
              <a:rPr lang="ru-RU" sz="2000" b="1" dirty="0" smtClean="0"/>
              <a:t>(2014-2017г.г.)</a:t>
            </a:r>
            <a:r>
              <a:rPr lang="ru-RU" sz="2400" b="1" dirty="0" smtClean="0"/>
              <a:t>»</a:t>
            </a:r>
            <a:endParaRPr lang="ru-RU" sz="2400" b="1" dirty="0"/>
          </a:p>
        </p:txBody>
      </p:sp>
      <p:sp>
        <p:nvSpPr>
          <p:cNvPr id="6" name="Овал 5"/>
          <p:cNvSpPr/>
          <p:nvPr/>
        </p:nvSpPr>
        <p:spPr>
          <a:xfrm>
            <a:off x="2025298" y="1196752"/>
            <a:ext cx="518457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Всего исполнено</a:t>
            </a:r>
          </a:p>
          <a:p>
            <a:pPr algn="ctr"/>
            <a:r>
              <a:rPr lang="ru-RU" dirty="0" smtClean="0"/>
              <a:t>73 860,6 </a:t>
            </a:r>
            <a:r>
              <a:rPr lang="ru-RU" dirty="0" err="1" smtClean="0"/>
              <a:t>тыс.руб</a:t>
            </a:r>
            <a:r>
              <a:rPr lang="ru-RU" dirty="0" smtClean="0"/>
              <a:t>. или:</a:t>
            </a:r>
          </a:p>
          <a:p>
            <a:pPr algn="ctr"/>
            <a:r>
              <a:rPr lang="ru-RU" sz="1600" dirty="0" smtClean="0"/>
              <a:t>95,8% от уточненного годового плана;</a:t>
            </a:r>
          </a:p>
          <a:p>
            <a:pPr algn="ctr"/>
            <a:r>
              <a:rPr lang="ru-RU" sz="1600" dirty="0" smtClean="0"/>
              <a:t>12,4% всех программных расходов;</a:t>
            </a:r>
          </a:p>
          <a:p>
            <a:pPr algn="ctr"/>
            <a:r>
              <a:rPr lang="ru-RU" sz="1600" dirty="0" smtClean="0"/>
              <a:t>12,3% в общем объёме расходов бюджета.</a:t>
            </a:r>
            <a:endParaRPr lang="ru-RU" sz="1600" dirty="0"/>
          </a:p>
        </p:txBody>
      </p:sp>
      <p:sp>
        <p:nvSpPr>
          <p:cNvPr id="7" name="Овал 6"/>
          <p:cNvSpPr/>
          <p:nvPr/>
        </p:nvSpPr>
        <p:spPr>
          <a:xfrm>
            <a:off x="6525798" y="4380768"/>
            <a:ext cx="1368152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ru-RU" dirty="0" smtClean="0"/>
              <a:t>Федеральный </a:t>
            </a:r>
          </a:p>
          <a:p>
            <a:pPr algn="ctr"/>
            <a:r>
              <a:rPr lang="ru-RU" sz="1600" dirty="0" smtClean="0"/>
              <a:t>11 997,3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963942" y="2780928"/>
            <a:ext cx="3528392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 smtClean="0"/>
              <a:t>Федеральный бюджет – 11997,3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</a:p>
          <a:p>
            <a:pPr algn="l"/>
            <a:r>
              <a:rPr lang="ru-RU" sz="1600" dirty="0" smtClean="0"/>
              <a:t>Областной бюджет – 29148,2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</a:p>
          <a:p>
            <a:pPr algn="l"/>
            <a:r>
              <a:rPr lang="ru-RU" sz="1600" dirty="0" smtClean="0"/>
              <a:t>Бюджет района – 32715,1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9" name="Овал 8"/>
          <p:cNvSpPr/>
          <p:nvPr/>
        </p:nvSpPr>
        <p:spPr>
          <a:xfrm>
            <a:off x="3393450" y="3940422"/>
            <a:ext cx="2448272" cy="22839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Областной </a:t>
            </a:r>
          </a:p>
          <a:p>
            <a:pPr algn="ctr"/>
            <a:r>
              <a:rPr lang="ru-RU" sz="1600" dirty="0" smtClean="0"/>
              <a:t>29 148,2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10" name="Овал 9"/>
          <p:cNvSpPr/>
          <p:nvPr/>
        </p:nvSpPr>
        <p:spPr>
          <a:xfrm>
            <a:off x="192679" y="3699495"/>
            <a:ext cx="2760186" cy="27306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Районный </a:t>
            </a:r>
          </a:p>
          <a:p>
            <a:pPr algn="ctr"/>
            <a:r>
              <a:rPr lang="ru-RU" sz="1600" dirty="0" smtClean="0"/>
              <a:t>32 715,1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3163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Исполнение муниципальной программы «Развитие культуры </a:t>
            </a:r>
            <a:r>
              <a:rPr lang="ru-RU" sz="2400" b="1" dirty="0" err="1" smtClean="0"/>
              <a:t>Почепского</a:t>
            </a:r>
            <a:r>
              <a:rPr lang="ru-RU" sz="2400" b="1" dirty="0" smtClean="0"/>
              <a:t> района </a:t>
            </a:r>
            <a:r>
              <a:rPr lang="ru-RU" sz="2000" b="1" dirty="0" smtClean="0"/>
              <a:t>(2014-2017г.г.)</a:t>
            </a:r>
            <a:r>
              <a:rPr lang="ru-RU" sz="2400" b="1" dirty="0" smtClean="0"/>
              <a:t>»</a:t>
            </a:r>
            <a:endParaRPr lang="ru-RU" sz="2400" b="1" dirty="0"/>
          </a:p>
        </p:txBody>
      </p:sp>
      <p:sp>
        <p:nvSpPr>
          <p:cNvPr id="6" name="Овал 5"/>
          <p:cNvSpPr/>
          <p:nvPr/>
        </p:nvSpPr>
        <p:spPr>
          <a:xfrm>
            <a:off x="2025298" y="1052736"/>
            <a:ext cx="518457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Всего исполнено</a:t>
            </a:r>
          </a:p>
          <a:p>
            <a:pPr algn="ctr"/>
            <a:r>
              <a:rPr lang="ru-RU" dirty="0" smtClean="0"/>
              <a:t>41 029,5 </a:t>
            </a:r>
            <a:r>
              <a:rPr lang="ru-RU" dirty="0" err="1" smtClean="0"/>
              <a:t>тыс.руб</a:t>
            </a:r>
            <a:r>
              <a:rPr lang="ru-RU" dirty="0" smtClean="0"/>
              <a:t>. или:</a:t>
            </a:r>
          </a:p>
          <a:p>
            <a:pPr algn="ctr"/>
            <a:r>
              <a:rPr lang="ru-RU" sz="1600" dirty="0" smtClean="0"/>
              <a:t>97,8% от уточненного годового плана;</a:t>
            </a:r>
          </a:p>
          <a:p>
            <a:pPr algn="ctr"/>
            <a:r>
              <a:rPr lang="ru-RU" sz="1600" dirty="0" smtClean="0"/>
              <a:t>6,9% всех программных расходов;</a:t>
            </a:r>
          </a:p>
          <a:p>
            <a:pPr algn="ctr"/>
            <a:r>
              <a:rPr lang="ru-RU" sz="1600" dirty="0" smtClean="0"/>
              <a:t>6,8% в общем объёме расходов бюджета.</a:t>
            </a:r>
            <a:endParaRPr lang="ru-RU" sz="1600" dirty="0"/>
          </a:p>
        </p:txBody>
      </p:sp>
      <p:sp>
        <p:nvSpPr>
          <p:cNvPr id="7" name="Овал 6"/>
          <p:cNvSpPr/>
          <p:nvPr/>
        </p:nvSpPr>
        <p:spPr>
          <a:xfrm>
            <a:off x="6804248" y="4581128"/>
            <a:ext cx="912222" cy="8640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62500" lnSpcReduction="20000"/>
          </a:bodyPr>
          <a:lstStyle/>
          <a:p>
            <a:pPr algn="ctr"/>
            <a:r>
              <a:rPr lang="ru-RU" dirty="0" smtClean="0"/>
              <a:t>Федеральный </a:t>
            </a:r>
          </a:p>
          <a:p>
            <a:pPr algn="ctr"/>
            <a:r>
              <a:rPr lang="ru-RU" sz="1600" dirty="0" smtClean="0"/>
              <a:t>104,5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963942" y="2780928"/>
            <a:ext cx="3528392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 smtClean="0"/>
              <a:t>Федеральный бюджет –104,5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</a:p>
          <a:p>
            <a:pPr algn="l"/>
            <a:r>
              <a:rPr lang="ru-RU" sz="1600" dirty="0" smtClean="0"/>
              <a:t>Областной бюджет – 1 428,8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</a:p>
          <a:p>
            <a:pPr algn="l"/>
            <a:r>
              <a:rPr lang="ru-RU" sz="1600" dirty="0" smtClean="0"/>
              <a:t>Бюджет района – 39 496,2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9" name="Овал 8"/>
          <p:cNvSpPr/>
          <p:nvPr/>
        </p:nvSpPr>
        <p:spPr>
          <a:xfrm>
            <a:off x="3995936" y="4221088"/>
            <a:ext cx="1656184" cy="15841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1600" dirty="0" smtClean="0"/>
              <a:t>Областной </a:t>
            </a:r>
          </a:p>
          <a:p>
            <a:pPr algn="ctr"/>
            <a:r>
              <a:rPr lang="ru-RU" sz="1600" dirty="0" smtClean="0"/>
              <a:t>1 428,8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10" name="Овал 9"/>
          <p:cNvSpPr/>
          <p:nvPr/>
        </p:nvSpPr>
        <p:spPr>
          <a:xfrm>
            <a:off x="107504" y="3356992"/>
            <a:ext cx="3240360" cy="33123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Районный </a:t>
            </a:r>
          </a:p>
          <a:p>
            <a:pPr algn="ctr"/>
            <a:r>
              <a:rPr lang="ru-RU" sz="1600" dirty="0" smtClean="0"/>
              <a:t>39 496,2тыс.руб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3163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Исполнение муниципальной программы «Устойчивое развитие сельских территорий </a:t>
            </a:r>
            <a:r>
              <a:rPr lang="ru-RU" sz="2400" b="1" dirty="0" err="1" smtClean="0"/>
              <a:t>Почепского</a:t>
            </a:r>
            <a:r>
              <a:rPr lang="ru-RU" sz="2400" b="1" dirty="0" smtClean="0"/>
              <a:t> района </a:t>
            </a:r>
            <a:r>
              <a:rPr lang="ru-RU" sz="2000" b="1" dirty="0" smtClean="0"/>
              <a:t>на 2015-2017годы</a:t>
            </a:r>
            <a:r>
              <a:rPr lang="ru-RU" sz="2400" b="1" dirty="0" smtClean="0"/>
              <a:t>»</a:t>
            </a:r>
            <a:endParaRPr lang="ru-RU" sz="2400" b="1" dirty="0"/>
          </a:p>
        </p:txBody>
      </p:sp>
      <p:sp>
        <p:nvSpPr>
          <p:cNvPr id="6" name="Овал 5"/>
          <p:cNvSpPr/>
          <p:nvPr/>
        </p:nvSpPr>
        <p:spPr>
          <a:xfrm>
            <a:off x="2025298" y="1052736"/>
            <a:ext cx="5184576" cy="16561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Всего исполнено</a:t>
            </a:r>
          </a:p>
          <a:p>
            <a:pPr algn="ctr"/>
            <a:r>
              <a:rPr lang="ru-RU" dirty="0" smtClean="0"/>
              <a:t>56 251,3 </a:t>
            </a:r>
            <a:r>
              <a:rPr lang="ru-RU" dirty="0" err="1" smtClean="0"/>
              <a:t>тыс.руб</a:t>
            </a:r>
            <a:r>
              <a:rPr lang="ru-RU" dirty="0" smtClean="0"/>
              <a:t>. или:</a:t>
            </a:r>
          </a:p>
          <a:p>
            <a:pPr algn="ctr"/>
            <a:r>
              <a:rPr lang="ru-RU" sz="1600" dirty="0" smtClean="0"/>
              <a:t>100% от уточненного годового плана;</a:t>
            </a:r>
          </a:p>
          <a:p>
            <a:pPr algn="ctr"/>
            <a:r>
              <a:rPr lang="ru-RU" sz="1600" dirty="0" smtClean="0"/>
              <a:t>9,5% всех программных расходов;</a:t>
            </a:r>
          </a:p>
          <a:p>
            <a:pPr algn="ctr"/>
            <a:r>
              <a:rPr lang="ru-RU" sz="1600" dirty="0" smtClean="0"/>
              <a:t>9,4% в общем объёме расходов бюджета.</a:t>
            </a:r>
            <a:endParaRPr lang="ru-RU" sz="1600" dirty="0"/>
          </a:p>
        </p:txBody>
      </p:sp>
      <p:sp>
        <p:nvSpPr>
          <p:cNvPr id="7" name="Овал 6"/>
          <p:cNvSpPr/>
          <p:nvPr/>
        </p:nvSpPr>
        <p:spPr>
          <a:xfrm>
            <a:off x="216024" y="3537012"/>
            <a:ext cx="3059832" cy="31323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dirty="0" smtClean="0"/>
              <a:t>Федеральный </a:t>
            </a:r>
          </a:p>
          <a:p>
            <a:pPr algn="ctr"/>
            <a:r>
              <a:rPr lang="ru-RU" sz="1600" dirty="0"/>
              <a:t>39 375,9</a:t>
            </a:r>
            <a:r>
              <a:rPr lang="ru-RU" sz="1600" dirty="0" smtClean="0"/>
              <a:t>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2963942" y="2780928"/>
            <a:ext cx="3768298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 smtClean="0"/>
              <a:t>Федеральный бюджет – 39 375,9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</a:p>
          <a:p>
            <a:pPr algn="l"/>
            <a:r>
              <a:rPr lang="ru-RU" sz="1600" dirty="0" smtClean="0"/>
              <a:t>Областной бюджет – 15 750,4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</a:p>
          <a:p>
            <a:pPr algn="l"/>
            <a:r>
              <a:rPr lang="ru-RU" sz="1600" dirty="0" smtClean="0"/>
              <a:t>Бюджет района – 1 125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9" name="Овал 8"/>
          <p:cNvSpPr/>
          <p:nvPr/>
        </p:nvSpPr>
        <p:spPr>
          <a:xfrm>
            <a:off x="4211960" y="4185017"/>
            <a:ext cx="1872208" cy="18363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Областной </a:t>
            </a:r>
          </a:p>
          <a:p>
            <a:pPr algn="ctr"/>
            <a:r>
              <a:rPr lang="ru-RU" sz="1600" dirty="0"/>
              <a:t>15 750,4</a:t>
            </a:r>
            <a:r>
              <a:rPr lang="ru-RU" sz="1600" dirty="0" smtClean="0"/>
              <a:t>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10" name="Овал 9"/>
          <p:cNvSpPr/>
          <p:nvPr/>
        </p:nvSpPr>
        <p:spPr>
          <a:xfrm>
            <a:off x="7230126" y="4671004"/>
            <a:ext cx="792088" cy="8643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47500" lnSpcReduction="20000"/>
          </a:bodyPr>
          <a:lstStyle/>
          <a:p>
            <a:pPr algn="ctr"/>
            <a:r>
              <a:rPr lang="ru-RU" dirty="0" smtClean="0"/>
              <a:t>Районный </a:t>
            </a:r>
          </a:p>
          <a:p>
            <a:pPr algn="ctr"/>
            <a:r>
              <a:rPr lang="ru-RU" sz="1600" dirty="0"/>
              <a:t>1 125</a:t>
            </a:r>
            <a:r>
              <a:rPr lang="ru-RU" sz="1600" dirty="0" smtClean="0"/>
              <a:t>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13163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5436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Основные характеристики бюджета </a:t>
            </a:r>
            <a:r>
              <a:rPr lang="ru-RU" sz="2400" b="1" dirty="0" err="1" smtClean="0"/>
              <a:t>Почепского</a:t>
            </a:r>
            <a:r>
              <a:rPr lang="ru-RU" sz="2400" b="1" dirty="0" smtClean="0"/>
              <a:t> муниципального района за 2015 год</a:t>
            </a:r>
            <a:endParaRPr lang="ru-RU" sz="2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980728"/>
            <a:ext cx="2304256" cy="2869430"/>
          </a:xfrm>
        </p:spPr>
      </p:pic>
      <p:sp>
        <p:nvSpPr>
          <p:cNvPr id="5" name="Стрелка вправо 4"/>
          <p:cNvSpPr/>
          <p:nvPr/>
        </p:nvSpPr>
        <p:spPr>
          <a:xfrm rot="1950967">
            <a:off x="2575949" y="2428002"/>
            <a:ext cx="122413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Доходы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 rot="19221881">
            <a:off x="4961910" y="2382370"/>
            <a:ext cx="122413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Расходы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00646" y="3516582"/>
            <a:ext cx="1296144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</a:t>
            </a:r>
            <a:endParaRPr lang="ru-RU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07504" y="2780928"/>
            <a:ext cx="3080513" cy="3364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 smtClean="0"/>
              <a:t>Утверждено на 2015 год </a:t>
            </a:r>
          </a:p>
          <a:p>
            <a:pPr algn="l"/>
            <a:r>
              <a:rPr lang="ru-RU" sz="1600" dirty="0"/>
              <a:t> </a:t>
            </a:r>
            <a:r>
              <a:rPr lang="ru-RU" sz="1600" dirty="0" smtClean="0"/>
              <a:t>                       –  607 349,0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</a:p>
          <a:p>
            <a:pPr algn="l"/>
            <a:r>
              <a:rPr lang="ru-RU" sz="1600" dirty="0" smtClean="0"/>
              <a:t>Фактически получено </a:t>
            </a:r>
          </a:p>
          <a:p>
            <a:pPr algn="l"/>
            <a:r>
              <a:rPr lang="ru-RU" sz="1600" dirty="0"/>
              <a:t> </a:t>
            </a:r>
            <a:r>
              <a:rPr lang="ru-RU" sz="1600" dirty="0" smtClean="0"/>
              <a:t>                       –  602 996,1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</a:p>
          <a:p>
            <a:pPr algn="l"/>
            <a:r>
              <a:rPr lang="ru-RU" sz="1600" dirty="0" smtClean="0"/>
              <a:t>% исполнения – 99,3%</a:t>
            </a:r>
          </a:p>
          <a:p>
            <a:pPr algn="l"/>
            <a:endParaRPr lang="ru-RU" sz="1600" dirty="0"/>
          </a:p>
          <a:p>
            <a:pPr algn="l"/>
            <a:r>
              <a:rPr lang="ru-RU" sz="1600" dirty="0" smtClean="0"/>
              <a:t>Отклонение от запланированного уровня </a:t>
            </a:r>
          </a:p>
          <a:p>
            <a:pPr algn="l"/>
            <a:r>
              <a:rPr lang="ru-RU" sz="1600" dirty="0"/>
              <a:t> </a:t>
            </a:r>
            <a:r>
              <a:rPr lang="ru-RU" sz="1600" dirty="0" smtClean="0"/>
              <a:t>                        –  4 352,9тыс.руб.</a:t>
            </a:r>
            <a:endParaRPr lang="ru-RU" sz="1600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3102633" y="4082658"/>
            <a:ext cx="3080513" cy="216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Дефицит + (профицит -)</a:t>
            </a:r>
          </a:p>
          <a:p>
            <a:pPr algn="l"/>
            <a:r>
              <a:rPr lang="ru-RU" sz="1600" dirty="0"/>
              <a:t> </a:t>
            </a:r>
            <a:r>
              <a:rPr lang="ru-RU" sz="1600" dirty="0" smtClean="0"/>
              <a:t>                       </a:t>
            </a:r>
          </a:p>
          <a:p>
            <a:pPr algn="l"/>
            <a:r>
              <a:rPr lang="ru-RU" sz="1600" dirty="0" smtClean="0"/>
              <a:t>Утвержден на 2015 год - </a:t>
            </a:r>
          </a:p>
          <a:p>
            <a:pPr algn="l"/>
            <a:r>
              <a:rPr lang="ru-RU" sz="1600" dirty="0"/>
              <a:t> </a:t>
            </a:r>
            <a:r>
              <a:rPr lang="ru-RU" sz="1600" dirty="0" smtClean="0"/>
              <a:t>                       –  3 355,4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</a:p>
          <a:p>
            <a:pPr algn="l"/>
            <a:r>
              <a:rPr lang="ru-RU" sz="1600" dirty="0" smtClean="0"/>
              <a:t>Фактически составил -</a:t>
            </a:r>
          </a:p>
          <a:p>
            <a:pPr algn="l"/>
            <a:r>
              <a:rPr lang="ru-RU" sz="1600" dirty="0"/>
              <a:t> </a:t>
            </a:r>
            <a:r>
              <a:rPr lang="ru-RU" sz="1600" dirty="0" smtClean="0"/>
              <a:t>                       –  5 059,9тыс.руб.</a:t>
            </a:r>
          </a:p>
          <a:p>
            <a:pPr algn="l"/>
            <a:r>
              <a:rPr lang="ru-RU" sz="1600" dirty="0"/>
              <a:t> </a:t>
            </a:r>
            <a:r>
              <a:rPr lang="ru-RU" sz="1600" dirty="0" smtClean="0"/>
              <a:t>                 </a:t>
            </a:r>
            <a:endParaRPr lang="ru-RU" sz="1600" dirty="0"/>
          </a:p>
          <a:p>
            <a:pPr algn="l"/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063487" y="2780928"/>
            <a:ext cx="3080513" cy="3364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dirty="0" smtClean="0"/>
              <a:t>Утверждено на 2015 год </a:t>
            </a:r>
          </a:p>
          <a:p>
            <a:pPr algn="l"/>
            <a:r>
              <a:rPr lang="ru-RU" sz="1600" dirty="0"/>
              <a:t> </a:t>
            </a:r>
            <a:r>
              <a:rPr lang="ru-RU" sz="1600" dirty="0" smtClean="0"/>
              <a:t>                       –  610 704,4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</a:p>
          <a:p>
            <a:pPr algn="l"/>
            <a:r>
              <a:rPr lang="ru-RU" sz="1600" dirty="0" smtClean="0"/>
              <a:t>Фактически исполнено </a:t>
            </a:r>
          </a:p>
          <a:p>
            <a:pPr algn="l"/>
            <a:r>
              <a:rPr lang="ru-RU" sz="1600" dirty="0"/>
              <a:t> </a:t>
            </a:r>
            <a:r>
              <a:rPr lang="ru-RU" sz="1600" dirty="0" smtClean="0"/>
              <a:t>                       –  597 936,3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</a:t>
            </a:r>
          </a:p>
          <a:p>
            <a:pPr algn="l"/>
            <a:r>
              <a:rPr lang="ru-RU" sz="1600" dirty="0" smtClean="0"/>
              <a:t>% исполнения – 97,9%</a:t>
            </a:r>
          </a:p>
          <a:p>
            <a:pPr algn="l"/>
            <a:endParaRPr lang="ru-RU" sz="1600" dirty="0"/>
          </a:p>
          <a:p>
            <a:pPr algn="l"/>
            <a:r>
              <a:rPr lang="ru-RU" sz="1600" dirty="0" smtClean="0"/>
              <a:t>Отклонение от запланированного уровня </a:t>
            </a:r>
          </a:p>
          <a:p>
            <a:pPr algn="l"/>
            <a:r>
              <a:rPr lang="ru-RU" sz="1600" dirty="0"/>
              <a:t> </a:t>
            </a:r>
            <a:r>
              <a:rPr lang="ru-RU" sz="1600" dirty="0" smtClean="0"/>
              <a:t>                        –  12 768,1тыс.руб.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2223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Налоговые доходы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816" y="1268760"/>
            <a:ext cx="3096344" cy="2836911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/>
              <a:t>Налог на доходы физических лиц</a:t>
            </a:r>
            <a:r>
              <a:rPr lang="ru-RU" sz="2000" dirty="0" smtClean="0"/>
              <a:t> за 2015 год в районный бюджет поступило 118 378,4 </a:t>
            </a:r>
            <a:r>
              <a:rPr lang="ru-RU" sz="2000" dirty="0" err="1" smtClean="0"/>
              <a:t>тыс.руб</a:t>
            </a:r>
            <a:r>
              <a:rPr lang="ru-RU" sz="2000" dirty="0" smtClean="0"/>
              <a:t>. или 101% к плановым показателям, дополнительно получено доходов в сумме 1 128,0 </a:t>
            </a:r>
            <a:r>
              <a:rPr lang="ru-RU" sz="2000" dirty="0" err="1" smtClean="0"/>
              <a:t>тыс.руб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4211960" y="620688"/>
            <a:ext cx="0" cy="72008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1691680" y="620688"/>
            <a:ext cx="1008112" cy="15121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бъект 2"/>
          <p:cNvSpPr txBox="1">
            <a:spLocks/>
          </p:cNvSpPr>
          <p:nvPr/>
        </p:nvSpPr>
        <p:spPr>
          <a:xfrm>
            <a:off x="132417" y="2996952"/>
            <a:ext cx="2916324" cy="28369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/>
              <a:t>Налог, взимаемый в связи с применением патентной системы налогообложения </a:t>
            </a:r>
            <a:r>
              <a:rPr lang="ru-RU" sz="2000" dirty="0" smtClean="0"/>
              <a:t>получено 1 525,9 </a:t>
            </a:r>
            <a:r>
              <a:rPr lang="ru-RU" sz="2000" dirty="0" err="1" smtClean="0"/>
              <a:t>тыс.руб</a:t>
            </a:r>
            <a:r>
              <a:rPr lang="ru-RU" sz="2000" dirty="0" smtClean="0"/>
              <a:t>., что составило 101,5% к плановым показателям за отчетный период, дополнительно получено 22,9 </a:t>
            </a:r>
            <a:r>
              <a:rPr lang="ru-RU" sz="2000" dirty="0" err="1" smtClean="0"/>
              <a:t>тыс.руб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167289" y="2852936"/>
            <a:ext cx="2655912" cy="33843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/>
              <a:t>Единого налога на вмененный доход</a:t>
            </a:r>
            <a:r>
              <a:rPr lang="ru-RU" sz="2000" dirty="0" smtClean="0"/>
              <a:t> </a:t>
            </a:r>
          </a:p>
          <a:p>
            <a:pPr marL="0" indent="0">
              <a:buNone/>
            </a:pPr>
            <a:r>
              <a:rPr lang="ru-RU" sz="2000" dirty="0" smtClean="0"/>
              <a:t>получено 13 261,9 </a:t>
            </a:r>
            <a:r>
              <a:rPr lang="ru-RU" sz="2000" dirty="0" err="1" smtClean="0"/>
              <a:t>тыс.руб</a:t>
            </a:r>
            <a:r>
              <a:rPr lang="ru-RU" sz="2000" dirty="0" smtClean="0"/>
              <a:t>, что составило к плановым показателям за отчетный период, дополнительно получено 59,9 </a:t>
            </a:r>
            <a:r>
              <a:rPr lang="ru-RU" sz="2000" dirty="0" err="1" smtClean="0"/>
              <a:t>тыс.руб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6012160" y="692696"/>
            <a:ext cx="1080120" cy="158417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11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103" y="46935"/>
            <a:ext cx="8229600" cy="71776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Неналоговые доходы	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32417" y="2708920"/>
            <a:ext cx="2916324" cy="312494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dirty="0" smtClean="0"/>
              <a:t>Плата за негативное воздействие на окружающую среду </a:t>
            </a:r>
          </a:p>
          <a:p>
            <a:r>
              <a:rPr lang="ru-RU" sz="2000" dirty="0" smtClean="0"/>
              <a:t>Данный вид поступлений в структуре районного бюджета занимает 0,3%. В консолидированный бюджет района за 2015г. поступило 1914,9тыс.руб. при плане 1854,0тыс.руб. или 103,3% к плановым показателям. Дополнительно в бюджет получено доходов в сумме 60,9тыс.руб. </a:t>
            </a:r>
            <a:endParaRPr lang="ru-RU" sz="20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048741" y="1160293"/>
            <a:ext cx="2916324" cy="3124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 smtClean="0"/>
              <a:t>Доходы от использования имущества, находящегося в государственной и муниципальной собственности </a:t>
            </a:r>
          </a:p>
          <a:p>
            <a:pPr marL="0" indent="0" algn="ctr">
              <a:buNone/>
            </a:pPr>
            <a:r>
              <a:rPr lang="ru-RU" sz="1600" dirty="0" smtClean="0"/>
              <a:t>Поступило 7413,2тыс.руб. или 101,5% от плановых показателей. В бюджет дополнительно получено доходов 106,1тыс.руб</a:t>
            </a:r>
            <a:r>
              <a:rPr lang="ru-RU" sz="2000" dirty="0" smtClean="0"/>
              <a:t>. </a:t>
            </a:r>
            <a:endParaRPr lang="ru-RU" sz="20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6213848" y="2708919"/>
            <a:ext cx="2916324" cy="1224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 smtClean="0"/>
              <a:t>Штрафы и денежные взыскания </a:t>
            </a:r>
            <a:r>
              <a:rPr lang="ru-RU" sz="1600" dirty="0" smtClean="0"/>
              <a:t>составили 2539,8 </a:t>
            </a:r>
            <a:r>
              <a:rPr lang="ru-RU" sz="1600" dirty="0" err="1" smtClean="0"/>
              <a:t>тыс.руб</a:t>
            </a:r>
            <a:r>
              <a:rPr lang="ru-RU" sz="1600" dirty="0" smtClean="0"/>
              <a:t>. при плане 2460,0тыс.руб. или 103,2%</a:t>
            </a:r>
            <a:endParaRPr lang="ru-RU" sz="1600" b="1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213848" y="4609726"/>
            <a:ext cx="2916324" cy="12241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600" b="1" dirty="0" smtClean="0"/>
              <a:t>Прочие неналоговые доходы </a:t>
            </a:r>
            <a:r>
              <a:rPr lang="ru-RU" sz="1600" dirty="0" smtClean="0"/>
              <a:t>составили 2529,5тыс.руб. при плане 2478,3тыс.руб., что составляет 102,1%, дополнительно получено доходов в сумме 51,2тыс.руб.</a:t>
            </a:r>
            <a:endParaRPr lang="ru-RU" sz="16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4211960" y="673780"/>
            <a:ext cx="0" cy="53960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1691680" y="700547"/>
            <a:ext cx="1080120" cy="20083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965065" y="700547"/>
            <a:ext cx="1127215" cy="20083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868144" y="700547"/>
            <a:ext cx="660528" cy="390917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98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>Объём безвозмездных поступлений в бюджет </a:t>
            </a:r>
            <a:r>
              <a:rPr lang="ru-RU" sz="2700" b="1" dirty="0" err="1" smtClean="0"/>
              <a:t>Почепского</a:t>
            </a:r>
            <a:r>
              <a:rPr lang="ru-RU" sz="2700" b="1" dirty="0" smtClean="0"/>
              <a:t> муниципального района за 2015 год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8590947"/>
              </p:ext>
            </p:extLst>
          </p:nvPr>
        </p:nvGraphicFramePr>
        <p:xfrm>
          <a:off x="467544" y="1052737"/>
          <a:ext cx="8229600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Объект 2"/>
          <p:cNvSpPr txBox="1">
            <a:spLocks/>
          </p:cNvSpPr>
          <p:nvPr/>
        </p:nvSpPr>
        <p:spPr>
          <a:xfrm>
            <a:off x="2771800" y="4725144"/>
            <a:ext cx="1703279" cy="18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 smtClean="0"/>
              <a:t>(Субвенции на получение общего образования, на обеспечение бесплатным питанием школьников, на социальные выплаты, на выплату пособий и др.</a:t>
            </a:r>
            <a:endParaRPr lang="ru-RU" sz="20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355976" y="4743534"/>
            <a:ext cx="1872208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300" dirty="0" smtClean="0"/>
              <a:t>(Субсидии на </a:t>
            </a:r>
            <a:r>
              <a:rPr lang="ru-RU" sz="1300" dirty="0" err="1" smtClean="0"/>
              <a:t>кап.ремонт</a:t>
            </a:r>
            <a:r>
              <a:rPr lang="ru-RU" sz="1300" dirty="0" smtClean="0"/>
              <a:t> в объекты образования, на реализацию федеральных целевых программ, на развитие </a:t>
            </a:r>
            <a:r>
              <a:rPr lang="ru-RU" sz="1300" dirty="0" err="1" smtClean="0"/>
              <a:t>физ.культуры</a:t>
            </a:r>
            <a:r>
              <a:rPr lang="ru-RU" sz="1300" dirty="0" smtClean="0"/>
              <a:t> в сельской местности и др.</a:t>
            </a:r>
            <a:endParaRPr lang="ru-RU" sz="13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380584" y="4873359"/>
            <a:ext cx="1872208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300" dirty="0" smtClean="0"/>
              <a:t>(МБТ на развитие и создание МФЦ на </a:t>
            </a:r>
            <a:r>
              <a:rPr lang="ru-RU" sz="1300" dirty="0" err="1" smtClean="0"/>
              <a:t>гос.поддержку</a:t>
            </a:r>
            <a:r>
              <a:rPr lang="ru-RU" sz="1300" dirty="0" smtClean="0"/>
              <a:t> учреждениям культуры находящихся в сельской местности и др.)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265192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r>
              <a:rPr lang="ru-RU" dirty="0" smtClean="0"/>
              <a:t>РАСХОДЫ БЮДЖЕТА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i="1" dirty="0" smtClean="0"/>
              <a:t>Расходы бюджета </a:t>
            </a:r>
            <a:r>
              <a:rPr lang="ru-RU" sz="2400" dirty="0" smtClean="0"/>
              <a:t>– </a:t>
            </a:r>
            <a:r>
              <a:rPr lang="ru-RU" sz="2000" dirty="0" smtClean="0"/>
              <a:t>это средства, выплачиваемые из бюджета на реализацию расходных обязательств муниципального образования </a:t>
            </a:r>
            <a:r>
              <a:rPr lang="ru-RU" sz="2000" dirty="0" err="1" smtClean="0"/>
              <a:t>Почепского</a:t>
            </a:r>
            <a:r>
              <a:rPr lang="ru-RU" sz="2000" dirty="0" smtClean="0"/>
              <a:t> район, то есть расходов, необходимость которых установлена правовыми актами органов местного самоуправления в </a:t>
            </a:r>
            <a:r>
              <a:rPr lang="ru-RU" sz="2000" dirty="0" smtClean="0"/>
              <a:t>соответствии </a:t>
            </a:r>
            <a:r>
              <a:rPr lang="ru-RU" sz="2000" dirty="0" smtClean="0"/>
              <a:t>с законодательством Российской Федерации и Брянской области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 algn="ctr">
              <a:buNone/>
            </a:pPr>
            <a:r>
              <a:rPr lang="ru-RU" sz="2800" i="1" dirty="0" smtClean="0"/>
              <a:t>На какие цели расходуются средства бюджета?</a:t>
            </a:r>
          </a:p>
          <a:p>
            <a:pPr>
              <a:buFontTx/>
              <a:buChar char="-"/>
            </a:pPr>
            <a:r>
              <a:rPr lang="ru-RU" sz="2000" dirty="0" smtClean="0"/>
              <a:t>На функционирование учреждений социальной сферы (образования, культуры, физкультуры и спорта и др.) и органов местного самоуправления;</a:t>
            </a:r>
          </a:p>
          <a:p>
            <a:pPr>
              <a:buFontTx/>
              <a:buChar char="-"/>
            </a:pPr>
            <a:r>
              <a:rPr lang="ru-RU" sz="2000" dirty="0" smtClean="0"/>
              <a:t>На социальное обеспечение населения (выплату пенсий, пособий, льгот и т.д.)</a:t>
            </a:r>
          </a:p>
          <a:p>
            <a:pPr>
              <a:buFontTx/>
              <a:buChar char="-"/>
            </a:pPr>
            <a:r>
              <a:rPr lang="ru-RU" sz="2000" dirty="0" smtClean="0"/>
              <a:t>На другие общие государственные цели (межбюджетные трансферты передаваемые бюджетам поселений и т.д.)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6574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-9026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Структура расходов бюджета </a:t>
            </a:r>
            <a:r>
              <a:rPr lang="ru-RU" sz="2800" dirty="0" err="1" smtClean="0"/>
              <a:t>Почепского</a:t>
            </a:r>
            <a:r>
              <a:rPr lang="ru-RU" sz="2800" dirty="0" smtClean="0"/>
              <a:t> муниципального района за 2015 год</a:t>
            </a:r>
            <a:endParaRPr lang="ru-RU" sz="2800" dirty="0"/>
          </a:p>
        </p:txBody>
      </p:sp>
      <p:sp>
        <p:nvSpPr>
          <p:cNvPr id="7" name="Овал 6"/>
          <p:cNvSpPr/>
          <p:nvPr/>
        </p:nvSpPr>
        <p:spPr>
          <a:xfrm>
            <a:off x="2771800" y="2060848"/>
            <a:ext cx="3312368" cy="34563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Расходы бюджета – это выплачиваемые из бюджета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8" name="Стрелка вверх 7"/>
          <p:cNvSpPr/>
          <p:nvPr/>
        </p:nvSpPr>
        <p:spPr>
          <a:xfrm>
            <a:off x="4067944" y="1628800"/>
            <a:ext cx="72008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937607" y="1124744"/>
            <a:ext cx="273630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0100 Общегосударственные вопросы</a:t>
            </a:r>
            <a:endParaRPr lang="ru-RU" sz="1600" b="1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078361" y="1968083"/>
            <a:ext cx="273630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0300 Национальная безопасность и правоохранительная деятельность</a:t>
            </a:r>
            <a:endParaRPr lang="ru-RU" sz="1600" b="1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283924" y="2924944"/>
            <a:ext cx="273630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1400 Межбюджетные трансферты</a:t>
            </a:r>
            <a:endParaRPr lang="ru-RU" sz="1600" b="1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6273770" y="4077072"/>
            <a:ext cx="273630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0500 Жилищно-коммунальное хозяйство</a:t>
            </a:r>
            <a:endParaRPr lang="ru-RU" sz="1600" b="1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273770" y="4873620"/>
            <a:ext cx="273630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0200 Национальная оборона</a:t>
            </a:r>
            <a:endParaRPr lang="ru-RU" sz="1600" b="1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3571" y="4873620"/>
            <a:ext cx="273630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1100 Физическая культура и спорт</a:t>
            </a:r>
            <a:endParaRPr lang="ru-RU" sz="1600" b="1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362951" y="5877272"/>
            <a:ext cx="2130065" cy="365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0800 Культура</a:t>
            </a:r>
            <a:endParaRPr lang="ru-RU" sz="1600" b="1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53571" y="4077072"/>
            <a:ext cx="273630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0700 Образование</a:t>
            </a:r>
            <a:endParaRPr lang="ru-RU" sz="1600" b="1" dirty="0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-108520" y="2924944"/>
            <a:ext cx="273630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0400 Национальная экономика</a:t>
            </a:r>
            <a:endParaRPr lang="ru-RU" sz="1600" b="1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01303" y="1968083"/>
            <a:ext cx="2736304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1000 Социальная политика</a:t>
            </a:r>
            <a:endParaRPr lang="ru-RU" sz="1600" b="1" dirty="0"/>
          </a:p>
        </p:txBody>
      </p:sp>
      <p:sp>
        <p:nvSpPr>
          <p:cNvPr id="20" name="Стрелка вверх 19"/>
          <p:cNvSpPr/>
          <p:nvPr/>
        </p:nvSpPr>
        <p:spPr>
          <a:xfrm rot="3259605">
            <a:off x="5532527" y="2362470"/>
            <a:ext cx="72008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верх 20"/>
          <p:cNvSpPr/>
          <p:nvPr/>
        </p:nvSpPr>
        <p:spPr>
          <a:xfrm rot="18409586">
            <a:off x="2728475" y="2214230"/>
            <a:ext cx="72008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верх 21"/>
          <p:cNvSpPr/>
          <p:nvPr/>
        </p:nvSpPr>
        <p:spPr>
          <a:xfrm rot="10800000">
            <a:off x="4067943" y="5517232"/>
            <a:ext cx="72008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верх 22"/>
          <p:cNvSpPr/>
          <p:nvPr/>
        </p:nvSpPr>
        <p:spPr>
          <a:xfrm rot="15308847">
            <a:off x="2254679" y="4050327"/>
            <a:ext cx="72008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верх 23"/>
          <p:cNvSpPr/>
          <p:nvPr/>
        </p:nvSpPr>
        <p:spPr>
          <a:xfrm rot="7503350">
            <a:off x="5645398" y="4657596"/>
            <a:ext cx="72008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верх 24"/>
          <p:cNvSpPr/>
          <p:nvPr/>
        </p:nvSpPr>
        <p:spPr>
          <a:xfrm rot="6256125">
            <a:off x="5923884" y="3991821"/>
            <a:ext cx="72008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верх 25"/>
          <p:cNvSpPr/>
          <p:nvPr/>
        </p:nvSpPr>
        <p:spPr>
          <a:xfrm rot="14227226">
            <a:off x="2555501" y="4712737"/>
            <a:ext cx="72008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верх 26"/>
          <p:cNvSpPr/>
          <p:nvPr/>
        </p:nvSpPr>
        <p:spPr>
          <a:xfrm rot="17208618">
            <a:off x="2316866" y="2977772"/>
            <a:ext cx="72008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верх 27"/>
          <p:cNvSpPr/>
          <p:nvPr/>
        </p:nvSpPr>
        <p:spPr>
          <a:xfrm rot="4419389">
            <a:off x="5847567" y="3022720"/>
            <a:ext cx="720080" cy="4320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54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128792" cy="86409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АНАЛИЗ ИСПОЛНЕНИЯ БЮДЖЕТА ПОЧЕПСКОГО МУНИЦИПАЛЬНОГО РАЙОНА ЗА 2015 ГОД</a:t>
            </a: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997468"/>
              </p:ext>
            </p:extLst>
          </p:nvPr>
        </p:nvGraphicFramePr>
        <p:xfrm>
          <a:off x="72008" y="1161752"/>
          <a:ext cx="8892480" cy="543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9272"/>
                <a:gridCol w="1280517"/>
                <a:gridCol w="1351657"/>
                <a:gridCol w="1280517"/>
                <a:gridCol w="128051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Наименование</a:t>
                      </a:r>
                      <a:r>
                        <a:rPr lang="ru-RU" sz="1600" baseline="0" dirty="0" smtClean="0"/>
                        <a:t> отрасли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Уточненный</a:t>
                      </a:r>
                      <a:r>
                        <a:rPr lang="ru-RU" sz="1600" baseline="0" dirty="0" smtClean="0"/>
                        <a:t> план на 2015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Фактическое исполнение за 2015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% исполнения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Удельный вес, %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Общегосударственные</a:t>
                      </a:r>
                      <a:r>
                        <a:rPr lang="ru-RU" sz="1600" baseline="0" dirty="0" smtClean="0"/>
                        <a:t> вопросы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44 581,2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43 623,8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97,8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7,3</a:t>
                      </a:r>
                      <a:endParaRPr lang="ru-RU" dirty="0"/>
                    </a:p>
                  </a:txBody>
                  <a:tcPr/>
                </a:tc>
              </a:tr>
              <a:tr h="3314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Национальная</a:t>
                      </a:r>
                      <a:r>
                        <a:rPr lang="ru-RU" sz="1600" baseline="0" dirty="0" smtClean="0"/>
                        <a:t> оборона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1 297,3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1 297,3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0,2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Национальная безопасность и правоохранительная деятельность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1 800,0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1 756,9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97,6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0,3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Национальная экономика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62 688,9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62 453,3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99,6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10,4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Жилищно-коммунальное хозяйство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 1 666,3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1 392,2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83,6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0,2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Образование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400 369,3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392 259,9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98,0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65,6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Культура</a:t>
                      </a:r>
                      <a:r>
                        <a:rPr lang="ru-RU" sz="1600" baseline="0" dirty="0" smtClean="0"/>
                        <a:t>, кинематография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33 078,2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32 280,1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97,6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5,4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Социальная политика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42 025,9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39 675,6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94,4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6,5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Физическая культура</a:t>
                      </a:r>
                      <a:r>
                        <a:rPr lang="ru-RU" sz="1600" baseline="0" dirty="0" smtClean="0"/>
                        <a:t> и спорт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0,01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Межбюджетные трансферты общего характера бюджетам поселений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23 157,2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23 157,2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3,9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Итого</a:t>
                      </a:r>
                      <a:r>
                        <a:rPr lang="ru-RU" sz="1600" b="1" baseline="0" dirty="0" smtClean="0"/>
                        <a:t> расходов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610 704,4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597 936,3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97,9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/>
                        <a:t>100,0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7452320" y="836712"/>
            <a:ext cx="1088504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(</a:t>
            </a:r>
            <a:r>
              <a:rPr lang="ru-RU" sz="2400" dirty="0" err="1" smtClean="0"/>
              <a:t>тыс.руб</a:t>
            </a:r>
            <a:r>
              <a:rPr lang="ru-RU" sz="2400" dirty="0" smtClean="0"/>
              <a:t>.)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077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Анализ исполнения расходов бюджета </a:t>
            </a:r>
            <a:r>
              <a:rPr lang="ru-RU" sz="2800" dirty="0" err="1" smtClean="0"/>
              <a:t>Почепского</a:t>
            </a:r>
            <a:r>
              <a:rPr lang="ru-RU" sz="2800" dirty="0" smtClean="0"/>
              <a:t> муниципального района за 2015 год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4559666"/>
              </p:ext>
            </p:extLst>
          </p:nvPr>
        </p:nvGraphicFramePr>
        <p:xfrm>
          <a:off x="0" y="836712"/>
          <a:ext cx="903649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349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Общегосударственные вопросы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4227060"/>
              </p:ext>
            </p:extLst>
          </p:nvPr>
        </p:nvGraphicFramePr>
        <p:xfrm>
          <a:off x="107504" y="692696"/>
          <a:ext cx="8928100" cy="579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/>
                <a:gridCol w="1296144"/>
                <a:gridCol w="1368152"/>
                <a:gridCol w="1368152"/>
                <a:gridCol w="10792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Направление расходов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Уточненный план на 2015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Фактическое исполнение за 2015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% исполнения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Удельный вес % 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01 «Общегосударственные вопросы»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44 581,2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43 623,8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97,8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100,0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0102 «Функционирование высшего должностного лица субъекта РФ и муниципального образования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1 214,5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1 214,5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100,0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2,8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0103 «Функционирование</a:t>
                      </a:r>
                      <a:r>
                        <a:rPr lang="ru-RU" sz="1600" baseline="0" dirty="0" smtClean="0"/>
                        <a:t> законодательных органов государственной власти и представительных органов муниципальных образований»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1 454,4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1 418,2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97,5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3,3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0104 «Функционирование Правительства РФ,</a:t>
                      </a:r>
                      <a:r>
                        <a:rPr lang="ru-RU" sz="1600" baseline="0" dirty="0" smtClean="0"/>
                        <a:t> высших органов исполнительной власти субъектов РФ, местных администрация»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25 694,6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24 922,5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97,0</a:t>
                      </a:r>
                    </a:p>
                    <a:p>
                      <a:pPr algn="r"/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57,1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0106 «Обеспечение деятельности финансовых,</a:t>
                      </a:r>
                      <a:r>
                        <a:rPr lang="ru-RU" sz="1600" baseline="0" dirty="0" smtClean="0"/>
                        <a:t> налоговых и таможенных органов финансового надзора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7 048,5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6 948,1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98,6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15,9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0113 «Другие общегосударственные</a:t>
                      </a:r>
                      <a:r>
                        <a:rPr lang="ru-RU" sz="1600" baseline="0" dirty="0" smtClean="0"/>
                        <a:t> вопросы»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9 169,2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9120,6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99,5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20,9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548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52934"/>
          </a:xfrm>
        </p:spPr>
        <p:txBody>
          <a:bodyPr>
            <a:normAutofit/>
          </a:bodyPr>
          <a:lstStyle/>
          <a:p>
            <a:r>
              <a:rPr lang="ru-RU" sz="3200" dirty="0"/>
              <a:t>Общегосударственные вопросы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866321"/>
              </p:ext>
            </p:extLst>
          </p:nvPr>
        </p:nvGraphicFramePr>
        <p:xfrm>
          <a:off x="457200" y="620688"/>
          <a:ext cx="8229600" cy="5505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475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Образование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548680"/>
            <a:ext cx="8352928" cy="266429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1800" dirty="0" smtClean="0"/>
              <a:t>Расходы районного бюджета по отрасли «Образование» за 2015 год составили 392 259,8тыс.руб., или 98,0% к плановым показателям на текущий период. Удельный вес расходов по разделу в общих </a:t>
            </a:r>
            <a:r>
              <a:rPr lang="ru-RU" sz="1800" dirty="0" err="1" smtClean="0"/>
              <a:t>расходых</a:t>
            </a:r>
            <a:r>
              <a:rPr lang="ru-RU" sz="1800" dirty="0" smtClean="0"/>
              <a:t> районного бюджета составляет 65,6%</a:t>
            </a:r>
          </a:p>
          <a:p>
            <a:pPr marL="0" indent="0">
              <a:buNone/>
            </a:pPr>
            <a:r>
              <a:rPr lang="ru-RU" sz="1800" dirty="0" smtClean="0"/>
              <a:t>Сеть отрасли образования состоит из:</a:t>
            </a:r>
          </a:p>
          <a:p>
            <a:pPr>
              <a:buFontTx/>
              <a:buChar char="-"/>
            </a:pPr>
            <a:r>
              <a:rPr lang="ru-RU" sz="1800" dirty="0" smtClean="0"/>
              <a:t>25 бюджетных общеобразовательных учреждений (школы)</a:t>
            </a:r>
          </a:p>
          <a:p>
            <a:pPr>
              <a:buFontTx/>
              <a:buChar char="-"/>
            </a:pPr>
            <a:r>
              <a:rPr lang="ru-RU" sz="1800" dirty="0" smtClean="0"/>
              <a:t>3 автономных образовательных учреждений</a:t>
            </a:r>
          </a:p>
          <a:p>
            <a:pPr>
              <a:buFontTx/>
              <a:buChar char="-"/>
            </a:pPr>
            <a:r>
              <a:rPr lang="ru-RU" sz="1800" dirty="0" smtClean="0"/>
              <a:t>18 бюджетных дошкольных образовательных учреждений (детские сады)</a:t>
            </a:r>
          </a:p>
          <a:p>
            <a:pPr>
              <a:buFontTx/>
              <a:buChar char="-"/>
            </a:pPr>
            <a:r>
              <a:rPr lang="ru-RU" sz="1800" dirty="0" smtClean="0"/>
              <a:t>Детской юношеской спортивной школы</a:t>
            </a:r>
          </a:p>
          <a:p>
            <a:pPr>
              <a:buFontTx/>
              <a:buChar char="-"/>
            </a:pPr>
            <a:r>
              <a:rPr lang="ru-RU" sz="1800" dirty="0" smtClean="0"/>
              <a:t>Центра детского творчества</a:t>
            </a:r>
          </a:p>
          <a:p>
            <a:pPr>
              <a:buFontTx/>
              <a:buChar char="-"/>
            </a:pPr>
            <a:r>
              <a:rPr lang="ru-RU" sz="1800" dirty="0" smtClean="0"/>
              <a:t>Группы централизованного хозяйственного обслуживания</a:t>
            </a:r>
          </a:p>
          <a:p>
            <a:pPr>
              <a:buFontTx/>
              <a:buChar char="-"/>
            </a:pPr>
            <a:r>
              <a:rPr lang="ru-RU" sz="1800" dirty="0" smtClean="0"/>
              <a:t>Централизованной бухгалтерии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98674815"/>
              </p:ext>
            </p:extLst>
          </p:nvPr>
        </p:nvGraphicFramePr>
        <p:xfrm>
          <a:off x="251520" y="3068960"/>
          <a:ext cx="8712968" cy="3312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525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562074"/>
          </a:xfrm>
        </p:spPr>
        <p:txBody>
          <a:bodyPr>
            <a:noAutofit/>
          </a:bodyPr>
          <a:lstStyle/>
          <a:p>
            <a:r>
              <a:rPr lang="ru-RU" sz="3200" dirty="0" smtClean="0"/>
              <a:t>Физическая культура и спорт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476673"/>
            <a:ext cx="8219256" cy="16561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Расходы районного бюджета по разделу 1100 «Физическая культура и спорт» за 2015 год составили 40тыс.руб., или 100% плановым назначениям на текущий период. Удельный вес составляет 0,01% в общих расходах районного бюджета.</a:t>
            </a:r>
            <a:endParaRPr lang="ru-RU" sz="2000" dirty="0"/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7380312" y="1916832"/>
            <a:ext cx="936104" cy="28803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err="1" smtClean="0"/>
              <a:t>тыс.руб</a:t>
            </a:r>
            <a:r>
              <a:rPr lang="ru-RU" dirty="0" smtClean="0"/>
              <a:t>.</a:t>
            </a:r>
            <a:endParaRPr lang="ru-RU" dirty="0"/>
          </a:p>
        </p:txBody>
      </p:sp>
      <p:graphicFrame>
        <p:nvGraphicFramePr>
          <p:cNvPr id="6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38012057"/>
              </p:ext>
            </p:extLst>
          </p:nvPr>
        </p:nvGraphicFramePr>
        <p:xfrm>
          <a:off x="107504" y="2204864"/>
          <a:ext cx="8784976" cy="2376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2337"/>
                <a:gridCol w="1604213"/>
                <a:gridCol w="1756995"/>
                <a:gridCol w="1451431"/>
              </a:tblGrid>
              <a:tr h="121203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отрасли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Уточненный план на 2015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Фактическое исполнение за 2015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</a:t>
                      </a:r>
                      <a:r>
                        <a:rPr lang="ru-RU" dirty="0" err="1" smtClean="0"/>
                        <a:t>испонения</a:t>
                      </a:r>
                      <a:endParaRPr lang="ru-RU" dirty="0"/>
                    </a:p>
                  </a:txBody>
                  <a:tcPr/>
                </a:tc>
              </a:tr>
              <a:tr h="58211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1100 «Физическая культура и спорт»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40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40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100</a:t>
                      </a:r>
                      <a:endParaRPr lang="ru-RU" sz="1600" dirty="0"/>
                    </a:p>
                  </a:txBody>
                  <a:tcPr/>
                </a:tc>
              </a:tr>
              <a:tr h="58211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1101 «Физическая культура»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40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40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100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019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36004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Культура и кинематография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692696"/>
            <a:ext cx="8496944" cy="244827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Расходы районного бюджета по отрасли «Культура и кинематография» за 2015 год составили 32280,1тыс.руб., или 97,6% к плановым назначениям на текущий период. Удельный вес расходов по разделу в общих расходах районного бюджета составляет 5,4%.</a:t>
            </a:r>
          </a:p>
          <a:p>
            <a:pPr marL="0" indent="0">
              <a:buNone/>
            </a:pPr>
            <a:r>
              <a:rPr lang="ru-RU" dirty="0" smtClean="0"/>
              <a:t>Сеть отрасли «Культура и кинематография» представлена: </a:t>
            </a:r>
          </a:p>
          <a:p>
            <a:pPr>
              <a:buFontTx/>
              <a:buChar char="-"/>
            </a:pPr>
            <a:r>
              <a:rPr lang="ru-RU" dirty="0" smtClean="0"/>
              <a:t>Централизованной библиотечной системой;</a:t>
            </a:r>
          </a:p>
          <a:p>
            <a:pPr>
              <a:buFontTx/>
              <a:buChar char="-"/>
            </a:pPr>
            <a:r>
              <a:rPr lang="ru-RU" dirty="0" err="1" smtClean="0"/>
              <a:t>Цетнрализованной</a:t>
            </a:r>
            <a:r>
              <a:rPr lang="ru-RU" dirty="0" smtClean="0"/>
              <a:t> клубной системой;</a:t>
            </a:r>
          </a:p>
          <a:p>
            <a:pPr>
              <a:buFontTx/>
              <a:buChar char="-"/>
            </a:pPr>
            <a:r>
              <a:rPr lang="ru-RU" dirty="0" smtClean="0"/>
              <a:t>Киносетью;</a:t>
            </a:r>
          </a:p>
          <a:p>
            <a:pPr>
              <a:buFontTx/>
              <a:buChar char="-"/>
            </a:pPr>
            <a:r>
              <a:rPr lang="ru-RU" dirty="0" smtClean="0"/>
              <a:t>Централизованной бухгалтерией.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33939850"/>
              </p:ext>
            </p:extLst>
          </p:nvPr>
        </p:nvGraphicFramePr>
        <p:xfrm>
          <a:off x="258503" y="3356992"/>
          <a:ext cx="8856984" cy="2163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6023"/>
                <a:gridCol w="1285820"/>
                <a:gridCol w="1357255"/>
                <a:gridCol w="1357255"/>
                <a:gridCol w="1070631"/>
              </a:tblGrid>
              <a:tr h="83758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Направление расходов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Уточненный план на 2015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Фактическое исполнение за 2015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% исполнения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Удельный вес % </a:t>
                      </a:r>
                      <a:endParaRPr lang="ru-RU" sz="1600" dirty="0"/>
                    </a:p>
                  </a:txBody>
                  <a:tcPr/>
                </a:tc>
              </a:tr>
              <a:tr h="37009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0800 «Культура,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baseline="0" dirty="0" err="1" smtClean="0"/>
                        <a:t>кмнематография</a:t>
                      </a:r>
                      <a:r>
                        <a:rPr lang="ru-RU" sz="1600" baseline="0" dirty="0" smtClean="0"/>
                        <a:t>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33 078,2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32 280,1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97,6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100,0</a:t>
                      </a:r>
                      <a:endParaRPr lang="ru-RU" sz="1600" dirty="0"/>
                    </a:p>
                  </a:txBody>
                  <a:tcPr/>
                </a:tc>
              </a:tr>
              <a:tr h="37650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0801 «Культура»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31 650,9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30 888,5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97,6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95,7</a:t>
                      </a:r>
                      <a:endParaRPr lang="ru-RU" sz="16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0804 «Другие вопросы в области культуры, кинематографии»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1 427,3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1 391,6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97,5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4,3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07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Социальная политика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79512" y="4149080"/>
            <a:ext cx="8784976" cy="1977083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b="1" dirty="0" smtClean="0"/>
              <a:t>1006 </a:t>
            </a:r>
            <a:r>
              <a:rPr lang="ru-RU" sz="2000" b="1" dirty="0"/>
              <a:t>«Другие вопросы в области социальной политики</a:t>
            </a:r>
            <a:r>
              <a:rPr lang="ru-RU" sz="2000" b="1" dirty="0" smtClean="0"/>
              <a:t>»</a:t>
            </a:r>
          </a:p>
          <a:p>
            <a:pPr marL="0" indent="0" algn="just">
              <a:buNone/>
            </a:pPr>
            <a:r>
              <a:rPr lang="ru-RU" sz="2000" dirty="0" smtClean="0"/>
              <a:t>Субвенция на осуществление переданных органам местного самоуправления отдельных полномочий Брянской области в сфере социальной защиты населения выделена в сумме 1 720,1тыс.руб.</a:t>
            </a:r>
            <a:endParaRPr lang="ru-RU" sz="2000" dirty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5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2508608"/>
              </p:ext>
            </p:extLst>
          </p:nvPr>
        </p:nvGraphicFramePr>
        <p:xfrm>
          <a:off x="107504" y="692696"/>
          <a:ext cx="8856984" cy="331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6023"/>
                <a:gridCol w="1285820"/>
                <a:gridCol w="1357255"/>
                <a:gridCol w="1357255"/>
                <a:gridCol w="1070631"/>
              </a:tblGrid>
              <a:tr h="83758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Направление расходов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Уточненный план на 2015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Фактическое исполнение за 2015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% исполнения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Удельный вес % </a:t>
                      </a:r>
                      <a:endParaRPr lang="ru-RU" sz="1600" dirty="0"/>
                    </a:p>
                  </a:txBody>
                  <a:tcPr/>
                </a:tc>
              </a:tr>
              <a:tr h="37009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1000 «Социальная политика»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42 025,9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39 675,6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94,4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100,0</a:t>
                      </a:r>
                      <a:endParaRPr lang="ru-RU" sz="1600" dirty="0"/>
                    </a:p>
                  </a:txBody>
                  <a:tcPr/>
                </a:tc>
              </a:tr>
              <a:tr h="37650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1001 «Пенсионное обеспечение»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2 746,0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2 519,6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91,8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6,4</a:t>
                      </a:r>
                      <a:endParaRPr lang="ru-RU" sz="16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1003 «Социальное обеспечение населения»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3 658,4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2 223,0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60,8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5,6</a:t>
                      </a:r>
                      <a:endParaRPr lang="ru-RU" sz="16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1004 «Охрана семьи и детства»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33 901,4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33213,0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98,0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dirty="0" smtClean="0"/>
                        <a:t>83,7</a:t>
                      </a:r>
                      <a:endParaRPr lang="ru-RU" sz="16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1006 «Другие вопросы в области социальной политики»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1 720,1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1 720,1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100,0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600" dirty="0" smtClean="0"/>
                    </a:p>
                    <a:p>
                      <a:pPr algn="r"/>
                      <a:r>
                        <a:rPr lang="ru-RU" sz="1600" dirty="0" smtClean="0"/>
                        <a:t>4,3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487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6024"/>
            <a:ext cx="8229600" cy="4766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Национальная оборона</a:t>
            </a:r>
            <a:br>
              <a:rPr lang="ru-RU" dirty="0" smtClean="0"/>
            </a:br>
            <a:r>
              <a:rPr lang="ru-RU" sz="2000" b="1" dirty="0" smtClean="0"/>
              <a:t>Подраздел 0203 «Мобилизационная и вневойсковая подготовка»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147248" cy="2404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В данном подразделе отражаются расходы за счет средств субвенции на осуществление первичного воинского учета на территориях, где отсутствуют военные комиссариаты.</a:t>
            </a:r>
          </a:p>
          <a:p>
            <a:pPr marL="0" indent="0">
              <a:buNone/>
            </a:pPr>
            <a:r>
              <a:rPr lang="ru-RU" sz="2000" dirty="0" smtClean="0"/>
              <a:t>В 2015 году поступило субвенции 1 297,3тыс.руб.</a:t>
            </a:r>
          </a:p>
          <a:p>
            <a:pPr marL="0" indent="0">
              <a:buNone/>
            </a:pPr>
            <a:r>
              <a:rPr lang="ru-RU" sz="2000" dirty="0" smtClean="0"/>
              <a:t>Фактически использовано средств субвенции сельскими поселениями </a:t>
            </a:r>
            <a:r>
              <a:rPr lang="ru-RU" sz="2000" dirty="0" err="1" smtClean="0"/>
              <a:t>Почепского</a:t>
            </a:r>
            <a:r>
              <a:rPr lang="ru-RU" sz="2000" dirty="0" smtClean="0"/>
              <a:t> района  на сумму 1 297,3тыс.руб. Средства субвенции использованы в полном объёме.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8957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6024"/>
            <a:ext cx="8229600" cy="476672"/>
          </a:xfrm>
        </p:spPr>
        <p:txBody>
          <a:bodyPr>
            <a:noAutofit/>
          </a:bodyPr>
          <a:lstStyle/>
          <a:p>
            <a:r>
              <a:rPr lang="ru-RU" sz="2400" dirty="0" smtClean="0"/>
              <a:t>Исполнение источников внутреннего финансирования дефицита районного бюджета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600201"/>
            <a:ext cx="8640960" cy="2404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Дефицит</a:t>
            </a:r>
            <a:r>
              <a:rPr lang="ru-RU" sz="2000" dirty="0" smtClean="0"/>
              <a:t> районного бюджета в 2015 году утвержден в сумме 3 355,4тыс.руб. Фактический по состоянию на 01.01.2016г. Профицит составил 5059,9тыс.руб.</a:t>
            </a:r>
          </a:p>
          <a:p>
            <a:pPr marL="0" indent="0">
              <a:buNone/>
            </a:pPr>
            <a:r>
              <a:rPr lang="ru-RU" sz="2000" dirty="0" smtClean="0"/>
              <a:t>Источником покрытия дефицита являются свободные остатки бюджетных средств, образовавшиеся на начало 2015 года.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3193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Исполнение доходной части бюджета </a:t>
            </a:r>
            <a:r>
              <a:rPr lang="ru-RU" sz="2800" dirty="0" err="1" smtClean="0"/>
              <a:t>Почепского</a:t>
            </a:r>
            <a:r>
              <a:rPr lang="ru-RU" sz="2800" dirty="0" smtClean="0"/>
              <a:t> муниципального района в 2015 году по наименованиям доходов, (</a:t>
            </a:r>
            <a:r>
              <a:rPr lang="ru-RU" sz="2800" dirty="0" err="1" smtClean="0"/>
              <a:t>тыс.руб</a:t>
            </a:r>
            <a:r>
              <a:rPr lang="ru-RU" sz="2800" dirty="0" smtClean="0"/>
              <a:t>.)</a:t>
            </a:r>
            <a:endParaRPr lang="ru-RU" sz="2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465238677"/>
              </p:ext>
            </p:extLst>
          </p:nvPr>
        </p:nvGraphicFramePr>
        <p:xfrm>
          <a:off x="179512" y="1229816"/>
          <a:ext cx="8784976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2"/>
                <a:gridCol w="1152128"/>
                <a:gridCol w="1368152"/>
                <a:gridCol w="12961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Наименование доходного источника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Уточнен</a:t>
                      </a:r>
                    </a:p>
                    <a:p>
                      <a:pPr algn="ctr"/>
                      <a:r>
                        <a:rPr lang="ru-RU" sz="1600" dirty="0" err="1" smtClean="0"/>
                        <a:t>ный</a:t>
                      </a:r>
                      <a:r>
                        <a:rPr lang="ru-RU" sz="1600" dirty="0" smtClean="0"/>
                        <a:t> план 2015 года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Фактическое исполнение за 2015 год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% исполнения от плана</a:t>
                      </a:r>
                      <a:endParaRPr lang="ru-RU" sz="1600" dirty="0"/>
                    </a:p>
                  </a:txBody>
                  <a:tcPr/>
                </a:tc>
              </a:tr>
              <a:tr h="224096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Налоговые</a:t>
                      </a:r>
                      <a:r>
                        <a:rPr lang="ru-RU" sz="1400" b="1" baseline="0" dirty="0" smtClean="0"/>
                        <a:t> доходы всего, в том числе: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138068,1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139211,3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100,8</a:t>
                      </a:r>
                      <a:endParaRPr lang="ru-RU" sz="1400" dirty="0"/>
                    </a:p>
                  </a:txBody>
                  <a:tcPr/>
                </a:tc>
              </a:tr>
              <a:tr h="20732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Налог на доходы физических лиц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117250,4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118378,4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101,0</a:t>
                      </a:r>
                      <a:endParaRPr lang="ru-RU" sz="1400" dirty="0"/>
                    </a:p>
                  </a:txBody>
                  <a:tcPr/>
                </a:tc>
              </a:tr>
              <a:tr h="18192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Налоги на совокупный доход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16359,0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16460,2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100,6</a:t>
                      </a:r>
                      <a:endParaRPr lang="ru-RU" sz="1400" dirty="0"/>
                    </a:p>
                  </a:txBody>
                  <a:tcPr/>
                </a:tc>
              </a:tr>
              <a:tr h="16516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Акцизы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2650,0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2562,7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96,7</a:t>
                      </a:r>
                      <a:endParaRPr lang="ru-RU" sz="1400" dirty="0"/>
                    </a:p>
                  </a:txBody>
                  <a:tcPr/>
                </a:tc>
              </a:tr>
              <a:tr h="148392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Государственныя</a:t>
                      </a:r>
                      <a:r>
                        <a:rPr lang="ru-RU" sz="1400" dirty="0" smtClean="0"/>
                        <a:t> пошлина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1808,0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1809,3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100,1</a:t>
                      </a:r>
                      <a:endParaRPr lang="ru-RU" sz="1400" dirty="0"/>
                    </a:p>
                  </a:txBody>
                  <a:tcPr/>
                </a:tc>
              </a:tr>
              <a:tr h="131624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Неналоговые доходы всего, в том числе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14099,4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14397,4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102,1</a:t>
                      </a:r>
                      <a:endParaRPr lang="ru-RU" sz="1400" dirty="0"/>
                    </a:p>
                  </a:txBody>
                  <a:tcPr/>
                </a:tc>
              </a:tr>
              <a:tr h="40288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Доходы от использования имущества,</a:t>
                      </a:r>
                      <a:r>
                        <a:rPr lang="ru-RU" sz="1400" baseline="0" dirty="0" smtClean="0"/>
                        <a:t> находящегося в государственной и муниципальной собственности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7307,1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7413,2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101,5</a:t>
                      </a:r>
                      <a:endParaRPr lang="ru-RU" sz="1400" dirty="0"/>
                    </a:p>
                  </a:txBody>
                  <a:tcPr/>
                </a:tc>
              </a:tr>
              <a:tr h="31677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Доходы от оказания платных услуг и компенсации затрат государства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469,0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476,5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 smtClean="0"/>
                    </a:p>
                    <a:p>
                      <a:pPr algn="r"/>
                      <a:r>
                        <a:rPr lang="ru-RU" sz="1400" dirty="0" smtClean="0"/>
                        <a:t>101,6</a:t>
                      </a:r>
                      <a:endParaRPr lang="ru-RU" sz="1400" dirty="0"/>
                    </a:p>
                  </a:txBody>
                  <a:tcPr/>
                </a:tc>
              </a:tr>
              <a:tr h="23929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Плата</a:t>
                      </a:r>
                      <a:r>
                        <a:rPr lang="ru-RU" sz="1400" baseline="0" dirty="0" smtClean="0"/>
                        <a:t> за негативное воздействие на окружающую среду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1854,0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1914,9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103,3</a:t>
                      </a:r>
                      <a:endParaRPr lang="ru-RU" sz="1400" dirty="0"/>
                    </a:p>
                  </a:txBody>
                  <a:tcPr/>
                </a:tc>
              </a:tr>
              <a:tr h="29453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Доходы от продажи материальных и нематериальных активов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1974,3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2017,1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102,2</a:t>
                      </a:r>
                      <a:endParaRPr lang="ru-RU" sz="1400" dirty="0"/>
                    </a:p>
                  </a:txBody>
                  <a:tcPr/>
                </a:tc>
              </a:tr>
              <a:tr h="20245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Штрафы,</a:t>
                      </a:r>
                      <a:r>
                        <a:rPr lang="ru-RU" sz="1400" baseline="0" dirty="0" smtClean="0"/>
                        <a:t> санкции, возмещение ущерба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2460,0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2539,8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103,2</a:t>
                      </a:r>
                      <a:endParaRPr lang="ru-RU" sz="1400" dirty="0"/>
                    </a:p>
                  </a:txBody>
                  <a:tcPr/>
                </a:tc>
              </a:tr>
              <a:tr h="18568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Прочие неналоговые доходы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35,0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35,9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102,6</a:t>
                      </a:r>
                      <a:endParaRPr lang="ru-RU" sz="1400" dirty="0"/>
                    </a:p>
                  </a:txBody>
                  <a:tcPr/>
                </a:tc>
              </a:tr>
              <a:tr h="16892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Безвозмездные поступления всего: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455181,4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449387,4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98,7</a:t>
                      </a:r>
                      <a:endParaRPr lang="ru-RU" sz="1400" dirty="0"/>
                    </a:p>
                  </a:txBody>
                  <a:tcPr/>
                </a:tc>
              </a:tr>
              <a:tr h="152152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Всего доходов: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607349,0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602996,1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99,3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71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3691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Структура налоговых и неналоговых доходов за 2015 год</a:t>
            </a:r>
            <a:endParaRPr lang="ru-RU" sz="2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49725143"/>
              </p:ext>
            </p:extLst>
          </p:nvPr>
        </p:nvGraphicFramePr>
        <p:xfrm>
          <a:off x="35496" y="620688"/>
          <a:ext cx="9001000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32066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Кредиторская и дебиторская задолженность бюджета </a:t>
            </a:r>
            <a:r>
              <a:rPr lang="ru-RU" sz="3100" dirty="0" err="1" smtClean="0"/>
              <a:t>Почепского</a:t>
            </a:r>
            <a:r>
              <a:rPr lang="ru-RU" sz="3100" dirty="0" smtClean="0"/>
              <a:t> муниципального района за 2015 год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4581128"/>
            <a:ext cx="4038600" cy="16127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 smtClean="0"/>
              <a:t>Основные причины образования</a:t>
            </a:r>
            <a:r>
              <a:rPr lang="en-US" sz="2000" b="1" dirty="0" smtClean="0"/>
              <a:t>: </a:t>
            </a:r>
          </a:p>
          <a:p>
            <a:pPr>
              <a:buFontTx/>
              <a:buChar char="-"/>
            </a:pPr>
            <a:r>
              <a:rPr lang="ru-RU" sz="1600" dirty="0" smtClean="0"/>
              <a:t>Неиспользованная сумма межбюджетных трансфертов, поступивших в 2015 году;</a:t>
            </a:r>
          </a:p>
          <a:p>
            <a:pPr>
              <a:buFontTx/>
              <a:buChar char="-"/>
            </a:pPr>
            <a:r>
              <a:rPr lang="ru-RU" sz="1600" dirty="0" smtClean="0"/>
              <a:t>Поступление невыясненных платежей.</a:t>
            </a:r>
            <a:endParaRPr lang="ru-RU" sz="2400" dirty="0"/>
          </a:p>
        </p:txBody>
      </p:sp>
      <p:sp>
        <p:nvSpPr>
          <p:cNvPr id="5" name="Объект 2"/>
          <p:cNvSpPr>
            <a:spLocks noGrp="1"/>
          </p:cNvSpPr>
          <p:nvPr>
            <p:ph sz="half" idx="1"/>
          </p:nvPr>
        </p:nvSpPr>
        <p:spPr>
          <a:xfrm>
            <a:off x="4788024" y="4581128"/>
            <a:ext cx="4038600" cy="16127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 smtClean="0"/>
              <a:t>Основные причины образования</a:t>
            </a:r>
            <a:r>
              <a:rPr lang="en-US" sz="2000" b="1" dirty="0" smtClean="0"/>
              <a:t>: </a:t>
            </a:r>
          </a:p>
          <a:p>
            <a:pPr>
              <a:buFontTx/>
              <a:buChar char="-"/>
            </a:pPr>
            <a:r>
              <a:rPr lang="ru-RU" sz="1600" dirty="0" smtClean="0"/>
              <a:t>Неиспользованные суммы, администрациями поселений межбюджетных трансфертов </a:t>
            </a:r>
          </a:p>
          <a:p>
            <a:pPr>
              <a:buFontTx/>
              <a:buChar char="-"/>
            </a:pPr>
            <a:r>
              <a:rPr lang="ru-RU" sz="1600" dirty="0" smtClean="0"/>
              <a:t>100% оплата согласно условиям договора 30.12.2015г. </a:t>
            </a:r>
            <a:r>
              <a:rPr lang="ru-RU" sz="1600" dirty="0"/>
              <a:t>з</a:t>
            </a:r>
            <a:r>
              <a:rPr lang="ru-RU" sz="1600" dirty="0" smtClean="0"/>
              <a:t>а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6500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4789</TotalTime>
  <Words>2263</Words>
  <Application>Microsoft Office PowerPoint</Application>
  <PresentationFormat>Экран (4:3)</PresentationFormat>
  <Paragraphs>533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Муниципальное образование Почепский район  Брянской области «БЮДЖЕТ ДЛЯ ГРАЖДАН» ЗА 2015г.</vt:lpstr>
      <vt:lpstr>Что такое отчет для граждан?  Основные понятия. </vt:lpstr>
      <vt:lpstr>Отчетность органов местного самоупраления МО «Почепский район». Отчетность муниципальных бюджетных и автономных учреждений МО «Почепский район» </vt:lpstr>
      <vt:lpstr>Основные направления бюджетной и налоговой политики МО «Почепский район»</vt:lpstr>
      <vt:lpstr>Структура расходов бюджета района по главным распорядителям бюджетных средств за 2015 год, доля от общей суммы расходов, % </vt:lpstr>
      <vt:lpstr>Исполнение расходной части бюджета Почепского муниципального района в разрезе программных и непрограммных расходов в 2015 году </vt:lpstr>
      <vt:lpstr>Исполнение программной части бюджета в 2015 году, тыс.руб.</vt:lpstr>
      <vt:lpstr>Исполнение муниципальной программы «Управление муниципальными финансами района (2014-2017г.г.)»</vt:lpstr>
      <vt:lpstr>Исполнение муниципальной программы «Реализация полномочий органа местного самоуправления Почепского района (2014-2017г.г.)»</vt:lpstr>
      <vt:lpstr>Исполнение муниципальной программы «Развитие культуры Почепского района (2014-2017г.г.)»</vt:lpstr>
      <vt:lpstr>Исполнение муниципальной программы «Устойчивое развитие сельских территорий Почепского района на 2015-2017годы»</vt:lpstr>
      <vt:lpstr>Основные характеристики бюджета Почепского муниципального района за 2015 год</vt:lpstr>
      <vt:lpstr>Налоговые доходы</vt:lpstr>
      <vt:lpstr>Неналоговые доходы </vt:lpstr>
      <vt:lpstr>Объём безвозмездных поступлений в бюджет Почепского муниципального района за 2015 год </vt:lpstr>
      <vt:lpstr>РАСХОДЫ БЮДЖЕТА</vt:lpstr>
      <vt:lpstr>Структура расходов бюджета Почепского муниципального района за 2015 год</vt:lpstr>
      <vt:lpstr>АНАЛИЗ ИСПОЛНЕНИЯ БЮДЖЕТА ПОЧЕПСКОГО МУНИЦИПАЛЬНОГО РАЙОНА ЗА 2015 ГОД</vt:lpstr>
      <vt:lpstr>Анализ исполнения расходов бюджета Почепского муниципального района за 2015 год</vt:lpstr>
      <vt:lpstr>Общегосударственные вопросы</vt:lpstr>
      <vt:lpstr>Общегосударственные вопросы</vt:lpstr>
      <vt:lpstr>Образование</vt:lpstr>
      <vt:lpstr>Физическая культура и спорт</vt:lpstr>
      <vt:lpstr>Культура и кинематография</vt:lpstr>
      <vt:lpstr>Социальная политика</vt:lpstr>
      <vt:lpstr>Национальная оборона Подраздел 0203 «Мобилизационная и вневойсковая подготовка»</vt:lpstr>
      <vt:lpstr>Исполнение источников внутреннего финансирования дефицита районного бюджета</vt:lpstr>
      <vt:lpstr>Исполнение доходной части бюджета Почепского муниципального района в 2015 году по наименованиям доходов, (тыс.руб.)</vt:lpstr>
      <vt:lpstr>Структура налоговых и неналоговых доходов за 2015 год</vt:lpstr>
      <vt:lpstr>Кредиторская и дебиторская задолженность бюджета Почепского муниципального района за 2015 год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образование Почепский район  Брянской области «БЮДЖЕТ ДЛЯ ГРАЖДАН»</dc:title>
  <dc:creator>Ребик</dc:creator>
  <cp:lastModifiedBy>User</cp:lastModifiedBy>
  <cp:revision>83</cp:revision>
  <dcterms:created xsi:type="dcterms:W3CDTF">2016-05-27T07:16:28Z</dcterms:created>
  <dcterms:modified xsi:type="dcterms:W3CDTF">2016-06-07T06:20:17Z</dcterms:modified>
</cp:coreProperties>
</file>