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60" r:id="rId4"/>
    <p:sldId id="304" r:id="rId5"/>
    <p:sldId id="262" r:id="rId6"/>
    <p:sldId id="261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7" r:id="rId24"/>
    <p:sldId id="286" r:id="rId25"/>
    <p:sldId id="303" r:id="rId26"/>
    <p:sldId id="299" r:id="rId27"/>
    <p:sldId id="300" r:id="rId28"/>
    <p:sldId id="288" r:id="rId29"/>
    <p:sldId id="301" r:id="rId30"/>
    <p:sldId id="302" r:id="rId31"/>
    <p:sldId id="289" r:id="rId32"/>
    <p:sldId id="290" r:id="rId33"/>
    <p:sldId id="291" r:id="rId34"/>
    <p:sldId id="292" r:id="rId35"/>
    <p:sldId id="293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B047"/>
    <a:srgbClr val="E728EC"/>
    <a:srgbClr val="73D044"/>
    <a:srgbClr val="E3E3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654" y="-4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1.6561394523951785E-2"/>
                  <c:y val="-1.8698926486532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541610.4</c:v>
                </c:pt>
                <c:pt idx="1">
                  <c:v>502417.3</c:v>
                </c:pt>
                <c:pt idx="2">
                  <c:v>506816.6</c:v>
                </c:pt>
                <c:pt idx="3">
                  <c:v>512205.6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1.6561394523951785E-2"/>
                  <c:y val="-2.33754985536858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550398.69999999995</c:v>
                </c:pt>
                <c:pt idx="1">
                  <c:v>502417.3</c:v>
                </c:pt>
                <c:pt idx="2">
                  <c:v>506816.6</c:v>
                </c:pt>
                <c:pt idx="3">
                  <c:v>512205.6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0111626407185087E-2"/>
                  <c:y val="-4.44099504055145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550231883233222E-2"/>
                  <c:y val="-2.80483897297986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561394523951785E-2"/>
                  <c:y val="-2.1036292297348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8788.2999999999993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4904448"/>
        <c:axId val="24905984"/>
        <c:axId val="0"/>
      </c:bar3DChart>
      <c:catAx>
        <c:axId val="24904448"/>
        <c:scaling>
          <c:orientation val="minMax"/>
        </c:scaling>
        <c:delete val="0"/>
        <c:axPos val="b"/>
        <c:majorTickMark val="out"/>
        <c:minorTickMark val="none"/>
        <c:tickLblPos val="nextTo"/>
        <c:crossAx val="24905984"/>
        <c:crosses val="autoZero"/>
        <c:auto val="1"/>
        <c:lblAlgn val="ctr"/>
        <c:lblOffset val="100"/>
        <c:noMultiLvlLbl val="0"/>
      </c:catAx>
      <c:valAx>
        <c:axId val="24905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49044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</c:v>
                </c:pt>
                <c:pt idx="1">
                  <c:v>Акцизы на нефтепродукты
</c:v>
                </c:pt>
                <c:pt idx="2">
                  <c:v>Единый налог на вмененный доход</c:v>
                </c:pt>
                <c:pt idx="3">
                  <c:v>Госпошлина</c:v>
                </c:pt>
                <c:pt idx="4">
                  <c:v>Прочие налоговые доходы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102444</c:v>
                </c:pt>
                <c:pt idx="1">
                  <c:v>2967</c:v>
                </c:pt>
                <c:pt idx="2">
                  <c:v>16719</c:v>
                </c:pt>
                <c:pt idx="3">
                  <c:v>1628</c:v>
                </c:pt>
                <c:pt idx="4">
                  <c:v>1355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0071522309711287"/>
          <c:y val="0.12628689313925839"/>
          <c:w val="0.27150699912510934"/>
          <c:h val="0.64410686365681435"/>
        </c:manualLayout>
      </c:layout>
      <c:overlay val="0"/>
      <c:txPr>
        <a:bodyPr/>
        <a:lstStyle/>
        <a:p>
          <a:pPr>
            <a:defRPr sz="14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Неналоговые доходы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Арендные платежи за землю</c:v>
                </c:pt>
                <c:pt idx="1">
                  <c:v>Плата за негативное воздействие на окружающую среду</c:v>
                </c:pt>
                <c:pt idx="2">
                  <c:v>Прочие неналоговые доходы</c:v>
                </c:pt>
                <c:pt idx="3">
                  <c:v>Доходы от продажи земельных участков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7493</c:v>
                </c:pt>
                <c:pt idx="1">
                  <c:v>2033</c:v>
                </c:pt>
                <c:pt idx="2">
                  <c:v>3322</c:v>
                </c:pt>
                <c:pt idx="3">
                  <c:v>853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0071522309711287"/>
          <c:y val="0.12628689313925839"/>
          <c:w val="0.27150699912510934"/>
          <c:h val="0.64410686365681435"/>
        </c:manualLayout>
      </c:layout>
      <c:overlay val="0"/>
      <c:txPr>
        <a:bodyPr/>
        <a:lstStyle/>
        <a:p>
          <a:pPr>
            <a:defRPr sz="14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год</c:v>
                </c:pt>
              </c:strCache>
            </c:strRef>
          </c:tx>
          <c:explosion val="25"/>
          <c:dLbls>
            <c:dLbl>
              <c:idx val="2"/>
              <c:layout>
                <c:manualLayout>
                  <c:x val="2.733700885086842E-2"/>
                  <c:y val="-3.763889550191072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5.7098765432098762E-2"/>
                  <c:y val="-2.881206386069178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5.2469135802469133E-2"/>
                  <c:y val="5.52231223996592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1.6975308641975308E-2"/>
                  <c:y val="-3.361407450414041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Лист1!$A$2:$A$11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 и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Межбюджетные трансферты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33841.599999999999</c:v>
                </c:pt>
                <c:pt idx="1">
                  <c:v>1244.0999999999999</c:v>
                </c:pt>
                <c:pt idx="2">
                  <c:v>1612.1</c:v>
                </c:pt>
                <c:pt idx="3">
                  <c:v>8241.7999999999993</c:v>
                </c:pt>
                <c:pt idx="4">
                  <c:v>1300.5999999999999</c:v>
                </c:pt>
                <c:pt idx="5">
                  <c:v>369951.6</c:v>
                </c:pt>
                <c:pt idx="6">
                  <c:v>33056.1</c:v>
                </c:pt>
                <c:pt idx="7">
                  <c:v>40661.1</c:v>
                </c:pt>
                <c:pt idx="8">
                  <c:v>0</c:v>
                </c:pt>
                <c:pt idx="9">
                  <c:v>12508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3019053173908812"/>
          <c:y val="2.6563059190830959E-2"/>
          <c:w val="0.36055020900165258"/>
          <c:h val="0.8871847002647345"/>
        </c:manualLayout>
      </c:layout>
      <c:overlay val="0"/>
      <c:txPr>
        <a:bodyPr/>
        <a:lstStyle/>
        <a:p>
          <a:pPr>
            <a:defRPr sz="1400" baseline="0">
              <a:latin typeface="Angsana New" pitchFamily="18" charset="-34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0.62439</cdr:x>
      <cdr:y>0.03976</cdr:y>
    </cdr:from>
    <cdr:to>
      <cdr:x>1</cdr:x>
      <cdr:y>0.11927</cdr:y>
    </cdr:to>
    <cdr:sp macro="" textlink="">
      <cdr:nvSpPr>
        <cdr:cNvPr id="2" name="Заголовок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5266928" y="216024"/>
          <a:ext cx="316835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b">
          <a:noAutofit/>
        </a:bodyPr>
        <a:lstStyle xmlns:a="http://schemas.openxmlformats.org/drawingml/2006/main">
          <a:lvl1pPr algn="ctr" defTabSz="914400" rtl="0" eaLnBrk="1" latinLnBrk="0" hangingPunct="1">
            <a:lnSpc>
              <a:spcPts val="5800"/>
            </a:lnSpc>
            <a:spcBef>
              <a:spcPct val="0"/>
            </a:spcBef>
            <a:buNone/>
            <a:defRPr sz="5400" kern="120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defRPr>
          </a:lvl1pPr>
        </a:lstStyle>
        <a:p xmlns:a="http://schemas.openxmlformats.org/drawingml/2006/main">
          <a:r>
            <a:rPr lang="ru-RU" sz="2000" b="1" dirty="0" err="1" smtClean="0"/>
            <a:t>млн.руб</a:t>
          </a:r>
          <a:r>
            <a:rPr lang="ru-RU" sz="2000" b="1" dirty="0" smtClean="0"/>
            <a:t>.</a:t>
          </a:r>
          <a:endParaRPr lang="ru-RU" sz="2000" b="1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AB37-01AD-49CF-B956-CE45421FC195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645A7E-BE90-4134-BFFC-4F2D46444BF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AB37-01AD-49CF-B956-CE45421FC195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45A7E-BE90-4134-BFFC-4F2D46444B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AB37-01AD-49CF-B956-CE45421FC195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45A7E-BE90-4134-BFFC-4F2D46444BF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AB37-01AD-49CF-B956-CE45421FC195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45A7E-BE90-4134-BFFC-4F2D46444BF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AB37-01AD-49CF-B956-CE45421FC195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45A7E-BE90-4134-BFFC-4F2D46444BF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AB37-01AD-49CF-B956-CE45421FC195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45A7E-BE90-4134-BFFC-4F2D46444B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AB37-01AD-49CF-B956-CE45421FC195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45A7E-BE90-4134-BFFC-4F2D46444B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AB37-01AD-49CF-B956-CE45421FC195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45A7E-BE90-4134-BFFC-4F2D46444B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AB37-01AD-49CF-B956-CE45421FC195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45A7E-BE90-4134-BFFC-4F2D46444B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AB37-01AD-49CF-B956-CE45421FC195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45A7E-BE90-4134-BFFC-4F2D46444B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AB37-01AD-49CF-B956-CE45421FC195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45A7E-BE90-4134-BFFC-4F2D46444B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E68AB37-01AD-49CF-B956-CE45421FC195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5645A7E-BE90-4134-BFFC-4F2D46444BF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628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БЮДЖЕТ ДЛЯ ГРАЖДАН 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861048"/>
            <a:ext cx="6400800" cy="17526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 </a:t>
            </a:r>
            <a:r>
              <a:rPr lang="ru-RU" dirty="0"/>
              <a:t>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к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решению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</a:rPr>
              <a:t>Почепского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районного Совета народных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депутатов №206 от 26.12.2016г.  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«О БЮДЖЕТЕ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ПОЧЕПСКОГО МУНИЦИПАЛЬНОГО РАЙОНА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НА 2017 ГОД И ПЛАНОВЫЙ ПЕРИОД 2018-2019 ГОДОВ» 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39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5673" y="197342"/>
            <a:ext cx="8229600" cy="331440"/>
          </a:xfrm>
        </p:spPr>
        <p:txBody>
          <a:bodyPr/>
          <a:lstStyle/>
          <a:p>
            <a:r>
              <a:rPr lang="ru-RU" sz="1800" b="1" dirty="0" smtClean="0"/>
              <a:t>Уважаемые жители </a:t>
            </a:r>
            <a:r>
              <a:rPr lang="ru-RU" sz="1800" b="1" dirty="0" err="1" smtClean="0"/>
              <a:t>Почепского</a:t>
            </a:r>
            <a:r>
              <a:rPr lang="ru-RU" sz="1800" b="1" dirty="0" smtClean="0"/>
              <a:t> района!</a:t>
            </a:r>
            <a:endParaRPr lang="ru-RU" sz="1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76672"/>
            <a:ext cx="8568952" cy="612068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                               </a:t>
            </a:r>
            <a:r>
              <a:rPr lang="ru-RU" sz="1600" b="1" i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«Бюджет для граждан» познакомит Вас с положениями</a:t>
            </a:r>
          </a:p>
          <a:p>
            <a:pPr marL="0" indent="0" algn="just">
              <a:buNone/>
            </a:pPr>
            <a:r>
              <a:rPr lang="ru-RU" sz="1600" b="1" i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  <a:r>
              <a:rPr lang="ru-RU" sz="1600" b="1" i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                                   основного финансового документа </a:t>
            </a:r>
            <a:r>
              <a:rPr lang="ru-RU" sz="1600" b="1" i="1" dirty="0" err="1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Почепского</a:t>
            </a:r>
            <a:r>
              <a:rPr lang="ru-RU" sz="1600" b="1" i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 района – </a:t>
            </a:r>
          </a:p>
          <a:p>
            <a:pPr marL="0" indent="0" algn="just">
              <a:buNone/>
            </a:pPr>
            <a:r>
              <a:rPr lang="ru-RU" sz="1600" b="1" i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  <a:r>
              <a:rPr lang="ru-RU" sz="1600" b="1" i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                                   бюджета </a:t>
            </a:r>
            <a:r>
              <a:rPr lang="ru-RU" sz="1600" b="1" i="1" dirty="0" err="1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Почепского</a:t>
            </a:r>
            <a:r>
              <a:rPr lang="ru-RU" sz="1600" b="1" i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 муниципального района на 2017 год и</a:t>
            </a:r>
          </a:p>
          <a:p>
            <a:pPr marL="0" indent="0" algn="just">
              <a:buNone/>
            </a:pPr>
            <a:r>
              <a:rPr lang="ru-RU" sz="1600" b="1" i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  <a:r>
              <a:rPr lang="ru-RU" sz="1600" b="1" i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                                   плановый период 2018 и 2019 годов.</a:t>
            </a:r>
          </a:p>
          <a:p>
            <a:pPr marL="0" indent="0" algn="just">
              <a:buNone/>
            </a:pPr>
            <a:r>
              <a:rPr lang="ru-RU" sz="1600" b="1" i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                                    Представленная информация </a:t>
            </a:r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предназначена прежде всего</a:t>
            </a:r>
          </a:p>
          <a:p>
            <a:pPr marL="0" indent="0" algn="just">
              <a:buNone/>
            </a:pP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                                   для жителей </a:t>
            </a:r>
            <a:r>
              <a:rPr lang="ru-RU" sz="1600" i="1" dirty="0" err="1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Почепского</a:t>
            </a:r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 района, не обладающих знаниями в</a:t>
            </a:r>
          </a:p>
          <a:p>
            <a:pPr marL="0" indent="0" algn="just">
              <a:buNone/>
            </a:pPr>
            <a:r>
              <a:rPr lang="ru-RU" sz="1600" i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 </a:t>
            </a:r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                                   сфере бюджетного законодательства.</a:t>
            </a:r>
          </a:p>
          <a:p>
            <a:pPr marL="0" indent="0" algn="just">
              <a:buNone/>
            </a:pPr>
            <a:r>
              <a:rPr lang="ru-RU" sz="1600" b="1" i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       В данном документе мы постарались в доступной форме ознакомить граждан </a:t>
            </a:r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с основными целями, задачами и приоритетными направлениями бюджетной и налоговой политики </a:t>
            </a:r>
            <a:r>
              <a:rPr lang="ru-RU" sz="1600" i="1" dirty="0" err="1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Почепского</a:t>
            </a:r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 района, с основными характеристиками, районного бюджета. </a:t>
            </a:r>
          </a:p>
          <a:p>
            <a:pPr marL="0" indent="0" algn="just">
              <a:buNone/>
            </a:pPr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       В этом году, как и на федеральном уровне и региональном уровнях, мы возвращаемся к составлению бюджета на три года.</a:t>
            </a:r>
          </a:p>
          <a:p>
            <a:pPr marL="0" indent="0" algn="just">
              <a:buNone/>
            </a:pPr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       Принимая во внимание характер экономической ситуации, мы возвращаемся мы должны реально оценивать свои возможности по доходной части бюджета, чтобы сконцентрировать ограниченные бюджетные ресурсы на приоритетных направлениях. </a:t>
            </a:r>
          </a:p>
          <a:p>
            <a:pPr marL="0" indent="0" algn="just">
              <a:buNone/>
            </a:pPr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       Наша задача - найти такое соотношение бюджета. Которое позволит при любых обстоятельствах выполнить социальные обязательства и сохранить сбалансированность бюджета.</a:t>
            </a:r>
          </a:p>
          <a:p>
            <a:pPr marL="0" indent="0" algn="just">
              <a:buNone/>
            </a:pPr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       Граждане </a:t>
            </a:r>
            <a:r>
              <a:rPr lang="ru-RU" sz="1600" i="1" dirty="0" err="1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Почепского</a:t>
            </a:r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 районного должны быть уверены в том, что государственные средства используются эффективно, что они приносят конкретные результаты как для каждого человека в отдельности. </a:t>
            </a:r>
          </a:p>
          <a:p>
            <a:pPr marL="0" indent="0" algn="r">
              <a:buNone/>
            </a:pPr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С уважением , Морозов Максим Владимирович – </a:t>
            </a:r>
          </a:p>
          <a:p>
            <a:pPr marL="0" indent="0" algn="r">
              <a:buNone/>
            </a:pPr>
            <a:r>
              <a:rPr lang="ru-RU" sz="1600" i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глава администрации района</a:t>
            </a:r>
            <a:endParaRPr lang="ru-RU" sz="1600" i="1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4098" name="Picture 2" descr="C:\Users\1PC-Rebik\Downloads\morozov_m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1"/>
          <a:stretch/>
        </p:blipFill>
        <p:spPr bwMode="auto">
          <a:xfrm>
            <a:off x="467544" y="468086"/>
            <a:ext cx="1728192" cy="1894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72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475456"/>
          </a:xfrm>
        </p:spPr>
        <p:txBody>
          <a:bodyPr/>
          <a:lstStyle/>
          <a:p>
            <a:r>
              <a:rPr lang="ru-RU" sz="2800" dirty="0" smtClean="0"/>
              <a:t>Основные понятия, термины, определения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98245" y="1196752"/>
            <a:ext cx="2763534" cy="259228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1400" b="1" dirty="0" smtClean="0">
                <a:latin typeface="Times New Roman" pitchFamily="18" charset="0"/>
              </a:rPr>
              <a:t>Форма образования </a:t>
            </a:r>
            <a:r>
              <a:rPr lang="ru-RU" sz="1400" b="1" dirty="0">
                <a:latin typeface="Times New Roman" pitchFamily="18" charset="0"/>
              </a:rPr>
              <a:t>и расходования денежных средств, предназначенных для </a:t>
            </a:r>
            <a:r>
              <a:rPr lang="ru-RU" sz="1400" b="1" dirty="0" smtClean="0">
                <a:latin typeface="Times New Roman" pitchFamily="18" charset="0"/>
              </a:rPr>
              <a:t>финансового обеспечения </a:t>
            </a:r>
            <a:r>
              <a:rPr lang="ru-RU" sz="1400" b="1" dirty="0">
                <a:latin typeface="Times New Roman" pitchFamily="18" charset="0"/>
              </a:rPr>
              <a:t>задач и функций государства и местного самоуправления</a:t>
            </a:r>
            <a:r>
              <a:rPr lang="ru-RU" sz="1400" b="1" dirty="0" smtClean="0">
                <a:latin typeface="Times New Roman" pitchFamily="18" charset="0"/>
              </a:rPr>
              <a:t>. Представляет собой главный финансовый документ страны (региона, муниципалитета, поселения), утвержденный органом законодательной власти соответствующего уровня управления.</a:t>
            </a: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347864" y="476672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БЮДЖЕТ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395536" y="3717032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ДОХОДЫ БЮДЖЕТА</a:t>
            </a:r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17925" y="4725953"/>
            <a:ext cx="2763534" cy="1872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latin typeface="Times New Roman" pitchFamily="18" charset="0"/>
              </a:rPr>
              <a:t>Денежные средства поступающие в бюджет (налоги юридических лиц, штрафы, административные платежи и сборы) за исключением средств, являющихся источниками финансирования дефицита бюджета.</a:t>
            </a:r>
          </a:p>
          <a:p>
            <a:pPr marL="0" indent="0" algn="ctr">
              <a:buFont typeface="Arial" pitchFamily="34" charset="0"/>
              <a:buNone/>
            </a:pP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275856" y="3717032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РАСХОДЫ БЮДЖЕТА</a:t>
            </a:r>
            <a:endParaRPr lang="ru-RU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3320634" y="4437112"/>
            <a:ext cx="2763534" cy="244989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latin typeface="Times New Roman" pitchFamily="18" charset="0"/>
              </a:rPr>
              <a:t>Денежные средства выплачиваемые из бюджета, которые направляются на финансовое обеспечение задач и функций государственной власти  (социальные выплаты населению, содержание муниципальных учреждений, капитальное строительство и другие) за исключением средств, являющихся источниками финансирования дефицита бюджета.</a:t>
            </a:r>
          </a:p>
          <a:p>
            <a:pPr marL="0" indent="0" algn="ctr">
              <a:buFont typeface="Arial" pitchFamily="34" charset="0"/>
              <a:buNone/>
            </a:pP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67544" y="476672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БЮДЖЕТНАЯ СИСТЕМА РФ</a:t>
            </a:r>
            <a:endParaRPr lang="ru-RU" dirty="0"/>
          </a:p>
        </p:txBody>
      </p:sp>
      <p:sp>
        <p:nvSpPr>
          <p:cNvPr id="18" name="Объект 2"/>
          <p:cNvSpPr txBox="1">
            <a:spLocks/>
          </p:cNvSpPr>
          <p:nvPr/>
        </p:nvSpPr>
        <p:spPr>
          <a:xfrm>
            <a:off x="467544" y="1368557"/>
            <a:ext cx="2763534" cy="129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latin typeface="Times New Roman" pitchFamily="18" charset="0"/>
              </a:rPr>
              <a:t>Совокупность всех бюджетов в Российской Федерации: федерального, региональных, местных, государственных внебюджетных фондов</a:t>
            </a: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6156176" y="476672"/>
            <a:ext cx="2664296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КОНСОЛИДИРОВАННЫЙ БЮДЖЕТ</a:t>
            </a:r>
            <a:endParaRPr lang="ru-RU" dirty="0"/>
          </a:p>
        </p:txBody>
      </p:sp>
      <p:sp>
        <p:nvSpPr>
          <p:cNvPr id="21" name="Объект 2"/>
          <p:cNvSpPr txBox="1">
            <a:spLocks/>
          </p:cNvSpPr>
          <p:nvPr/>
        </p:nvSpPr>
        <p:spPr>
          <a:xfrm>
            <a:off x="6214179" y="1466393"/>
            <a:ext cx="2763534" cy="2592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latin typeface="Times New Roman" pitchFamily="18" charset="0"/>
              </a:rPr>
              <a:t>Свод бюджетов бюджетной системы РФ на соответствующей территории (за исключением бюджетов государственных внебюджетных фондов)  без учета межбюджетных трансфертов между этими бюджетами</a:t>
            </a: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6044750" y="3690516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Дефицит БЮДЖЕТА</a:t>
            </a:r>
            <a:endParaRPr lang="ru-RU" dirty="0"/>
          </a:p>
        </p:txBody>
      </p:sp>
      <p:sp>
        <p:nvSpPr>
          <p:cNvPr id="23" name="Объект 2"/>
          <p:cNvSpPr txBox="1">
            <a:spLocks/>
          </p:cNvSpPr>
          <p:nvPr/>
        </p:nvSpPr>
        <p:spPr>
          <a:xfrm>
            <a:off x="6044750" y="4473925"/>
            <a:ext cx="2763534" cy="5040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latin typeface="Times New Roman" pitchFamily="18" charset="0"/>
              </a:rPr>
              <a:t>Превышение расходов над доходами</a:t>
            </a:r>
          </a:p>
          <a:p>
            <a:pPr marL="0" indent="0" algn="ctr">
              <a:buFont typeface="Arial" pitchFamily="34" charset="0"/>
              <a:buNone/>
            </a:pPr>
            <a:endParaRPr lang="ru-RU" sz="14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92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397483" y="4365104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СУБСИДИИ</a:t>
            </a:r>
            <a:endParaRPr lang="ru-RU" sz="14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347864" y="5122574"/>
            <a:ext cx="2763534" cy="151216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latin typeface="Times New Roman" pitchFamily="18" charset="0"/>
              </a:rPr>
              <a:t>Межбюджетные трансферты, представляемые на безвозмездной и безвозвратной основе в целях </a:t>
            </a:r>
            <a:r>
              <a:rPr lang="ru-RU" sz="1400" b="1" dirty="0" err="1" smtClean="0">
                <a:latin typeface="Times New Roman" pitchFamily="18" charset="0"/>
              </a:rPr>
              <a:t>софинансирования</a:t>
            </a:r>
            <a:r>
              <a:rPr lang="ru-RU" sz="1400" b="1" dirty="0" smtClean="0">
                <a:latin typeface="Times New Roman" pitchFamily="18" charset="0"/>
              </a:rPr>
              <a:t> расходов на решение вопросов местного значения</a:t>
            </a: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185530" y="2072004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МЕЖБЮДЖЕТНЫЕ ТРАНСФЕРТЫ</a:t>
            </a:r>
            <a:endParaRPr lang="ru-RU" sz="1400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6095217" y="2924944"/>
            <a:ext cx="2763534" cy="1179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latin typeface="Times New Roman" pitchFamily="18" charset="0"/>
              </a:rPr>
              <a:t>Межбюджетные трансферты – средства, представляемые одним бюджетом бюджетной системы РФ другому бюджету бюджетной системы РФ</a:t>
            </a:r>
          </a:p>
          <a:p>
            <a:pPr marL="0" indent="0" algn="ctr">
              <a:buFont typeface="Arial" pitchFamily="34" charset="0"/>
              <a:buNone/>
            </a:pP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67544" y="188640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Профицит БЮДЖЕТА</a:t>
            </a:r>
            <a:endParaRPr lang="ru-RU" dirty="0"/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467544" y="1124744"/>
            <a:ext cx="2763534" cy="50567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latin typeface="Times New Roman" pitchFamily="18" charset="0"/>
              </a:rPr>
              <a:t>Превышение доходов бюджета над расходами</a:t>
            </a:r>
          </a:p>
          <a:p>
            <a:pPr marL="0" indent="0" algn="ctr">
              <a:buFont typeface="Arial" pitchFamily="34" charset="0"/>
              <a:buNone/>
            </a:pP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3397483" y="188640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Сбалансированность бюджета</a:t>
            </a:r>
            <a:endParaRPr lang="ru-RU" dirty="0"/>
          </a:p>
        </p:txBody>
      </p:sp>
      <p:sp>
        <p:nvSpPr>
          <p:cNvPr id="15" name="Объект 2"/>
          <p:cNvSpPr txBox="1">
            <a:spLocks/>
          </p:cNvSpPr>
          <p:nvPr/>
        </p:nvSpPr>
        <p:spPr>
          <a:xfrm>
            <a:off x="3364490" y="1052736"/>
            <a:ext cx="2763534" cy="114387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latin typeface="Times New Roman" pitchFamily="18" charset="0"/>
              </a:rPr>
              <a:t>По доходам и расходам – основополагающие требование, предъявляемое к органам, составляющим и утверждающим бюджет</a:t>
            </a: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16" name="Объект 2"/>
          <p:cNvSpPr txBox="1">
            <a:spLocks/>
          </p:cNvSpPr>
          <p:nvPr/>
        </p:nvSpPr>
        <p:spPr>
          <a:xfrm>
            <a:off x="6100423" y="980728"/>
            <a:ext cx="2763534" cy="1549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latin typeface="Times New Roman" pitchFamily="18" charset="0"/>
              </a:rPr>
              <a:t>Предельные объемы денежных средств, предусмотренных в соответствующем финансовом году для исполнения бюджетных обязательств</a:t>
            </a: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6233504" y="188640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Бюджетные ассигнования</a:t>
            </a:r>
            <a:endParaRPr lang="ru-RU" dirty="0"/>
          </a:p>
        </p:txBody>
      </p:sp>
      <p:sp>
        <p:nvSpPr>
          <p:cNvPr id="18" name="Овал 17"/>
          <p:cNvSpPr/>
          <p:nvPr/>
        </p:nvSpPr>
        <p:spPr>
          <a:xfrm>
            <a:off x="401022" y="1988840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БЮДЖЕТНЫЕ ОБЯЗАТЕЛЬСТВА</a:t>
            </a:r>
            <a:endParaRPr lang="ru-RU" sz="1400" dirty="0"/>
          </a:p>
        </p:txBody>
      </p:sp>
      <p:sp>
        <p:nvSpPr>
          <p:cNvPr id="19" name="Объект 2"/>
          <p:cNvSpPr txBox="1">
            <a:spLocks/>
          </p:cNvSpPr>
          <p:nvPr/>
        </p:nvSpPr>
        <p:spPr>
          <a:xfrm>
            <a:off x="475184" y="2924944"/>
            <a:ext cx="2763534" cy="93610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latin typeface="Times New Roman" pitchFamily="18" charset="0"/>
              </a:rPr>
              <a:t>Расходные обязательства, подлежащие исполнению в соответствующем финансовом году</a:t>
            </a: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3361244" y="2060848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МЕЖБЮДЖЕТНЫЕ ОТНОШЕНИЯ</a:t>
            </a:r>
            <a:endParaRPr lang="ru-RU" sz="1400" dirty="0"/>
          </a:p>
        </p:txBody>
      </p:sp>
      <p:sp>
        <p:nvSpPr>
          <p:cNvPr id="21" name="Объект 2"/>
          <p:cNvSpPr txBox="1">
            <a:spLocks/>
          </p:cNvSpPr>
          <p:nvPr/>
        </p:nvSpPr>
        <p:spPr>
          <a:xfrm>
            <a:off x="3311625" y="2852936"/>
            <a:ext cx="2763534" cy="1179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latin typeface="Times New Roman" pitchFamily="18" charset="0"/>
              </a:rPr>
              <a:t>Взаимоотношения между публично-правовыми образованиями по вопросам регулирования бюджетных правоотношений, организации осуществления бюджетного процесса</a:t>
            </a: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391150" y="3861048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ДОТАЦИИ</a:t>
            </a:r>
            <a:endParaRPr lang="ru-RU" sz="1400" dirty="0"/>
          </a:p>
        </p:txBody>
      </p:sp>
      <p:sp>
        <p:nvSpPr>
          <p:cNvPr id="23" name="Объект 2"/>
          <p:cNvSpPr txBox="1">
            <a:spLocks/>
          </p:cNvSpPr>
          <p:nvPr/>
        </p:nvSpPr>
        <p:spPr>
          <a:xfrm>
            <a:off x="373531" y="4734778"/>
            <a:ext cx="2763534" cy="16465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400" b="1" dirty="0">
                <a:latin typeface="Times New Roman" pitchFamily="18" charset="0"/>
              </a:rPr>
              <a:t>Межбюджетные </a:t>
            </a:r>
            <a:r>
              <a:rPr lang="ru-RU" sz="1400" b="1" dirty="0" smtClean="0">
                <a:latin typeface="Times New Roman" pitchFamily="18" charset="0"/>
              </a:rPr>
              <a:t>трансферты – предоставляемые на безвозмездной и безвозвратной основе без установления направлений и условий их использования </a:t>
            </a: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6128024" y="4104456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СУБВЕНЦИИ</a:t>
            </a:r>
            <a:endParaRPr lang="ru-RU" sz="1400" dirty="0"/>
          </a:p>
        </p:txBody>
      </p:sp>
      <p:sp>
        <p:nvSpPr>
          <p:cNvPr id="25" name="Объект 2"/>
          <p:cNvSpPr txBox="1">
            <a:spLocks/>
          </p:cNvSpPr>
          <p:nvPr/>
        </p:nvSpPr>
        <p:spPr>
          <a:xfrm>
            <a:off x="6135911" y="4978558"/>
            <a:ext cx="2763534" cy="165618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latin typeface="Times New Roman" pitchFamily="18" charset="0"/>
              </a:rPr>
              <a:t>Межбюджетные трансферты, представляемые на безвозмездной и безвозвратной основе в целях обеспечения исполнения отдельных государственных полномочий, переданных органам местного самоуправления.</a:t>
            </a:r>
            <a:endParaRPr lang="ru-RU" sz="14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406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2763534" cy="2304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b="1" dirty="0" smtClean="0">
                <a:latin typeface="Times New Roman" pitchFamily="18" charset="0"/>
              </a:rPr>
              <a:t>Публичные обязательства перед физическим лицом, подлежащие исполнению в денежной форме в установленном законом, иным нормативным правовым актом размере или имеющие установленный порядок его индексации</a:t>
            </a: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79512" y="548680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Публично нормативные обязательства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3298245" y="548680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Текущий финансовый год</a:t>
            </a:r>
            <a:endParaRPr lang="ru-RU" dirty="0"/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3199007" y="1628800"/>
            <a:ext cx="2763534" cy="15258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latin typeface="Times New Roman" pitchFamily="18" charset="0"/>
              </a:rPr>
              <a:t>Год, в котором осуществляется исполнение бюджета, составление и рассмотрение проекта бюджета на очередной финансовый год (очередной финансовый год и плановый период)</a:t>
            </a:r>
          </a:p>
          <a:p>
            <a:pPr marL="0" indent="0" algn="ctr">
              <a:buFont typeface="Arial" pitchFamily="34" charset="0"/>
              <a:buNone/>
            </a:pP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228184" y="548680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Очередной финансовый год</a:t>
            </a:r>
            <a:endParaRPr lang="ru-RU" dirty="0"/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6128946" y="1628800"/>
            <a:ext cx="2763534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latin typeface="Times New Roman" pitchFamily="18" charset="0"/>
              </a:rPr>
              <a:t>Финансовый год следующий за очередным финансовым годом</a:t>
            </a: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3298245" y="3699351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Плановый период</a:t>
            </a:r>
            <a:endParaRPr lang="ru-RU" dirty="0"/>
          </a:p>
        </p:txBody>
      </p:sp>
      <p:sp>
        <p:nvSpPr>
          <p:cNvPr id="16" name="Объект 2"/>
          <p:cNvSpPr txBox="1">
            <a:spLocks/>
          </p:cNvSpPr>
          <p:nvPr/>
        </p:nvSpPr>
        <p:spPr>
          <a:xfrm>
            <a:off x="3248626" y="4882852"/>
            <a:ext cx="2763534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latin typeface="Times New Roman" pitchFamily="18" charset="0"/>
              </a:rPr>
              <a:t>Два года, следующие за текущим финансовым годом</a:t>
            </a:r>
          </a:p>
        </p:txBody>
      </p:sp>
    </p:spTree>
    <p:extLst>
      <p:ext uri="{BB962C8B-B14F-4D97-AF65-F5344CB8AC3E}">
        <p14:creationId xmlns:p14="http://schemas.microsoft.com/office/powerpoint/2010/main" val="203942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4624"/>
            <a:ext cx="8579296" cy="835496"/>
          </a:xfrm>
        </p:spPr>
        <p:txBody>
          <a:bodyPr/>
          <a:lstStyle/>
          <a:p>
            <a:pPr>
              <a:lnSpc>
                <a:spcPts val="2000"/>
              </a:lnSpc>
            </a:pPr>
            <a:r>
              <a:rPr lang="ru-RU" sz="2800" dirty="0" smtClean="0"/>
              <a:t>Бюджетная система Российской Федерации </a:t>
            </a:r>
            <a:r>
              <a:rPr lang="ru-RU" sz="1800" dirty="0" smtClean="0"/>
              <a:t>основанная на экономических отношениях и государственном устройстве РФ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892696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Это совокупность федерального бюджета, бюджетов субъектов Российской Федерации, местных бюджетов и бюджетов государственных внебюджетных фондов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87824" y="1628800"/>
            <a:ext cx="2880320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 бюджетам бюджетной системы РФ относятся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91580" y="2780928"/>
            <a:ext cx="741682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Федеральный бюджет и бюджеты государственных внебюджетных фондов Российской Федерации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1650" y="3941440"/>
            <a:ext cx="6192688" cy="7116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Бюджеты субъектов РФ и бюджеты территориальных внебюджетных фондов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1730" y="4955410"/>
            <a:ext cx="457250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Местные бюджеты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91580" y="5733256"/>
            <a:ext cx="313234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Бюджет </a:t>
            </a:r>
            <a:r>
              <a:rPr lang="ru-RU" dirty="0" err="1" smtClean="0"/>
              <a:t>муниципльного</a:t>
            </a:r>
            <a:r>
              <a:rPr lang="ru-RU" dirty="0" smtClean="0"/>
              <a:t> района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60099" y="5733256"/>
            <a:ext cx="313234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Бюджет поселения</a:t>
            </a:r>
            <a:endParaRPr lang="ru-RU" dirty="0"/>
          </a:p>
        </p:txBody>
      </p:sp>
      <p:cxnSp>
        <p:nvCxnSpPr>
          <p:cNvPr id="11" name="Прямая со стрелкой 10"/>
          <p:cNvCxnSpPr>
            <a:stCxn id="4" idx="2"/>
          </p:cNvCxnSpPr>
          <p:nvPr/>
        </p:nvCxnSpPr>
        <p:spPr>
          <a:xfrm>
            <a:off x="4427984" y="2636912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427984" y="3789040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425482" y="4653136"/>
            <a:ext cx="2502" cy="3022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2355252" y="5472762"/>
            <a:ext cx="2502" cy="3022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6516216" y="5486058"/>
            <a:ext cx="2502" cy="3022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95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/>
          <a:lstStyle/>
          <a:p>
            <a:r>
              <a:rPr lang="ru-RU" sz="2800" dirty="0" smtClean="0"/>
              <a:t>Доходы бюджета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76672"/>
            <a:ext cx="8229600" cy="604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/>
              <a:t>Доходы бюджета – поступающие в бюджет денежные средства (исключение – средства от продажи акций и кредитные ресурсы)</a:t>
            </a:r>
            <a:endParaRPr lang="ru-RU" sz="1600" dirty="0"/>
          </a:p>
        </p:txBody>
      </p:sp>
      <p:sp>
        <p:nvSpPr>
          <p:cNvPr id="4" name="Лента лицом вверх 3"/>
          <p:cNvSpPr/>
          <p:nvPr/>
        </p:nvSpPr>
        <p:spPr>
          <a:xfrm>
            <a:off x="290247" y="1268760"/>
            <a:ext cx="2880320" cy="792088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Налоговые доходы</a:t>
            </a:r>
            <a:endParaRPr lang="ru-RU" sz="1400" dirty="0"/>
          </a:p>
        </p:txBody>
      </p:sp>
      <p:sp>
        <p:nvSpPr>
          <p:cNvPr id="6" name="Лента лицом вверх 5"/>
          <p:cNvSpPr/>
          <p:nvPr/>
        </p:nvSpPr>
        <p:spPr>
          <a:xfrm>
            <a:off x="3203848" y="1268760"/>
            <a:ext cx="2880320" cy="792088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Неналоговые доходы</a:t>
            </a:r>
            <a:endParaRPr lang="ru-RU" sz="1400" dirty="0"/>
          </a:p>
        </p:txBody>
      </p:sp>
      <p:sp>
        <p:nvSpPr>
          <p:cNvPr id="7" name="Лента лицом вверх 6"/>
          <p:cNvSpPr/>
          <p:nvPr/>
        </p:nvSpPr>
        <p:spPr>
          <a:xfrm>
            <a:off x="6263680" y="1268760"/>
            <a:ext cx="2880320" cy="792088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Безвозмездные поступления</a:t>
            </a:r>
            <a:endParaRPr lang="ru-RU" sz="1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51504" y="2492896"/>
            <a:ext cx="1948288" cy="25922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Поступления от уплаты федеральных, региональных и местных налогов и сборов, предусмотренных Российской Федерации</a:t>
            </a:r>
            <a:endParaRPr lang="ru-RU" sz="16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19872" y="2500854"/>
            <a:ext cx="2448272" cy="25922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Поступления от уплаты иных платежей и сборов, установленных </a:t>
            </a:r>
            <a:r>
              <a:rPr lang="ru-RU" sz="1600" dirty="0"/>
              <a:t>законодательством Российской Федерации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516216" y="2204864"/>
            <a:ext cx="2448272" cy="44644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Поступления от других бюджетов бюджетной системы Российской Федерации (межбюджетные трансферты в виде дотаций, субсидий и субвенций). Поступления от организаций и граждан (кроме налоговых и неналоговых доходов)</a:t>
            </a:r>
            <a:endParaRPr lang="ru-RU" sz="1600" dirty="0"/>
          </a:p>
        </p:txBody>
      </p:sp>
      <p:cxnSp>
        <p:nvCxnSpPr>
          <p:cNvPr id="11" name="Прямая со стрелкой 10"/>
          <p:cNvCxnSpPr>
            <a:stCxn id="4" idx="2"/>
          </p:cNvCxnSpPr>
          <p:nvPr/>
        </p:nvCxnSpPr>
        <p:spPr>
          <a:xfrm>
            <a:off x="1730407" y="1928831"/>
            <a:ext cx="0" cy="6360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643586" y="1886827"/>
            <a:ext cx="0" cy="6360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endCxn id="10" idx="0"/>
          </p:cNvCxnSpPr>
          <p:nvPr/>
        </p:nvCxnSpPr>
        <p:spPr>
          <a:xfrm>
            <a:off x="7740352" y="1892777"/>
            <a:ext cx="0" cy="3120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427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 smtClean="0"/>
              <a:t>Виды доходов бюджета </a:t>
            </a:r>
            <a:r>
              <a:rPr lang="ru-RU" sz="2000" b="1" dirty="0" err="1" smtClean="0"/>
              <a:t>Почепского</a:t>
            </a:r>
            <a:r>
              <a:rPr lang="ru-RU" sz="2000" b="1" dirty="0" smtClean="0"/>
              <a:t> муниципального района</a:t>
            </a:r>
            <a:endParaRPr lang="ru-RU" sz="2000" b="1" dirty="0"/>
          </a:p>
        </p:txBody>
      </p:sp>
      <p:sp>
        <p:nvSpPr>
          <p:cNvPr id="4" name="Лента лицом вверх 3"/>
          <p:cNvSpPr/>
          <p:nvPr/>
        </p:nvSpPr>
        <p:spPr>
          <a:xfrm>
            <a:off x="290247" y="548680"/>
            <a:ext cx="2880320" cy="792088"/>
          </a:xfrm>
          <a:prstGeom prst="ribbon2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Налоговые доходы</a:t>
            </a:r>
            <a:endParaRPr lang="ru-RU" sz="1400" dirty="0"/>
          </a:p>
        </p:txBody>
      </p:sp>
      <p:sp>
        <p:nvSpPr>
          <p:cNvPr id="6" name="Лента лицом вверх 5"/>
          <p:cNvSpPr/>
          <p:nvPr/>
        </p:nvSpPr>
        <p:spPr>
          <a:xfrm>
            <a:off x="3203848" y="548680"/>
            <a:ext cx="2880320" cy="792088"/>
          </a:xfrm>
          <a:prstGeom prst="ribbon2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Неналоговые доходы</a:t>
            </a:r>
            <a:endParaRPr lang="ru-RU" sz="1400" dirty="0"/>
          </a:p>
        </p:txBody>
      </p:sp>
      <p:sp>
        <p:nvSpPr>
          <p:cNvPr id="7" name="Лента лицом вверх 6"/>
          <p:cNvSpPr/>
          <p:nvPr/>
        </p:nvSpPr>
        <p:spPr>
          <a:xfrm>
            <a:off x="6263680" y="548680"/>
            <a:ext cx="2880320" cy="792088"/>
          </a:xfrm>
          <a:prstGeom prst="ribbon2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Безвозмездные поступления</a:t>
            </a:r>
            <a:endParaRPr lang="ru-RU" sz="14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99593" y="1484784"/>
            <a:ext cx="2016224" cy="432048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/>
              <a:t>Налог </a:t>
            </a:r>
            <a:r>
              <a:rPr lang="ru-RU" sz="1200" b="1" dirty="0"/>
              <a:t>на доходы физических лиц </a:t>
            </a:r>
            <a:endParaRPr lang="ru-RU" sz="12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72953" y="1991544"/>
            <a:ext cx="2016224" cy="429344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/>
              <a:t>Акцизы </a:t>
            </a:r>
            <a:r>
              <a:rPr lang="ru-RU" sz="1200" b="1" dirty="0"/>
              <a:t>на нефтепродукты </a:t>
            </a:r>
            <a:endParaRPr lang="ru-RU" sz="12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72140" y="3140968"/>
            <a:ext cx="2017038" cy="576064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/>
              <a:t>Единый </a:t>
            </a:r>
            <a:r>
              <a:rPr lang="ru-RU" sz="1200" b="1" dirty="0"/>
              <a:t>сельскохозяйственный налог </a:t>
            </a:r>
            <a:endParaRPr lang="ru-RU" sz="12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72139" y="2479576"/>
            <a:ext cx="2012458" cy="576064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/>
              <a:t>Единый </a:t>
            </a:r>
            <a:r>
              <a:rPr lang="ru-RU" sz="1200" b="1" dirty="0"/>
              <a:t>налог на вменный доход </a:t>
            </a:r>
            <a:endParaRPr lang="ru-RU" sz="12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63793" y="3789040"/>
            <a:ext cx="2016224" cy="792088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/>
              <a:t>Налог</a:t>
            </a:r>
            <a:r>
              <a:rPr lang="ru-RU" sz="1200" b="1" dirty="0"/>
              <a:t>, взимаемый в связи с применением патентной системы налогообложения </a:t>
            </a:r>
            <a:endParaRPr lang="ru-RU" sz="12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707904" y="1484784"/>
            <a:ext cx="1872208" cy="115212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/>
              <a:t>Доходы </a:t>
            </a:r>
            <a:r>
              <a:rPr lang="ru-RU" sz="1200" b="1" dirty="0"/>
              <a:t>от использования имущества, находящегося в муниципальной собственности </a:t>
            </a:r>
            <a:endParaRPr lang="ru-RU" sz="12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95774" y="5151251"/>
            <a:ext cx="2012458" cy="459432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/>
              <a:t>Прочие </a:t>
            </a:r>
            <a:r>
              <a:rPr lang="ru-RU" sz="1200" b="1" dirty="0"/>
              <a:t>налоговые доходы </a:t>
            </a:r>
            <a:endParaRPr lang="ru-RU" sz="12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707904" y="4581128"/>
            <a:ext cx="1872208" cy="41799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/>
              <a:t>Доходы </a:t>
            </a:r>
            <a:r>
              <a:rPr lang="ru-RU" sz="1200" b="1" dirty="0"/>
              <a:t>от оказания платных услуг </a:t>
            </a:r>
            <a:endParaRPr lang="ru-RU" sz="12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94010" y="4658839"/>
            <a:ext cx="2003298" cy="432048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/>
              <a:t>Государственная </a:t>
            </a:r>
            <a:r>
              <a:rPr lang="ru-RU" sz="1200" b="1" dirty="0"/>
              <a:t>пошлина </a:t>
            </a:r>
            <a:endParaRPr lang="ru-RU" sz="1200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707904" y="2708920"/>
            <a:ext cx="1872208" cy="929673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/>
              <a:t>Доходы </a:t>
            </a:r>
            <a:r>
              <a:rPr lang="ru-RU" sz="1200" b="1" dirty="0"/>
              <a:t>от продажи имущества, находящегося в муниципальной собственности </a:t>
            </a:r>
            <a:endParaRPr lang="ru-RU" sz="1200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707904" y="3717032"/>
            <a:ext cx="1872208" cy="80089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/>
              <a:t>Платежи </a:t>
            </a:r>
            <a:r>
              <a:rPr lang="ru-RU" sz="1200" b="1" dirty="0"/>
              <a:t>за пользование природными ресурсами </a:t>
            </a:r>
            <a:endParaRPr lang="ru-RU" sz="1200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707904" y="5085184"/>
            <a:ext cx="1872208" cy="42517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/>
              <a:t>Штрафы, санкции, возмещение ущерба </a:t>
            </a:r>
            <a:endParaRPr lang="ru-RU" sz="1200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707904" y="5610683"/>
            <a:ext cx="1872208" cy="425178"/>
          </a:xfrm>
          <a:prstGeom prst="roundRect">
            <a:avLst/>
          </a:prstGeom>
          <a:solidFill>
            <a:srgbClr val="00B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/>
              <a:t>Прочие </a:t>
            </a:r>
            <a:r>
              <a:rPr lang="ru-RU" sz="1200" b="1" dirty="0"/>
              <a:t>неналоговые доходы </a:t>
            </a:r>
            <a:endParaRPr lang="ru-RU" sz="1200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732240" y="2101803"/>
            <a:ext cx="1872208" cy="41799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/>
              <a:t>Субсидии </a:t>
            </a:r>
            <a:endParaRPr lang="ru-RU" sz="1200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713647" y="2846641"/>
            <a:ext cx="1872208" cy="41799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/>
              <a:t>Субвенции </a:t>
            </a:r>
            <a:endParaRPr lang="ru-RU" sz="1200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713647" y="3717032"/>
            <a:ext cx="1872208" cy="73750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/>
              <a:t>Иные </a:t>
            </a:r>
            <a:r>
              <a:rPr lang="ru-RU" sz="1200" b="1" dirty="0"/>
              <a:t>межбюджетные трансферты </a:t>
            </a:r>
            <a:endParaRPr lang="ru-RU" sz="1200" dirty="0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539552" y="1340768"/>
            <a:ext cx="0" cy="4040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endCxn id="12" idx="1"/>
          </p:cNvCxnSpPr>
          <p:nvPr/>
        </p:nvCxnSpPr>
        <p:spPr>
          <a:xfrm>
            <a:off x="539552" y="1700808"/>
            <a:ext cx="36004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539552" y="2206216"/>
            <a:ext cx="36004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512912" y="2767608"/>
            <a:ext cx="36004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539551" y="3429000"/>
            <a:ext cx="36004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539551" y="4185084"/>
            <a:ext cx="36004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539552" y="4874863"/>
            <a:ext cx="36004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539551" y="5377397"/>
            <a:ext cx="36004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3347864" y="1333922"/>
            <a:ext cx="0" cy="4489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3347864" y="2068809"/>
            <a:ext cx="36004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3347864" y="3173756"/>
            <a:ext cx="36004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3347863" y="4112726"/>
            <a:ext cx="36004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>
            <a:off x="3347864" y="4790126"/>
            <a:ext cx="36004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3333692" y="5297773"/>
            <a:ext cx="36004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3347864" y="5823272"/>
            <a:ext cx="36004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H="1">
            <a:off x="6372199" y="1333922"/>
            <a:ext cx="1" cy="27518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6372199" y="1707833"/>
            <a:ext cx="36004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6372200" y="2310802"/>
            <a:ext cx="36004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6372199" y="3055639"/>
            <a:ext cx="36004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Скругленный прямоугольник 51"/>
          <p:cNvSpPr/>
          <p:nvPr/>
        </p:nvSpPr>
        <p:spPr>
          <a:xfrm>
            <a:off x="6754079" y="1491809"/>
            <a:ext cx="1872208" cy="41799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/>
              <a:t>Дотации </a:t>
            </a:r>
            <a:endParaRPr lang="ru-RU" sz="1200" dirty="0"/>
          </a:p>
        </p:txBody>
      </p:sp>
      <p:cxnSp>
        <p:nvCxnSpPr>
          <p:cNvPr id="56" name="Прямая со стрелкой 55"/>
          <p:cNvCxnSpPr/>
          <p:nvPr/>
        </p:nvCxnSpPr>
        <p:spPr>
          <a:xfrm>
            <a:off x="6372200" y="4085782"/>
            <a:ext cx="36004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19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712968" cy="1296143"/>
          </a:xfrm>
        </p:spPr>
        <p:txBody>
          <a:bodyPr/>
          <a:lstStyle/>
          <a:p>
            <a:r>
              <a:rPr lang="ru-RU" sz="1600" b="1" dirty="0" smtClean="0"/>
              <a:t>Налог </a:t>
            </a:r>
            <a:r>
              <a:rPr lang="ru-RU" sz="1600" b="1" dirty="0"/>
              <a:t>- обязательный, индивидуально безвозмездный платеж, взимаемый с 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b="1" dirty="0"/>
              <a:t>организаций и физических лиц в форме отчуждения принадлежащих им на праве 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b="1" dirty="0"/>
              <a:t>собственности, хозяйственного ведения или оперативного управления денежных 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b="1" dirty="0"/>
              <a:t>средств в целях финансового обеспечения деятельности государства 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b="1" dirty="0"/>
              <a:t>и (или) муниципальных образований </a:t>
            </a:r>
            <a:endParaRPr lang="ru-RU" sz="16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1498834"/>
            <a:ext cx="2160240" cy="4900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ФЕДЕРАЛЬНЫЕ </a:t>
            </a:r>
            <a:endParaRPr lang="ru-RU" sz="16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75856" y="1484784"/>
            <a:ext cx="2160240" cy="4900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РЕГИОНАЛЬНЫЕ</a:t>
            </a:r>
            <a:endParaRPr lang="ru-RU" sz="16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56176" y="1484784"/>
            <a:ext cx="2160240" cy="4900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МЕСТНЫЕ</a:t>
            </a:r>
            <a:endParaRPr lang="ru-RU" sz="1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26310" y="2276872"/>
            <a:ext cx="6958058" cy="432048"/>
          </a:xfrm>
          <a:prstGeom prst="roundRect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Установлены Налоговым кодексом  РФ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5536" y="2780928"/>
            <a:ext cx="2376264" cy="2736304"/>
          </a:xfrm>
          <a:prstGeom prst="roundRect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/>
          </a:p>
          <a:p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обязательны к уплате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всей территории РФ,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например: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налог </a:t>
            </a:r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доходы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физических </a:t>
            </a:r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лиц;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налог </a:t>
            </a:r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прибыль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организаций</a:t>
            </a:r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государственная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пошлина</a:t>
            </a:r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акцизы</a:t>
            </a:r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водный </a:t>
            </a:r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2815208" y="2780928"/>
            <a:ext cx="2476872" cy="3276364"/>
          </a:xfrm>
          <a:prstGeom prst="roundRect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законами субъектов 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Российской Федерации и 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обязательны к уплате 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территориях 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соответствующих 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субъектов РФ, 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например: </a:t>
            </a:r>
          </a:p>
          <a:p>
            <a:pPr algn="just"/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налог </a:t>
            </a:r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имущество 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организаций</a:t>
            </a:r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транспортный </a:t>
            </a:r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налог; 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патенты 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одзаголовок 10"/>
          <p:cNvSpPr txBox="1">
            <a:spLocks/>
          </p:cNvSpPr>
          <p:nvPr/>
        </p:nvSpPr>
        <p:spPr>
          <a:xfrm>
            <a:off x="5459008" y="2780928"/>
            <a:ext cx="2857407" cy="3960439"/>
          </a:xfrm>
          <a:prstGeom prst="roundRect">
            <a:avLst/>
          </a:prstGeom>
          <a:solidFill>
            <a:srgbClr val="92D050"/>
          </a:solidFill>
          <a:ln w="28575" cap="flat" cmpd="sng" algn="ctr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chemeClr val="tx1"/>
                </a:solidFill>
              </a:rPr>
              <a:t>и </a:t>
            </a:r>
            <a:r>
              <a:rPr lang="ru-RU" sz="1400" b="1" dirty="0">
                <a:solidFill>
                  <a:schemeClr val="tx1"/>
                </a:solidFill>
              </a:rPr>
              <a:t>нормативными 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правовыми актами 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представительных 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органов муниципальных 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образований и 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обязательны к уплате 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на территориях 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соответствующих 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муниципальных 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образований, 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например: </a:t>
            </a:r>
          </a:p>
          <a:p>
            <a:r>
              <a:rPr lang="ru-RU" sz="1400" b="1" i="1" dirty="0" smtClean="0">
                <a:solidFill>
                  <a:schemeClr val="tx1"/>
                </a:solidFill>
              </a:rPr>
              <a:t>         земельный </a:t>
            </a:r>
            <a:r>
              <a:rPr lang="ru-RU" sz="1400" b="1" i="1" dirty="0">
                <a:solidFill>
                  <a:schemeClr val="tx1"/>
                </a:solidFill>
              </a:rPr>
              <a:t>налог; </a:t>
            </a:r>
            <a:endParaRPr lang="ru-RU" sz="1400" b="1" dirty="0">
              <a:solidFill>
                <a:schemeClr val="tx1"/>
              </a:solidFill>
            </a:endParaRPr>
          </a:p>
          <a:p>
            <a:r>
              <a:rPr lang="ru-RU" sz="1400" b="1" i="1" dirty="0" smtClean="0">
                <a:solidFill>
                  <a:schemeClr val="tx1"/>
                </a:solidFill>
              </a:rPr>
              <a:t>               налог </a:t>
            </a:r>
            <a:r>
              <a:rPr lang="ru-RU" sz="1400" b="1" i="1" dirty="0">
                <a:solidFill>
                  <a:schemeClr val="tx1"/>
                </a:solidFill>
              </a:rPr>
              <a:t>на имущество </a:t>
            </a:r>
            <a:endParaRPr lang="ru-RU" sz="1400" b="1" dirty="0">
              <a:solidFill>
                <a:schemeClr val="tx1"/>
              </a:solidFill>
            </a:endParaRPr>
          </a:p>
          <a:p>
            <a:r>
              <a:rPr lang="ru-RU" sz="1400" b="1" i="1" dirty="0" smtClean="0">
                <a:solidFill>
                  <a:schemeClr val="tx1"/>
                </a:solidFill>
              </a:rPr>
              <a:t>      физических </a:t>
            </a:r>
            <a:r>
              <a:rPr lang="ru-RU" sz="1400" b="1" i="1" dirty="0">
                <a:solidFill>
                  <a:schemeClr val="tx1"/>
                </a:solidFill>
              </a:rPr>
              <a:t>лиц 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>
            <a:stCxn id="5" idx="2"/>
          </p:cNvCxnSpPr>
          <p:nvPr/>
        </p:nvCxnSpPr>
        <p:spPr>
          <a:xfrm>
            <a:off x="1475656" y="1988840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355976" y="1974790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7236296" y="1997224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676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88640"/>
            <a:ext cx="8278688" cy="371127"/>
          </a:xfrm>
        </p:spPr>
        <p:txBody>
          <a:bodyPr/>
          <a:lstStyle/>
          <a:p>
            <a:r>
              <a:rPr lang="ru-RU" sz="2400" dirty="0" smtClean="0"/>
              <a:t>Какие налоги уплачивают жители </a:t>
            </a:r>
            <a:r>
              <a:rPr lang="ru-RU" sz="2400" dirty="0" err="1" smtClean="0"/>
              <a:t>Почепского</a:t>
            </a:r>
            <a:r>
              <a:rPr lang="ru-RU" sz="2400" dirty="0" smtClean="0"/>
              <a:t> района</a:t>
            </a:r>
            <a:endParaRPr lang="ru-RU" sz="24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548680"/>
            <a:ext cx="3096344" cy="280831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Налог на доходы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физических лиц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гл. 23 Налогового кодекса РФ, ставка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налога 13%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в отдельных случаях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9 %, 30 %, 35 %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Предоставление налоговых вычетов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Социальные: в сумме, уплаченной: за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обучение, на лечение, дополнительных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страховых взносов на накопительную часть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трудовой пенсии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Стандартные: в том числе на детей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Профессиональные: в том числе для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нотариусов, адвокатов, лиц, получивших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авторские вознаграждения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Имущественные: в том числе на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приобретение жилья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91880" y="548680"/>
            <a:ext cx="5472608" cy="2736304"/>
          </a:xfrm>
          <a:prstGeom prst="roundRect">
            <a:avLst/>
          </a:prstGeom>
          <a:solidFill>
            <a:srgbClr val="E3E3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00" b="1" dirty="0">
                <a:solidFill>
                  <a:schemeClr val="tx1"/>
                </a:solidFill>
              </a:rPr>
              <a:t>Налог на имущество</a:t>
            </a:r>
          </a:p>
          <a:p>
            <a:pPr algn="just"/>
            <a:r>
              <a:rPr lang="ru-RU" sz="1000" b="1" dirty="0">
                <a:solidFill>
                  <a:schemeClr val="tx1"/>
                </a:solidFill>
              </a:rPr>
              <a:t>физических лиц</a:t>
            </a:r>
          </a:p>
          <a:p>
            <a:pPr algn="just"/>
            <a:r>
              <a:rPr lang="ru-RU" sz="1000" b="1" dirty="0">
                <a:solidFill>
                  <a:schemeClr val="tx1"/>
                </a:solidFill>
              </a:rPr>
              <a:t>С 1 января 2015 года </a:t>
            </a:r>
            <a:r>
              <a:rPr lang="ru-RU" sz="1000" dirty="0">
                <a:solidFill>
                  <a:schemeClr val="tx1"/>
                </a:solidFill>
              </a:rPr>
              <a:t>отменен Закон РФ </a:t>
            </a:r>
            <a:r>
              <a:rPr lang="ru-RU" sz="1000" dirty="0" smtClean="0">
                <a:solidFill>
                  <a:schemeClr val="tx1"/>
                </a:solidFill>
              </a:rPr>
              <a:t>от 09.12.1991 </a:t>
            </a:r>
            <a:r>
              <a:rPr lang="ru-RU" sz="1000" dirty="0">
                <a:solidFill>
                  <a:schemeClr val="tx1"/>
                </a:solidFill>
              </a:rPr>
              <a:t>г. № 2003-1 «О налогах на </a:t>
            </a:r>
            <a:r>
              <a:rPr lang="ru-RU" sz="1000" dirty="0" smtClean="0">
                <a:solidFill>
                  <a:schemeClr val="tx1"/>
                </a:solidFill>
              </a:rPr>
              <a:t>имущество физических </a:t>
            </a:r>
            <a:r>
              <a:rPr lang="ru-RU" sz="1000" dirty="0">
                <a:solidFill>
                  <a:schemeClr val="tx1"/>
                </a:solidFill>
              </a:rPr>
              <a:t>лиц» и введена в Налоговый </a:t>
            </a:r>
            <a:r>
              <a:rPr lang="ru-RU" sz="1000" dirty="0" smtClean="0">
                <a:solidFill>
                  <a:schemeClr val="tx1"/>
                </a:solidFill>
              </a:rPr>
              <a:t>Кодекс РФ </a:t>
            </a:r>
            <a:r>
              <a:rPr lang="ru-RU" sz="1000" dirty="0">
                <a:solidFill>
                  <a:schemeClr val="tx1"/>
                </a:solidFill>
              </a:rPr>
              <a:t>новая </a:t>
            </a:r>
            <a:r>
              <a:rPr lang="ru-RU" sz="1000" b="1" dirty="0">
                <a:solidFill>
                  <a:schemeClr val="tx1"/>
                </a:solidFill>
              </a:rPr>
              <a:t>Глава 32 «Налог на </a:t>
            </a:r>
            <a:r>
              <a:rPr lang="ru-RU" sz="1000" b="1" dirty="0" smtClean="0">
                <a:solidFill>
                  <a:schemeClr val="tx1"/>
                </a:solidFill>
              </a:rPr>
              <a:t>имущество физических </a:t>
            </a:r>
            <a:r>
              <a:rPr lang="ru-RU" sz="1000" b="1" dirty="0">
                <a:solidFill>
                  <a:schemeClr val="tx1"/>
                </a:solidFill>
              </a:rPr>
              <a:t>лиц</a:t>
            </a:r>
            <a:r>
              <a:rPr lang="ru-RU" sz="1000" b="1" dirty="0" smtClean="0">
                <a:solidFill>
                  <a:schemeClr val="tx1"/>
                </a:solidFill>
              </a:rPr>
              <a:t>» </a:t>
            </a:r>
            <a:r>
              <a:rPr lang="ru-RU" sz="1000" dirty="0" smtClean="0">
                <a:solidFill>
                  <a:schemeClr val="tx1"/>
                </a:solidFill>
              </a:rPr>
              <a:t>В </a:t>
            </a:r>
            <a:r>
              <a:rPr lang="ru-RU" sz="1000" dirty="0">
                <a:solidFill>
                  <a:schemeClr val="tx1"/>
                </a:solidFill>
              </a:rPr>
              <a:t>соответствии с Законом </a:t>
            </a:r>
            <a:r>
              <a:rPr lang="ru-RU" sz="1000" dirty="0" smtClean="0">
                <a:solidFill>
                  <a:schemeClr val="tx1"/>
                </a:solidFill>
              </a:rPr>
              <a:t>Брянской области </a:t>
            </a:r>
            <a:r>
              <a:rPr lang="ru-RU" sz="1000" dirty="0">
                <a:solidFill>
                  <a:schemeClr val="tx1"/>
                </a:solidFill>
              </a:rPr>
              <a:t>от </a:t>
            </a:r>
            <a:r>
              <a:rPr lang="ru-RU" sz="1000" dirty="0" smtClean="0">
                <a:solidFill>
                  <a:schemeClr val="tx1"/>
                </a:solidFill>
              </a:rPr>
              <a:t>28.09.2015 года №80 </a:t>
            </a:r>
            <a:r>
              <a:rPr lang="ru-RU" sz="1000" dirty="0">
                <a:solidFill>
                  <a:schemeClr val="tx1"/>
                </a:solidFill>
              </a:rPr>
              <a:t>на территории </a:t>
            </a:r>
            <a:r>
              <a:rPr lang="ru-RU" sz="1000" dirty="0" smtClean="0">
                <a:solidFill>
                  <a:schemeClr val="tx1"/>
                </a:solidFill>
              </a:rPr>
              <a:t>Брянской области </a:t>
            </a:r>
            <a:r>
              <a:rPr lang="ru-RU" sz="1000" dirty="0">
                <a:solidFill>
                  <a:schemeClr val="tx1"/>
                </a:solidFill>
              </a:rPr>
              <a:t>с 1 января </a:t>
            </a:r>
            <a:r>
              <a:rPr lang="ru-RU" sz="1000" dirty="0" smtClean="0">
                <a:solidFill>
                  <a:schemeClr val="tx1"/>
                </a:solidFill>
              </a:rPr>
              <a:t>2016 </a:t>
            </a:r>
            <a:r>
              <a:rPr lang="ru-RU" sz="1000" dirty="0">
                <a:solidFill>
                  <a:schemeClr val="tx1"/>
                </a:solidFill>
              </a:rPr>
              <a:t>года </a:t>
            </a:r>
            <a:r>
              <a:rPr lang="ru-RU" sz="1000" dirty="0" smtClean="0">
                <a:solidFill>
                  <a:schemeClr val="tx1"/>
                </a:solidFill>
              </a:rPr>
              <a:t>установлен порядок </a:t>
            </a:r>
            <a:r>
              <a:rPr lang="ru-RU" sz="1000" dirty="0">
                <a:solidFill>
                  <a:schemeClr val="tx1"/>
                </a:solidFill>
              </a:rPr>
              <a:t>определения налоговой базы по </a:t>
            </a:r>
            <a:r>
              <a:rPr lang="ru-RU" sz="1000" dirty="0" smtClean="0">
                <a:solidFill>
                  <a:schemeClr val="tx1"/>
                </a:solidFill>
              </a:rPr>
              <a:t>налогу на </a:t>
            </a:r>
            <a:r>
              <a:rPr lang="ru-RU" sz="1000" dirty="0">
                <a:solidFill>
                  <a:schemeClr val="tx1"/>
                </a:solidFill>
              </a:rPr>
              <a:t>имущество физических лиц исходя </a:t>
            </a:r>
            <a:r>
              <a:rPr lang="ru-RU" sz="1000" dirty="0" smtClean="0">
                <a:solidFill>
                  <a:schemeClr val="tx1"/>
                </a:solidFill>
              </a:rPr>
              <a:t>из кадастровой </a:t>
            </a:r>
            <a:r>
              <a:rPr lang="ru-RU" sz="1000" dirty="0">
                <a:solidFill>
                  <a:schemeClr val="tx1"/>
                </a:solidFill>
              </a:rPr>
              <a:t>стоимости </a:t>
            </a:r>
            <a:r>
              <a:rPr lang="ru-RU" sz="1000" dirty="0" smtClean="0">
                <a:solidFill>
                  <a:schemeClr val="tx1"/>
                </a:solidFill>
              </a:rPr>
              <a:t>объектов налогообложения Налог </a:t>
            </a:r>
            <a:r>
              <a:rPr lang="ru-RU" sz="1000" dirty="0">
                <a:solidFill>
                  <a:schemeClr val="tx1"/>
                </a:solidFill>
              </a:rPr>
              <a:t>уплачивается </a:t>
            </a:r>
            <a:r>
              <a:rPr lang="ru-RU" sz="1000" b="1" dirty="0">
                <a:solidFill>
                  <a:schemeClr val="tx1"/>
                </a:solidFill>
              </a:rPr>
              <a:t>не позднее 1 </a:t>
            </a:r>
            <a:r>
              <a:rPr lang="ru-RU" sz="1000" b="1" dirty="0" smtClean="0">
                <a:solidFill>
                  <a:schemeClr val="tx1"/>
                </a:solidFill>
              </a:rPr>
              <a:t>декабря </a:t>
            </a:r>
            <a:r>
              <a:rPr lang="ru-RU" sz="1000" dirty="0" smtClean="0">
                <a:solidFill>
                  <a:schemeClr val="tx1"/>
                </a:solidFill>
              </a:rPr>
              <a:t>года</a:t>
            </a:r>
            <a:r>
              <a:rPr lang="ru-RU" sz="1000" dirty="0">
                <a:solidFill>
                  <a:schemeClr val="tx1"/>
                </a:solidFill>
              </a:rPr>
              <a:t>, следующего за истекшим </a:t>
            </a:r>
            <a:r>
              <a:rPr lang="ru-RU" sz="1000" dirty="0" smtClean="0">
                <a:solidFill>
                  <a:schemeClr val="tx1"/>
                </a:solidFill>
              </a:rPr>
              <a:t>налоговым Периодом </a:t>
            </a:r>
            <a:r>
              <a:rPr lang="ru-RU" sz="1000" b="1" dirty="0" smtClean="0">
                <a:solidFill>
                  <a:schemeClr val="tx1"/>
                </a:solidFill>
              </a:rPr>
              <a:t>Льготы </a:t>
            </a:r>
            <a:r>
              <a:rPr lang="ru-RU" sz="1000" b="1" dirty="0">
                <a:solidFill>
                  <a:schemeClr val="tx1"/>
                </a:solidFill>
              </a:rPr>
              <a:t>предоставляются: </a:t>
            </a:r>
            <a:r>
              <a:rPr lang="ru-RU" sz="1000" dirty="0">
                <a:solidFill>
                  <a:schemeClr val="tx1"/>
                </a:solidFill>
              </a:rPr>
              <a:t>Героям СССР</a:t>
            </a:r>
            <a:r>
              <a:rPr lang="ru-RU" sz="1000" dirty="0" smtClean="0">
                <a:solidFill>
                  <a:schemeClr val="tx1"/>
                </a:solidFill>
              </a:rPr>
              <a:t>, Героям </a:t>
            </a:r>
            <a:r>
              <a:rPr lang="ru-RU" sz="1000" dirty="0">
                <a:solidFill>
                  <a:schemeClr val="tx1"/>
                </a:solidFill>
              </a:rPr>
              <a:t>РФ, лицам, награжденным </a:t>
            </a:r>
            <a:r>
              <a:rPr lang="ru-RU" sz="1000" dirty="0" smtClean="0">
                <a:solidFill>
                  <a:schemeClr val="tx1"/>
                </a:solidFill>
              </a:rPr>
              <a:t>орденом «</a:t>
            </a:r>
            <a:r>
              <a:rPr lang="ru-RU" sz="1000" dirty="0">
                <a:solidFill>
                  <a:schemeClr val="tx1"/>
                </a:solidFill>
              </a:rPr>
              <a:t>Славы» трех степеней, Инвалидам I и II </a:t>
            </a:r>
            <a:r>
              <a:rPr lang="ru-RU" sz="1000" dirty="0" smtClean="0">
                <a:solidFill>
                  <a:schemeClr val="tx1"/>
                </a:solidFill>
              </a:rPr>
              <a:t>групп инвалидности</a:t>
            </a:r>
            <a:r>
              <a:rPr lang="ru-RU" sz="1000" dirty="0">
                <a:solidFill>
                  <a:schemeClr val="tx1"/>
                </a:solidFill>
              </a:rPr>
              <a:t>, участникам </a:t>
            </a:r>
            <a:r>
              <a:rPr lang="ru-RU" sz="1000" dirty="0" smtClean="0">
                <a:solidFill>
                  <a:schemeClr val="tx1"/>
                </a:solidFill>
              </a:rPr>
              <a:t>Великой Отечественной </a:t>
            </a:r>
            <a:r>
              <a:rPr lang="ru-RU" sz="1000" dirty="0">
                <a:solidFill>
                  <a:schemeClr val="tx1"/>
                </a:solidFill>
              </a:rPr>
              <a:t>войны, «чернобыльцам»,</a:t>
            </a:r>
          </a:p>
          <a:p>
            <a:pPr algn="just"/>
            <a:r>
              <a:rPr lang="ru-RU" sz="1000" dirty="0">
                <a:solidFill>
                  <a:schemeClr val="tx1"/>
                </a:solidFill>
              </a:rPr>
              <a:t>пенсионерам в отношении одного объекта каждого</a:t>
            </a:r>
          </a:p>
          <a:p>
            <a:pPr algn="just"/>
            <a:r>
              <a:rPr lang="ru-RU" sz="1000" dirty="0">
                <a:solidFill>
                  <a:schemeClr val="tx1"/>
                </a:solidFill>
              </a:rPr>
              <a:t>типа (квартира, дом, гараж)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4" y="3429000"/>
            <a:ext cx="3096344" cy="302433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Транспортный налог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гл. 28 Налогового кодекса РФ, Закон УР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от 27.11.2002 г. № 63-РЗ «О транспортном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налоге в Удмуртской Республике»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Основные ставки:</a:t>
            </a:r>
          </a:p>
          <a:p>
            <a:r>
              <a:rPr lang="ru-RU" sz="1000" dirty="0">
                <a:solidFill>
                  <a:schemeClr val="tx1"/>
                </a:solidFill>
              </a:rPr>
              <a:t>до 100 </a:t>
            </a:r>
            <a:r>
              <a:rPr lang="ru-RU" sz="1000" dirty="0" err="1">
                <a:solidFill>
                  <a:schemeClr val="tx1"/>
                </a:solidFill>
              </a:rPr>
              <a:t>л.с</a:t>
            </a:r>
            <a:r>
              <a:rPr lang="ru-RU" sz="1000" dirty="0">
                <a:solidFill>
                  <a:schemeClr val="tx1"/>
                </a:solidFill>
              </a:rPr>
              <a:t>. – </a:t>
            </a:r>
            <a:r>
              <a:rPr lang="ru-RU" sz="1000" dirty="0" smtClean="0">
                <a:solidFill>
                  <a:schemeClr val="tx1"/>
                </a:solidFill>
              </a:rPr>
              <a:t>7</a:t>
            </a:r>
            <a:r>
              <a:rPr lang="ru-RU" sz="1000" b="1" dirty="0" smtClean="0">
                <a:solidFill>
                  <a:schemeClr val="tx1"/>
                </a:solidFill>
              </a:rPr>
              <a:t> </a:t>
            </a:r>
            <a:r>
              <a:rPr lang="ru-RU" sz="1000" b="1" dirty="0">
                <a:solidFill>
                  <a:schemeClr val="tx1"/>
                </a:solidFill>
              </a:rPr>
              <a:t>рублей</a:t>
            </a:r>
          </a:p>
          <a:p>
            <a:r>
              <a:rPr lang="ru-RU" sz="1000" dirty="0">
                <a:solidFill>
                  <a:schemeClr val="tx1"/>
                </a:solidFill>
              </a:rPr>
              <a:t>101-150 </a:t>
            </a:r>
            <a:r>
              <a:rPr lang="ru-RU" sz="1000" dirty="0" err="1">
                <a:solidFill>
                  <a:schemeClr val="tx1"/>
                </a:solidFill>
              </a:rPr>
              <a:t>л.с</a:t>
            </a:r>
            <a:r>
              <a:rPr lang="ru-RU" sz="1000" dirty="0">
                <a:solidFill>
                  <a:schemeClr val="tx1"/>
                </a:solidFill>
              </a:rPr>
              <a:t>. – </a:t>
            </a:r>
            <a:r>
              <a:rPr lang="ru-RU" sz="1000" dirty="0" smtClean="0">
                <a:solidFill>
                  <a:schemeClr val="tx1"/>
                </a:solidFill>
              </a:rPr>
              <a:t>18</a:t>
            </a:r>
            <a:r>
              <a:rPr lang="ru-RU" sz="1000" b="1" dirty="0" smtClean="0">
                <a:solidFill>
                  <a:schemeClr val="tx1"/>
                </a:solidFill>
              </a:rPr>
              <a:t> </a:t>
            </a:r>
            <a:r>
              <a:rPr lang="ru-RU" sz="1000" b="1" dirty="0">
                <a:solidFill>
                  <a:schemeClr val="tx1"/>
                </a:solidFill>
              </a:rPr>
              <a:t>рублей</a:t>
            </a:r>
          </a:p>
          <a:p>
            <a:r>
              <a:rPr lang="ru-RU" sz="1000" dirty="0">
                <a:solidFill>
                  <a:schemeClr val="tx1"/>
                </a:solidFill>
              </a:rPr>
              <a:t>151-200 </a:t>
            </a:r>
            <a:r>
              <a:rPr lang="ru-RU" sz="1000" dirty="0" err="1">
                <a:solidFill>
                  <a:schemeClr val="tx1"/>
                </a:solidFill>
              </a:rPr>
              <a:t>л.с</a:t>
            </a:r>
            <a:r>
              <a:rPr lang="ru-RU" sz="1000" dirty="0">
                <a:solidFill>
                  <a:schemeClr val="tx1"/>
                </a:solidFill>
              </a:rPr>
              <a:t>. – </a:t>
            </a:r>
            <a:r>
              <a:rPr lang="ru-RU" sz="1000" dirty="0" smtClean="0">
                <a:solidFill>
                  <a:schemeClr val="tx1"/>
                </a:solidFill>
              </a:rPr>
              <a:t>40</a:t>
            </a:r>
            <a:r>
              <a:rPr lang="ru-RU" sz="1000" b="1" dirty="0" smtClean="0">
                <a:solidFill>
                  <a:schemeClr val="tx1"/>
                </a:solidFill>
              </a:rPr>
              <a:t> </a:t>
            </a:r>
            <a:r>
              <a:rPr lang="ru-RU" sz="1000" b="1" dirty="0">
                <a:solidFill>
                  <a:schemeClr val="tx1"/>
                </a:solidFill>
              </a:rPr>
              <a:t>рублей</a:t>
            </a:r>
          </a:p>
          <a:p>
            <a:r>
              <a:rPr lang="ru-RU" sz="1000" dirty="0">
                <a:solidFill>
                  <a:schemeClr val="tx1"/>
                </a:solidFill>
              </a:rPr>
              <a:t>201-250 </a:t>
            </a:r>
            <a:r>
              <a:rPr lang="ru-RU" sz="1000" dirty="0" err="1">
                <a:solidFill>
                  <a:schemeClr val="tx1"/>
                </a:solidFill>
              </a:rPr>
              <a:t>л.с</a:t>
            </a:r>
            <a:r>
              <a:rPr lang="ru-RU" sz="1000" dirty="0">
                <a:solidFill>
                  <a:schemeClr val="tx1"/>
                </a:solidFill>
              </a:rPr>
              <a:t>. – </a:t>
            </a:r>
            <a:r>
              <a:rPr lang="ru-RU" sz="1000" dirty="0" smtClean="0">
                <a:solidFill>
                  <a:schemeClr val="tx1"/>
                </a:solidFill>
              </a:rPr>
              <a:t>75</a:t>
            </a:r>
            <a:r>
              <a:rPr lang="ru-RU" sz="1000" b="1" dirty="0" smtClean="0">
                <a:solidFill>
                  <a:schemeClr val="tx1"/>
                </a:solidFill>
              </a:rPr>
              <a:t> </a:t>
            </a:r>
            <a:r>
              <a:rPr lang="ru-RU" sz="1000" b="1" dirty="0">
                <a:solidFill>
                  <a:schemeClr val="tx1"/>
                </a:solidFill>
              </a:rPr>
              <a:t>рублей</a:t>
            </a:r>
          </a:p>
          <a:p>
            <a:r>
              <a:rPr lang="ru-RU" sz="1000" dirty="0">
                <a:solidFill>
                  <a:schemeClr val="tx1"/>
                </a:solidFill>
              </a:rPr>
              <a:t>свыше 250 </a:t>
            </a:r>
            <a:r>
              <a:rPr lang="ru-RU" sz="1000" dirty="0" err="1">
                <a:solidFill>
                  <a:schemeClr val="tx1"/>
                </a:solidFill>
              </a:rPr>
              <a:t>л.с</a:t>
            </a:r>
            <a:r>
              <a:rPr lang="ru-RU" sz="1000" dirty="0">
                <a:solidFill>
                  <a:schemeClr val="tx1"/>
                </a:solidFill>
              </a:rPr>
              <a:t>. – </a:t>
            </a:r>
            <a:r>
              <a:rPr lang="ru-RU" sz="1000" dirty="0" smtClean="0">
                <a:solidFill>
                  <a:schemeClr val="tx1"/>
                </a:solidFill>
              </a:rPr>
              <a:t>100</a:t>
            </a:r>
            <a:r>
              <a:rPr lang="ru-RU" sz="1000" b="1" dirty="0" smtClean="0">
                <a:solidFill>
                  <a:schemeClr val="tx1"/>
                </a:solidFill>
              </a:rPr>
              <a:t> </a:t>
            </a:r>
            <a:r>
              <a:rPr lang="ru-RU" sz="1000" b="1" dirty="0">
                <a:solidFill>
                  <a:schemeClr val="tx1"/>
                </a:solidFill>
              </a:rPr>
              <a:t>рублей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Освобождены от уплаты:</a:t>
            </a:r>
          </a:p>
          <a:p>
            <a:r>
              <a:rPr lang="ru-RU" sz="1000" dirty="0">
                <a:solidFill>
                  <a:schemeClr val="tx1"/>
                </a:solidFill>
              </a:rPr>
              <a:t>Герои СССР, РФ, Соц. труда, награжденные</a:t>
            </a:r>
          </a:p>
          <a:p>
            <a:r>
              <a:rPr lang="ru-RU" sz="1000" dirty="0">
                <a:solidFill>
                  <a:schemeClr val="tx1"/>
                </a:solidFill>
              </a:rPr>
              <a:t>орденом </a:t>
            </a:r>
            <a:r>
              <a:rPr lang="ru-RU" sz="1000" dirty="0" smtClean="0">
                <a:solidFill>
                  <a:schemeClr val="tx1"/>
                </a:solidFill>
              </a:rPr>
              <a:t>«Трудовой славы» </a:t>
            </a:r>
            <a:r>
              <a:rPr lang="ru-RU" sz="1000" dirty="0">
                <a:solidFill>
                  <a:schemeClr val="tx1"/>
                </a:solidFill>
              </a:rPr>
              <a:t>трех степеней,</a:t>
            </a:r>
          </a:p>
          <a:p>
            <a:r>
              <a:rPr lang="ru-RU" sz="1000" dirty="0">
                <a:solidFill>
                  <a:schemeClr val="tx1"/>
                </a:solidFill>
              </a:rPr>
              <a:t>«чернобыльцы», ветераны ВОВ, инвалиды</a:t>
            </a:r>
          </a:p>
          <a:p>
            <a:r>
              <a:rPr lang="ru-RU" sz="1000" dirty="0">
                <a:solidFill>
                  <a:schemeClr val="tx1"/>
                </a:solidFill>
              </a:rPr>
              <a:t>боевых </a:t>
            </a:r>
            <a:r>
              <a:rPr lang="ru-RU" sz="1000" dirty="0" smtClean="0">
                <a:solidFill>
                  <a:schemeClr val="tx1"/>
                </a:solidFill>
              </a:rPr>
              <a:t>действий, почетные граждане Брянской области</a:t>
            </a:r>
            <a:endParaRPr lang="ru-RU" sz="1000" dirty="0">
              <a:solidFill>
                <a:schemeClr val="tx1"/>
              </a:solidFill>
            </a:endParaRPr>
          </a:p>
          <a:p>
            <a:r>
              <a:rPr lang="ru-RU" sz="1000" b="1" dirty="0">
                <a:solidFill>
                  <a:schemeClr val="tx1"/>
                </a:solidFill>
              </a:rPr>
              <a:t>Уплачивают 50% ставки:</a:t>
            </a:r>
          </a:p>
          <a:p>
            <a:r>
              <a:rPr lang="ru-RU" sz="1000" dirty="0">
                <a:solidFill>
                  <a:schemeClr val="tx1"/>
                </a:solidFill>
              </a:rPr>
              <a:t>пенсионеры, </a:t>
            </a:r>
            <a:r>
              <a:rPr lang="ru-RU" sz="1000" dirty="0" smtClean="0">
                <a:solidFill>
                  <a:schemeClr val="tx1"/>
                </a:solidFill>
              </a:rPr>
              <a:t>многодетные семьи, признанные малоимущими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80012" y="3349708"/>
            <a:ext cx="3096344" cy="324036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Земельный налог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гл. 31 Налогового кодекса РФ,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нормативные правовые акты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муниципальных образований</a:t>
            </a:r>
          </a:p>
          <a:p>
            <a:r>
              <a:rPr lang="ru-RU" sz="1000" dirty="0">
                <a:solidFill>
                  <a:schemeClr val="tx1"/>
                </a:solidFill>
              </a:rPr>
              <a:t>Ставка налога зависит от кадастровой</a:t>
            </a:r>
          </a:p>
          <a:p>
            <a:r>
              <a:rPr lang="ru-RU" sz="1000" dirty="0">
                <a:solidFill>
                  <a:schemeClr val="tx1"/>
                </a:solidFill>
              </a:rPr>
              <a:t>стоимости земельных участков и не может</a:t>
            </a:r>
          </a:p>
          <a:p>
            <a:r>
              <a:rPr lang="ru-RU" sz="1000" dirty="0">
                <a:solidFill>
                  <a:schemeClr val="tx1"/>
                </a:solidFill>
              </a:rPr>
              <a:t>превышать: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0,3% </a:t>
            </a:r>
            <a:r>
              <a:rPr lang="ru-RU" sz="1000" dirty="0">
                <a:solidFill>
                  <a:schemeClr val="tx1"/>
                </a:solidFill>
              </a:rPr>
              <a:t>по участкам, занятым жилищным</a:t>
            </a:r>
          </a:p>
          <a:p>
            <a:r>
              <a:rPr lang="ru-RU" sz="1000" dirty="0">
                <a:solidFill>
                  <a:schemeClr val="tx1"/>
                </a:solidFill>
              </a:rPr>
              <a:t>фондом, с/х назначения, для личного</a:t>
            </a:r>
          </a:p>
          <a:p>
            <a:r>
              <a:rPr lang="ru-RU" sz="1000" dirty="0">
                <a:solidFill>
                  <a:schemeClr val="tx1"/>
                </a:solidFill>
              </a:rPr>
              <a:t>подсобного хозяйства;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1,5% </a:t>
            </a:r>
            <a:r>
              <a:rPr lang="ru-RU" sz="1000" dirty="0">
                <a:solidFill>
                  <a:schemeClr val="tx1"/>
                </a:solidFill>
              </a:rPr>
              <a:t>- в отношении других участков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Установление налоговых льгот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Освобождены от уплаты: </a:t>
            </a:r>
            <a:r>
              <a:rPr lang="ru-RU" sz="1000" dirty="0">
                <a:solidFill>
                  <a:schemeClr val="tx1"/>
                </a:solidFill>
              </a:rPr>
              <a:t>организации и</a:t>
            </a:r>
          </a:p>
          <a:p>
            <a:r>
              <a:rPr lang="ru-RU" sz="1000" dirty="0">
                <a:solidFill>
                  <a:schemeClr val="tx1"/>
                </a:solidFill>
              </a:rPr>
              <a:t>учреждения уголовно-исполнительной</a:t>
            </a:r>
          </a:p>
          <a:p>
            <a:r>
              <a:rPr lang="ru-RU" sz="1000" dirty="0">
                <a:solidFill>
                  <a:schemeClr val="tx1"/>
                </a:solidFill>
              </a:rPr>
              <a:t>системы, занятые гос. автомобильными</a:t>
            </a:r>
          </a:p>
          <a:p>
            <a:r>
              <a:rPr lang="ru-RU" sz="1000" dirty="0">
                <a:solidFill>
                  <a:schemeClr val="tx1"/>
                </a:solidFill>
              </a:rPr>
              <a:t>дорогами общего пользования,</a:t>
            </a:r>
          </a:p>
          <a:p>
            <a:r>
              <a:rPr lang="ru-RU" sz="1000" dirty="0">
                <a:solidFill>
                  <a:schemeClr val="tx1"/>
                </a:solidFill>
              </a:rPr>
              <a:t>религиозные организации, общественные</a:t>
            </a:r>
          </a:p>
          <a:p>
            <a:r>
              <a:rPr lang="ru-RU" sz="1000" dirty="0">
                <a:solidFill>
                  <a:schemeClr val="tx1"/>
                </a:solidFill>
              </a:rPr>
              <a:t>организации инвалидов, народных</a:t>
            </a:r>
          </a:p>
          <a:p>
            <a:r>
              <a:rPr lang="ru-RU" sz="1000" dirty="0">
                <a:solidFill>
                  <a:schemeClr val="tx1"/>
                </a:solidFill>
              </a:rPr>
              <a:t>художественных промыслов, почетные</a:t>
            </a:r>
          </a:p>
          <a:p>
            <a:r>
              <a:rPr lang="ru-RU" sz="1000" dirty="0">
                <a:solidFill>
                  <a:schemeClr val="tx1"/>
                </a:solidFill>
              </a:rPr>
              <a:t>граждане муниципального образования</a:t>
            </a:r>
            <a:endParaRPr lang="ru-RU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17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360040"/>
          </a:xfrm>
        </p:spPr>
        <p:txBody>
          <a:bodyPr/>
          <a:lstStyle/>
          <a:p>
            <a:r>
              <a:rPr lang="ru-RU" sz="2000" b="1" dirty="0" smtClean="0"/>
              <a:t>Налоги, уплачиваемые гражданином в бюджеты всех уровней</a:t>
            </a:r>
            <a:endParaRPr lang="ru-RU" sz="2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548680"/>
            <a:ext cx="4104456" cy="432048"/>
          </a:xfrm>
          <a:prstGeom prst="rect">
            <a:avLst/>
          </a:prstGeom>
          <a:solidFill>
            <a:srgbClr val="CDB0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Налог </a:t>
            </a:r>
            <a:r>
              <a:rPr lang="ru-RU" b="1" dirty="0">
                <a:solidFill>
                  <a:schemeClr val="tx1"/>
                </a:solidFill>
              </a:rPr>
              <a:t>на доходы физических лиц 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52392" y="548680"/>
            <a:ext cx="4104456" cy="64807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Налог </a:t>
            </a:r>
            <a:r>
              <a:rPr lang="ru-RU" b="1" dirty="0">
                <a:solidFill>
                  <a:schemeClr val="tx1"/>
                </a:solidFill>
              </a:rPr>
              <a:t>на имущество физических лиц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8895" y="4077072"/>
            <a:ext cx="4104456" cy="432048"/>
          </a:xfrm>
          <a:prstGeom prst="rect">
            <a:avLst/>
          </a:prstGeom>
          <a:solidFill>
            <a:srgbClr val="73D0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Земельный </a:t>
            </a:r>
            <a:r>
              <a:rPr lang="ru-RU" b="1" dirty="0">
                <a:solidFill>
                  <a:schemeClr val="tx1"/>
                </a:solidFill>
              </a:rPr>
              <a:t>налог 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84579" y="4077072"/>
            <a:ext cx="410445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Транспортный </a:t>
            </a:r>
            <a:r>
              <a:rPr lang="ru-RU" b="1" dirty="0">
                <a:solidFill>
                  <a:schemeClr val="tx1"/>
                </a:solidFill>
              </a:rPr>
              <a:t>налог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7544" y="970748"/>
            <a:ext cx="3096344" cy="2808312"/>
          </a:xfrm>
          <a:prstGeom prst="roundRect">
            <a:avLst/>
          </a:prstGeom>
          <a:solidFill>
            <a:srgbClr val="CDB0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dirty="0">
              <a:solidFill>
                <a:schemeClr val="tx1"/>
              </a:solidFill>
            </a:endParaRPr>
          </a:p>
          <a:p>
            <a:r>
              <a:rPr lang="ru-RU" sz="1400" b="1" dirty="0">
                <a:solidFill>
                  <a:schemeClr val="tx1"/>
                </a:solidFill>
              </a:rPr>
              <a:t>Ставка налога (от вида дохода): </a:t>
            </a:r>
            <a:endParaRPr lang="ru-RU" sz="1400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13% </a:t>
            </a:r>
            <a:r>
              <a:rPr lang="ru-RU" sz="1000" b="1" dirty="0" smtClean="0">
                <a:solidFill>
                  <a:schemeClr val="tx1"/>
                </a:solidFill>
              </a:rPr>
              <a:t> с </a:t>
            </a:r>
            <a:r>
              <a:rPr lang="ru-RU" sz="1000" b="1" dirty="0">
                <a:solidFill>
                  <a:schemeClr val="tx1"/>
                </a:solidFill>
              </a:rPr>
              <a:t>дохода каждого работающего гражданина </a:t>
            </a:r>
            <a:endParaRPr lang="ru-RU" sz="1000" b="1" dirty="0" smtClean="0">
              <a:solidFill>
                <a:schemeClr val="tx1"/>
              </a:solidFill>
            </a:endParaRPr>
          </a:p>
          <a:p>
            <a:r>
              <a:rPr lang="ru-RU" sz="1400" b="1" dirty="0" smtClean="0">
                <a:solidFill>
                  <a:schemeClr val="tx1"/>
                </a:solidFill>
              </a:rPr>
              <a:t>9%, 30%, 35% </a:t>
            </a:r>
            <a:r>
              <a:rPr lang="ru-RU" sz="1000" b="1" dirty="0" smtClean="0">
                <a:solidFill>
                  <a:schemeClr val="tx1"/>
                </a:solidFill>
              </a:rPr>
              <a:t>в </a:t>
            </a:r>
            <a:r>
              <a:rPr lang="ru-RU" sz="1000" b="1" dirty="0">
                <a:solidFill>
                  <a:schemeClr val="tx1"/>
                </a:solidFill>
              </a:rPr>
              <a:t>отдельных случаях </a:t>
            </a:r>
            <a:endParaRPr lang="ru-RU" sz="1000" b="1" dirty="0" smtClean="0">
              <a:solidFill>
                <a:schemeClr val="tx1"/>
              </a:solidFill>
            </a:endParaRPr>
          </a:p>
          <a:p>
            <a:endParaRPr lang="ru-RU" sz="1000" dirty="0">
              <a:solidFill>
                <a:schemeClr val="tx1"/>
              </a:solidFill>
            </a:endParaRPr>
          </a:p>
          <a:p>
            <a:r>
              <a:rPr lang="ru-RU" sz="1200" b="1" dirty="0">
                <a:solidFill>
                  <a:schemeClr val="tx1"/>
                </a:solidFill>
              </a:rPr>
              <a:t>Важно! Налоговым кодексом РФ предусмотрены </a:t>
            </a:r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b="1" dirty="0">
                <a:solidFill>
                  <a:schemeClr val="tx1"/>
                </a:solidFill>
              </a:rPr>
              <a:t>налоговые вычеты: </a:t>
            </a:r>
            <a:endParaRPr lang="ru-RU" sz="1200" b="1" dirty="0" smtClean="0">
              <a:solidFill>
                <a:schemeClr val="tx1"/>
              </a:solidFill>
            </a:endParaRPr>
          </a:p>
          <a:p>
            <a:r>
              <a:rPr lang="ru-RU" sz="1200" b="1" dirty="0" smtClean="0">
                <a:solidFill>
                  <a:schemeClr val="tx1"/>
                </a:solidFill>
              </a:rPr>
              <a:t>стандартные </a:t>
            </a:r>
            <a:r>
              <a:rPr lang="ru-RU" sz="1200" b="1" dirty="0">
                <a:solidFill>
                  <a:schemeClr val="tx1"/>
                </a:solidFill>
              </a:rPr>
              <a:t>(ст. 218 </a:t>
            </a:r>
            <a:r>
              <a:rPr lang="ru-RU" sz="1200" b="1" dirty="0" smtClean="0">
                <a:solidFill>
                  <a:schemeClr val="tx1"/>
                </a:solidFill>
              </a:rPr>
              <a:t>)</a:t>
            </a:r>
          </a:p>
          <a:p>
            <a:r>
              <a:rPr lang="ru-RU" sz="1200" b="1" dirty="0" smtClean="0">
                <a:solidFill>
                  <a:schemeClr val="tx1"/>
                </a:solidFill>
              </a:rPr>
              <a:t>социальные </a:t>
            </a:r>
            <a:r>
              <a:rPr lang="ru-RU" sz="1200" b="1" dirty="0">
                <a:solidFill>
                  <a:schemeClr val="tx1"/>
                </a:solidFill>
              </a:rPr>
              <a:t>(ст. 219 ) имущественные (ст. 220 ) профессиональные (ст. 221 ) </a:t>
            </a:r>
            <a:endParaRPr lang="ru-RU" sz="1200" b="1" dirty="0" smtClean="0">
              <a:solidFill>
                <a:schemeClr val="tx1"/>
              </a:solidFill>
            </a:endParaRPr>
          </a:p>
          <a:p>
            <a:r>
              <a:rPr lang="ru-RU" sz="1200" b="1" dirty="0" smtClean="0">
                <a:solidFill>
                  <a:schemeClr val="tx1"/>
                </a:solidFill>
              </a:rPr>
              <a:t>прочие </a:t>
            </a:r>
            <a:r>
              <a:rPr lang="ru-RU" sz="1200" b="1" dirty="0">
                <a:solidFill>
                  <a:schemeClr val="tx1"/>
                </a:solidFill>
              </a:rPr>
              <a:t>(ст. 220.1)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1520" y="4581128"/>
            <a:ext cx="4104456" cy="201622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Ставка </a:t>
            </a:r>
            <a:r>
              <a: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налога 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 зависимости от вида участка): </a:t>
            </a:r>
            <a:endPara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0,3% </a:t>
            </a: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жилищным фондом 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личного подсобного и дачного хозяйства, садоводства и огородничества сельскохозяйственного назначения 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обеспечения обороны, безопасности таможенных нужд 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1,5 % </a:t>
            </a: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прочие земельные участки 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solidFill>
                  <a:schemeClr val="tx1"/>
                </a:solidFill>
              </a:rPr>
              <a:t>Важно</a:t>
            </a:r>
            <a:r>
              <a:rPr lang="ru-RU" sz="1200" b="1" dirty="0">
                <a:solidFill>
                  <a:schemeClr val="tx1"/>
                </a:solidFill>
              </a:rPr>
              <a:t>! Срок уплаты земельного налога физическими лицами - не позднее 1 декабря, следующего за истекшим налоговым периодом</a:t>
            </a:r>
            <a:r>
              <a:rPr lang="ru-RU" sz="1200" b="1" dirty="0"/>
              <a:t>.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52392" y="1219595"/>
            <a:ext cx="3096344" cy="255946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dirty="0">
              <a:solidFill>
                <a:schemeClr val="tx1"/>
              </a:solidFill>
            </a:endParaRPr>
          </a:p>
          <a:p>
            <a:r>
              <a:rPr lang="ru-RU" sz="1200" b="1" dirty="0">
                <a:solidFill>
                  <a:schemeClr val="tx1"/>
                </a:solidFill>
              </a:rPr>
              <a:t>Ставка налога (в зависимости от кадастровой стоимости объекта налогообложения): </a:t>
            </a:r>
            <a:endParaRPr lang="ru-RU" sz="1200" b="1" dirty="0" smtClean="0">
              <a:solidFill>
                <a:schemeClr val="tx1"/>
              </a:solidFill>
            </a:endParaRPr>
          </a:p>
          <a:p>
            <a:r>
              <a:rPr lang="ru-RU" sz="1200" b="1" dirty="0" smtClean="0">
                <a:solidFill>
                  <a:schemeClr val="tx1"/>
                </a:solidFill>
              </a:rPr>
              <a:t>0,1 % до </a:t>
            </a:r>
            <a:r>
              <a:rPr lang="ru-RU" sz="1200" b="1" dirty="0">
                <a:solidFill>
                  <a:schemeClr val="tx1"/>
                </a:solidFill>
              </a:rPr>
              <a:t>2 </a:t>
            </a:r>
            <a:r>
              <a:rPr lang="ru-RU" sz="1200" b="1" dirty="0" smtClean="0">
                <a:solidFill>
                  <a:schemeClr val="tx1"/>
                </a:solidFill>
              </a:rPr>
              <a:t>500 </a:t>
            </a:r>
            <a:r>
              <a:rPr lang="ru-RU" sz="1200" b="1" dirty="0" err="1">
                <a:solidFill>
                  <a:schemeClr val="tx1"/>
                </a:solidFill>
              </a:rPr>
              <a:t>тыс.руб</a:t>
            </a:r>
            <a:r>
              <a:rPr lang="ru-RU" sz="1200" b="1" dirty="0">
                <a:solidFill>
                  <a:schemeClr val="tx1"/>
                </a:solidFill>
              </a:rPr>
              <a:t>. </a:t>
            </a:r>
            <a:endParaRPr lang="ru-RU" sz="1200" b="1" dirty="0" smtClean="0">
              <a:solidFill>
                <a:schemeClr val="tx1"/>
              </a:solidFill>
            </a:endParaRPr>
          </a:p>
          <a:p>
            <a:r>
              <a:rPr lang="ru-RU" sz="1200" b="1" dirty="0" smtClean="0">
                <a:solidFill>
                  <a:schemeClr val="tx1"/>
                </a:solidFill>
              </a:rPr>
              <a:t>0,2 % свыше 2,5 </a:t>
            </a:r>
            <a:r>
              <a:rPr lang="ru-RU" sz="1200" b="1" dirty="0" err="1" smtClean="0">
                <a:solidFill>
                  <a:schemeClr val="tx1"/>
                </a:solidFill>
              </a:rPr>
              <a:t>млн.руб</a:t>
            </a:r>
            <a:r>
              <a:rPr lang="ru-RU" sz="1200" b="1" dirty="0" smtClean="0">
                <a:solidFill>
                  <a:schemeClr val="tx1"/>
                </a:solidFill>
              </a:rPr>
              <a:t>. до 5,0 </a:t>
            </a:r>
            <a:r>
              <a:rPr lang="ru-RU" sz="1200" b="1" dirty="0" err="1" smtClean="0">
                <a:solidFill>
                  <a:schemeClr val="tx1"/>
                </a:solidFill>
              </a:rPr>
              <a:t>млн.руб</a:t>
            </a:r>
            <a:r>
              <a:rPr lang="ru-RU" sz="1200" b="1" dirty="0" smtClean="0">
                <a:solidFill>
                  <a:schemeClr val="tx1"/>
                </a:solidFill>
              </a:rPr>
              <a:t>.</a:t>
            </a:r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dirty="0" smtClean="0">
                <a:solidFill>
                  <a:schemeClr val="tx1"/>
                </a:solidFill>
              </a:rPr>
              <a:t>0,3 % свыше 5,0 </a:t>
            </a:r>
            <a:r>
              <a:rPr lang="ru-RU" sz="1200" dirty="0" err="1" smtClean="0">
                <a:solidFill>
                  <a:schemeClr val="tx1"/>
                </a:solidFill>
              </a:rPr>
              <a:t>млн.руб</a:t>
            </a:r>
            <a:r>
              <a:rPr lang="ru-RU" sz="12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   2 % свыше 300млн.руб. от кадастровой                    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          стоимости объекта             </a:t>
            </a:r>
          </a:p>
          <a:p>
            <a:endParaRPr lang="ru-RU" sz="1000" dirty="0">
              <a:solidFill>
                <a:schemeClr val="tx1"/>
              </a:solidFill>
            </a:endParaRPr>
          </a:p>
          <a:p>
            <a:r>
              <a:rPr lang="ru-RU" sz="1200" b="1" dirty="0">
                <a:solidFill>
                  <a:schemeClr val="tx1"/>
                </a:solidFill>
              </a:rPr>
              <a:t>Важно! Срок уплаты налога - не позднее 1 декабря, следующего за истекшим налоговым периодом.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652392" y="4581128"/>
            <a:ext cx="4104456" cy="201622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Ставка </a:t>
            </a:r>
            <a:r>
              <a: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налога 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b="1" dirty="0" smtClean="0">
                <a:solidFill>
                  <a:schemeClr val="tx1"/>
                </a:solidFill>
              </a:rPr>
              <a:t>(</a:t>
            </a:r>
            <a:r>
              <a:rPr lang="ru-RU" sz="1000" b="1" dirty="0">
                <a:solidFill>
                  <a:schemeClr val="tx1"/>
                </a:solidFill>
              </a:rPr>
              <a:t>за каждую лошадиную силу, руб.): </a:t>
            </a:r>
            <a:endParaRPr lang="ru-RU" sz="1000" b="1" dirty="0" smtClean="0">
              <a:solidFill>
                <a:schemeClr val="tx1"/>
              </a:solidFill>
            </a:endParaRPr>
          </a:p>
          <a:p>
            <a:r>
              <a:rPr lang="ru-RU" sz="1000" b="1" dirty="0" smtClean="0">
                <a:solidFill>
                  <a:schemeClr val="tx1"/>
                </a:solidFill>
              </a:rPr>
              <a:t>от 7 руб. до 100 руб. легковые </a:t>
            </a:r>
            <a:r>
              <a:rPr lang="ru-RU" sz="1000" b="1" dirty="0">
                <a:solidFill>
                  <a:schemeClr val="tx1"/>
                </a:solidFill>
              </a:rPr>
              <a:t>автомобили </a:t>
            </a:r>
            <a:endParaRPr lang="ru-RU" sz="1000" dirty="0">
              <a:solidFill>
                <a:schemeClr val="tx1"/>
              </a:solidFill>
            </a:endParaRPr>
          </a:p>
          <a:p>
            <a:r>
              <a:rPr lang="ru-RU" sz="1000" b="1" dirty="0">
                <a:solidFill>
                  <a:schemeClr val="tx1"/>
                </a:solidFill>
              </a:rPr>
              <a:t>от </a:t>
            </a:r>
            <a:r>
              <a:rPr lang="ru-RU" sz="1000" b="1" dirty="0" smtClean="0">
                <a:solidFill>
                  <a:schemeClr val="tx1"/>
                </a:solidFill>
              </a:rPr>
              <a:t>4 </a:t>
            </a:r>
            <a:r>
              <a:rPr lang="ru-RU" sz="1000" b="1" dirty="0">
                <a:solidFill>
                  <a:schemeClr val="tx1"/>
                </a:solidFill>
              </a:rPr>
              <a:t>руб. до </a:t>
            </a:r>
            <a:r>
              <a:rPr lang="ru-RU" sz="1000" b="1" dirty="0" smtClean="0">
                <a:solidFill>
                  <a:schemeClr val="tx1"/>
                </a:solidFill>
              </a:rPr>
              <a:t>50 </a:t>
            </a:r>
            <a:r>
              <a:rPr lang="ru-RU" sz="1000" b="1" dirty="0">
                <a:solidFill>
                  <a:schemeClr val="tx1"/>
                </a:solidFill>
              </a:rPr>
              <a:t>руб</a:t>
            </a:r>
            <a:r>
              <a:rPr lang="ru-RU" sz="1000" b="1" dirty="0" smtClean="0">
                <a:solidFill>
                  <a:schemeClr val="tx1"/>
                </a:solidFill>
              </a:rPr>
              <a:t>.  мотоциклы </a:t>
            </a:r>
            <a:r>
              <a:rPr lang="ru-RU" sz="1000" b="1" dirty="0">
                <a:solidFill>
                  <a:schemeClr val="tx1"/>
                </a:solidFill>
              </a:rPr>
              <a:t>и </a:t>
            </a:r>
            <a:r>
              <a:rPr lang="ru-RU" sz="1000" b="1" dirty="0" smtClean="0">
                <a:solidFill>
                  <a:schemeClr val="tx1"/>
                </a:solidFill>
              </a:rPr>
              <a:t>мотороллеры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от </a:t>
            </a:r>
            <a:r>
              <a:rPr lang="ru-RU" sz="1000" b="1" dirty="0" smtClean="0">
                <a:solidFill>
                  <a:schemeClr val="tx1"/>
                </a:solidFill>
              </a:rPr>
              <a:t>40 </a:t>
            </a:r>
            <a:r>
              <a:rPr lang="ru-RU" sz="1000" b="1" dirty="0">
                <a:solidFill>
                  <a:schemeClr val="tx1"/>
                </a:solidFill>
              </a:rPr>
              <a:t>руб. до </a:t>
            </a:r>
            <a:r>
              <a:rPr lang="ru-RU" sz="1000" b="1" dirty="0" smtClean="0">
                <a:solidFill>
                  <a:schemeClr val="tx1"/>
                </a:solidFill>
              </a:rPr>
              <a:t>60 </a:t>
            </a:r>
            <a:r>
              <a:rPr lang="ru-RU" sz="1000" b="1" dirty="0">
                <a:solidFill>
                  <a:schemeClr val="tx1"/>
                </a:solidFill>
              </a:rPr>
              <a:t>руб</a:t>
            </a:r>
            <a:r>
              <a:rPr lang="ru-RU" sz="1000" b="1" dirty="0" smtClean="0">
                <a:solidFill>
                  <a:schemeClr val="tx1"/>
                </a:solidFill>
              </a:rPr>
              <a:t>. автобусы 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от </a:t>
            </a:r>
            <a:r>
              <a:rPr lang="ru-RU" sz="1000" b="1" dirty="0" smtClean="0">
                <a:solidFill>
                  <a:schemeClr val="tx1"/>
                </a:solidFill>
              </a:rPr>
              <a:t>15 </a:t>
            </a:r>
            <a:r>
              <a:rPr lang="ru-RU" sz="1000" b="1" dirty="0">
                <a:solidFill>
                  <a:schemeClr val="tx1"/>
                </a:solidFill>
              </a:rPr>
              <a:t>руб. до 60 руб</a:t>
            </a:r>
            <a:r>
              <a:rPr lang="ru-RU" sz="1000" b="1" dirty="0" smtClean="0">
                <a:solidFill>
                  <a:schemeClr val="tx1"/>
                </a:solidFill>
              </a:rPr>
              <a:t>. грузовые </a:t>
            </a:r>
            <a:r>
              <a:rPr lang="ru-RU" sz="1000" b="1" dirty="0">
                <a:solidFill>
                  <a:schemeClr val="tx1"/>
                </a:solidFill>
              </a:rPr>
              <a:t>автомобили </a:t>
            </a:r>
            <a:endParaRPr lang="ru-RU" sz="1000" b="1" dirty="0" smtClean="0">
              <a:solidFill>
                <a:schemeClr val="tx1"/>
              </a:solidFill>
            </a:endParaRPr>
          </a:p>
          <a:p>
            <a:r>
              <a:rPr lang="ru-RU" sz="1000" b="1" dirty="0">
                <a:solidFill>
                  <a:schemeClr val="tx1"/>
                </a:solidFill>
              </a:rPr>
              <a:t>от </a:t>
            </a:r>
            <a:r>
              <a:rPr lang="ru-RU" sz="1000" b="1" dirty="0" smtClean="0">
                <a:solidFill>
                  <a:schemeClr val="tx1"/>
                </a:solidFill>
              </a:rPr>
              <a:t>20 </a:t>
            </a:r>
            <a:r>
              <a:rPr lang="ru-RU" sz="1000" b="1" dirty="0">
                <a:solidFill>
                  <a:schemeClr val="tx1"/>
                </a:solidFill>
              </a:rPr>
              <a:t>руб. до </a:t>
            </a:r>
            <a:r>
              <a:rPr lang="ru-RU" sz="1000" b="1" dirty="0" smtClean="0">
                <a:solidFill>
                  <a:schemeClr val="tx1"/>
                </a:solidFill>
              </a:rPr>
              <a:t>500 руб. прочие </a:t>
            </a:r>
            <a:r>
              <a:rPr lang="ru-RU" sz="1000" b="1" dirty="0">
                <a:solidFill>
                  <a:schemeClr val="tx1"/>
                </a:solidFill>
              </a:rPr>
              <a:t>транспортные </a:t>
            </a:r>
            <a:r>
              <a:rPr lang="ru-RU" sz="1000" b="1" dirty="0" smtClean="0">
                <a:solidFill>
                  <a:schemeClr val="tx1"/>
                </a:solidFill>
              </a:rPr>
              <a:t>средства</a:t>
            </a:r>
          </a:p>
          <a:p>
            <a:endParaRPr lang="ru-RU" sz="1000" b="1" dirty="0">
              <a:solidFill>
                <a:schemeClr val="tx1"/>
              </a:solidFill>
            </a:endParaRPr>
          </a:p>
          <a:p>
            <a:r>
              <a:rPr lang="ru-RU" sz="1000" b="1" dirty="0" smtClean="0">
                <a:solidFill>
                  <a:schemeClr val="tx1"/>
                </a:solidFill>
              </a:rPr>
              <a:t>Важно</a:t>
            </a:r>
            <a:r>
              <a:rPr lang="ru-RU" sz="1000" b="1" dirty="0">
                <a:solidFill>
                  <a:schemeClr val="tx1"/>
                </a:solidFill>
              </a:rPr>
              <a:t>! Срок уплаты транспортного налога физическими лицами - не позднее 1 декабря, следующего за истекшим налоговым периодом.</a:t>
            </a:r>
            <a:r>
              <a:rPr lang="ru-RU" sz="1000" b="1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  <a:p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8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403448"/>
          </a:xfrm>
        </p:spPr>
        <p:txBody>
          <a:bodyPr/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Куда зачисляются налоги, уплачиваемые жителями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Почепского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75856" y="692696"/>
            <a:ext cx="2520280" cy="648072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 района 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300192" y="692696"/>
            <a:ext cx="2304256" cy="648072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/>
              <a:t>Бюджет субъекта </a:t>
            </a:r>
            <a:r>
              <a:rPr lang="ru-RU" sz="2000" b="1" i="1" dirty="0"/>
              <a:t>РФ 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21850" y="1628800"/>
            <a:ext cx="2628292" cy="3240360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Налог </a:t>
            </a:r>
            <a:r>
              <a:rPr lang="ru-RU" b="1" i="1" dirty="0"/>
              <a:t>на доходы </a:t>
            </a:r>
            <a:endParaRPr lang="ru-RU" i="1" dirty="0"/>
          </a:p>
          <a:p>
            <a:pPr algn="ctr"/>
            <a:r>
              <a:rPr lang="ru-RU" b="1" i="1" dirty="0"/>
              <a:t>физических лиц - 30</a:t>
            </a:r>
            <a:r>
              <a:rPr lang="ru-RU" b="1" i="1" dirty="0" smtClean="0"/>
              <a:t>% с территорий городских поселений </a:t>
            </a:r>
          </a:p>
          <a:p>
            <a:pPr algn="ctr"/>
            <a:r>
              <a:rPr lang="ru-RU" b="1" i="1" dirty="0" smtClean="0"/>
              <a:t>38% - с территорий сельских поселений </a:t>
            </a:r>
            <a:endParaRPr lang="ru-RU" i="1" dirty="0"/>
          </a:p>
          <a:p>
            <a:pPr algn="ctr"/>
            <a:r>
              <a:rPr lang="ru-RU" b="1" i="1" dirty="0" smtClean="0"/>
              <a:t>Патенты </a:t>
            </a:r>
            <a:r>
              <a:rPr lang="ru-RU" b="1" i="1" dirty="0"/>
              <a:t>- 100% </a:t>
            </a:r>
            <a:endParaRPr lang="ru-RU" i="1" dirty="0"/>
          </a:p>
          <a:p>
            <a:pPr algn="ctr"/>
            <a:r>
              <a:rPr lang="ru-RU" b="1" i="1" dirty="0"/>
              <a:t>Госпошлина по судам </a:t>
            </a:r>
            <a:endParaRPr lang="ru-RU" i="1" dirty="0"/>
          </a:p>
          <a:p>
            <a:pPr algn="ctr"/>
            <a:r>
              <a:rPr lang="ru-RU" b="1" i="1" dirty="0"/>
              <a:t>общей юрисдикции – 100% 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56176" y="1670787"/>
            <a:ext cx="2592288" cy="3240360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Налог </a:t>
            </a:r>
            <a:r>
              <a:rPr lang="ru-RU" b="1" i="1" dirty="0"/>
              <a:t>на доходы </a:t>
            </a:r>
            <a:endParaRPr lang="ru-RU" i="1" dirty="0"/>
          </a:p>
          <a:p>
            <a:pPr algn="ctr"/>
            <a:r>
              <a:rPr lang="ru-RU" b="1" i="1" dirty="0"/>
              <a:t>физических лиц - </a:t>
            </a:r>
            <a:r>
              <a:rPr lang="ru-RU" b="1" i="1" dirty="0" smtClean="0"/>
              <a:t>60</a:t>
            </a:r>
            <a:r>
              <a:rPr lang="ru-RU" b="1" i="1" dirty="0" smtClean="0"/>
              <a:t>%</a:t>
            </a:r>
          </a:p>
          <a:p>
            <a:pPr algn="ctr"/>
            <a:r>
              <a:rPr lang="ru-RU" b="1" i="1" dirty="0" smtClean="0"/>
              <a:t> </a:t>
            </a:r>
            <a:endParaRPr lang="ru-RU" i="1" dirty="0"/>
          </a:p>
          <a:p>
            <a:pPr algn="ctr"/>
            <a:r>
              <a:rPr lang="ru-RU" b="1" i="1" dirty="0"/>
              <a:t>Транспортный налог - 100% </a:t>
            </a:r>
            <a:endParaRPr lang="ru-RU" b="1" i="1" dirty="0" smtClean="0"/>
          </a:p>
          <a:p>
            <a:pPr algn="ctr"/>
            <a:endParaRPr lang="ru-RU" i="1" dirty="0"/>
          </a:p>
          <a:p>
            <a:pPr algn="ctr"/>
            <a:r>
              <a:rPr lang="ru-RU" b="1" i="1" dirty="0"/>
              <a:t>Госпошлина за регистрацию </a:t>
            </a:r>
            <a:endParaRPr lang="ru-RU" i="1" dirty="0"/>
          </a:p>
          <a:p>
            <a:pPr algn="ctr"/>
            <a:r>
              <a:rPr lang="ru-RU" b="1" i="1" dirty="0"/>
              <a:t>прав на недвижимое </a:t>
            </a:r>
            <a:endParaRPr lang="ru-RU" i="1" dirty="0"/>
          </a:p>
          <a:p>
            <a:pPr algn="ctr"/>
            <a:r>
              <a:rPr lang="ru-RU" b="1" i="1" dirty="0"/>
              <a:t>имущество – 100% 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5536" y="692696"/>
            <a:ext cx="2520280" cy="648072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 поселений 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95536" y="1628800"/>
            <a:ext cx="2520280" cy="4536504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Налог </a:t>
            </a:r>
            <a:r>
              <a:rPr lang="ru-RU" b="1" i="1" dirty="0"/>
              <a:t>на доходы </a:t>
            </a:r>
            <a:endParaRPr lang="ru-RU" i="1" dirty="0"/>
          </a:p>
          <a:p>
            <a:pPr algn="ctr"/>
            <a:r>
              <a:rPr lang="ru-RU" b="1" i="1" dirty="0"/>
              <a:t>физических лиц </a:t>
            </a:r>
            <a:endParaRPr lang="ru-RU" b="1" i="1" dirty="0" smtClean="0"/>
          </a:p>
          <a:p>
            <a:pPr algn="ctr"/>
            <a:r>
              <a:rPr lang="ru-RU" b="1" i="1" dirty="0" smtClean="0"/>
              <a:t>- </a:t>
            </a:r>
            <a:r>
              <a:rPr lang="ru-RU" b="1" i="1" dirty="0" smtClean="0"/>
              <a:t>10</a:t>
            </a:r>
            <a:r>
              <a:rPr lang="ru-RU" b="1" i="1" dirty="0" smtClean="0"/>
              <a:t>% с территорий </a:t>
            </a:r>
            <a:r>
              <a:rPr lang="ru-RU" b="1" i="1" dirty="0" err="1" smtClean="0"/>
              <a:t>городскмх</a:t>
            </a:r>
            <a:r>
              <a:rPr lang="ru-RU" b="1" i="1" dirty="0" smtClean="0"/>
              <a:t> поселений, </a:t>
            </a:r>
          </a:p>
          <a:p>
            <a:pPr marL="285750" indent="-285750" algn="ctr">
              <a:buFontTx/>
              <a:buChar char="-"/>
            </a:pPr>
            <a:r>
              <a:rPr lang="ru-RU" b="1" i="1" dirty="0" smtClean="0"/>
              <a:t>2% с территорий сельских поселений</a:t>
            </a:r>
          </a:p>
          <a:p>
            <a:pPr algn="ctr"/>
            <a:r>
              <a:rPr lang="ru-RU" b="1" i="1" dirty="0"/>
              <a:t>Налог на имущество </a:t>
            </a:r>
            <a:endParaRPr lang="ru-RU" i="1" dirty="0"/>
          </a:p>
          <a:p>
            <a:pPr algn="ctr"/>
            <a:r>
              <a:rPr lang="ru-RU" b="1" i="1" dirty="0"/>
              <a:t>физических лиц </a:t>
            </a:r>
            <a:r>
              <a:rPr lang="ru-RU" b="1" dirty="0"/>
              <a:t>- 100% </a:t>
            </a:r>
            <a:endParaRPr lang="ru-RU" dirty="0"/>
          </a:p>
          <a:p>
            <a:pPr algn="ctr"/>
            <a:r>
              <a:rPr lang="ru-RU" b="1" i="1" dirty="0"/>
              <a:t>Земельный налог </a:t>
            </a:r>
            <a:r>
              <a:rPr lang="ru-RU" b="1" dirty="0"/>
              <a:t>- 100% </a:t>
            </a:r>
            <a:r>
              <a:rPr lang="ru-RU" sz="1600" b="1" i="1" dirty="0" smtClean="0"/>
              <a:t> </a:t>
            </a:r>
            <a:endParaRPr lang="ru-RU" sz="1600" i="1" dirty="0"/>
          </a:p>
        </p:txBody>
      </p:sp>
      <p:cxnSp>
        <p:nvCxnSpPr>
          <p:cNvPr id="3" name="Прямая со стрелкой 2"/>
          <p:cNvCxnSpPr>
            <a:stCxn id="9" idx="2"/>
            <a:endCxn id="10" idx="0"/>
          </p:cNvCxnSpPr>
          <p:nvPr/>
        </p:nvCxnSpPr>
        <p:spPr>
          <a:xfrm>
            <a:off x="1655676" y="1340768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535996" y="1349152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7452320" y="1340768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26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32048"/>
          </a:xfrm>
        </p:spPr>
        <p:txBody>
          <a:bodyPr/>
          <a:lstStyle/>
          <a:p>
            <a:r>
              <a:rPr lang="ru-RU" sz="2000" b="1" dirty="0" smtClean="0"/>
              <a:t>Основные параметры </a:t>
            </a:r>
            <a:r>
              <a:rPr lang="ru-RU" sz="2000" b="1" dirty="0" smtClean="0"/>
              <a:t>бюджета </a:t>
            </a:r>
            <a:r>
              <a:rPr lang="ru-RU" sz="2000" b="1" dirty="0" err="1" smtClean="0"/>
              <a:t>Почепского</a:t>
            </a:r>
            <a:r>
              <a:rPr lang="ru-RU" sz="2000" b="1" dirty="0" smtClean="0"/>
              <a:t> района</a:t>
            </a:r>
            <a:endParaRPr lang="ru-RU" sz="20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0866082"/>
              </p:ext>
            </p:extLst>
          </p:nvPr>
        </p:nvGraphicFramePr>
        <p:xfrm>
          <a:off x="323528" y="692696"/>
          <a:ext cx="8435280" cy="5433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7742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476672"/>
          </a:xfrm>
        </p:spPr>
        <p:txBody>
          <a:bodyPr/>
          <a:lstStyle/>
          <a:p>
            <a:r>
              <a:rPr lang="ru-RU" sz="2400" b="1" dirty="0" smtClean="0"/>
              <a:t>Структура доходов районного бюджета, </a:t>
            </a:r>
            <a:r>
              <a:rPr lang="ru-RU" sz="2400" b="1" dirty="0" err="1" smtClean="0"/>
              <a:t>тыс.руб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719723"/>
              </p:ext>
            </p:extLst>
          </p:nvPr>
        </p:nvGraphicFramePr>
        <p:xfrm>
          <a:off x="251520" y="548680"/>
          <a:ext cx="8496941" cy="612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7329"/>
                <a:gridCol w="991023"/>
                <a:gridCol w="864096"/>
                <a:gridCol w="864096"/>
                <a:gridCol w="936104"/>
                <a:gridCol w="864096"/>
                <a:gridCol w="936104"/>
                <a:gridCol w="864093"/>
              </a:tblGrid>
              <a:tr h="559250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Наименование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Оценка 2016г.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2017 </a:t>
                      </a:r>
                      <a:r>
                        <a:rPr lang="ru-RU" sz="1300" dirty="0" smtClean="0"/>
                        <a:t>год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err="1" smtClean="0"/>
                        <a:t>Стр-ра</a:t>
                      </a:r>
                      <a:r>
                        <a:rPr lang="ru-RU" sz="1300" dirty="0" smtClean="0"/>
                        <a:t> доходов, %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2018 </a:t>
                      </a:r>
                      <a:r>
                        <a:rPr lang="ru-RU" sz="1300" dirty="0" smtClean="0"/>
                        <a:t>год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err="1" smtClean="0"/>
                        <a:t>Стр-ра</a:t>
                      </a:r>
                      <a:r>
                        <a:rPr lang="ru-RU" sz="1300" dirty="0" smtClean="0"/>
                        <a:t> доходов, %</a:t>
                      </a:r>
                    </a:p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2019 </a:t>
                      </a:r>
                      <a:r>
                        <a:rPr lang="ru-RU" sz="1300" dirty="0" smtClean="0"/>
                        <a:t>год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err="1" smtClean="0"/>
                        <a:t>Стр-ра</a:t>
                      </a:r>
                      <a:r>
                        <a:rPr lang="ru-RU" sz="1300" dirty="0" smtClean="0"/>
                        <a:t> доходов, %</a:t>
                      </a:r>
                    </a:p>
                    <a:p>
                      <a:pPr algn="ctr"/>
                      <a:endParaRPr lang="ru-RU" sz="1300" dirty="0"/>
                    </a:p>
                  </a:txBody>
                  <a:tcPr/>
                </a:tc>
              </a:tr>
              <a:tr h="232838">
                <a:tc>
                  <a:txBody>
                    <a:bodyPr/>
                    <a:lstStyle/>
                    <a:p>
                      <a:r>
                        <a:rPr lang="ru-RU" sz="12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Налоговые доходы, (всего)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122522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125113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24,9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136029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26,8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144643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28,2</a:t>
                      </a:r>
                      <a:endParaRPr lang="ru-RU" sz="1400" dirty="0"/>
                    </a:p>
                  </a:txBody>
                  <a:tcPr/>
                </a:tc>
              </a:tr>
              <a:tr h="243056">
                <a:tc>
                  <a:txBody>
                    <a:bodyPr/>
                    <a:lstStyle/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Налоги на доходы (НДФЛ)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100333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102444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20,4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112490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22,2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120061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23,4</a:t>
                      </a:r>
                      <a:endParaRPr lang="ru-RU" sz="1400" dirty="0"/>
                    </a:p>
                  </a:txBody>
                  <a:tcPr/>
                </a:tc>
              </a:tr>
              <a:tr h="22841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Акцизы на нефтепродукты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4069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2967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0,6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3027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0,6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3291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0,6</a:t>
                      </a:r>
                      <a:endParaRPr lang="ru-RU" sz="1400" dirty="0"/>
                    </a:p>
                  </a:txBody>
                  <a:tcPr/>
                </a:tc>
              </a:tr>
              <a:tr h="400248">
                <a:tc>
                  <a:txBody>
                    <a:bodyPr/>
                    <a:lstStyle/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Налоги на совокупный доход (ЕНВД, с/х, патенты)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16539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18074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3,6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18835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3,7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19564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3,8</a:t>
                      </a:r>
                      <a:endParaRPr lang="ru-RU" sz="1400" dirty="0"/>
                    </a:p>
                  </a:txBody>
                  <a:tcPr/>
                </a:tc>
              </a:tr>
              <a:tr h="120184">
                <a:tc>
                  <a:txBody>
                    <a:bodyPr/>
                    <a:lstStyle/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Прочие налоги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1581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1628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0,3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1677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0,3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1727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0,4</a:t>
                      </a:r>
                      <a:endParaRPr lang="ru-RU" sz="1400" dirty="0"/>
                    </a:p>
                  </a:txBody>
                  <a:tcPr/>
                </a:tc>
              </a:tr>
              <a:tr h="236384">
                <a:tc>
                  <a:txBody>
                    <a:bodyPr/>
                    <a:lstStyle/>
                    <a:p>
                      <a:r>
                        <a:rPr lang="ru-RU" sz="12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Неналоговые доходы, (всего) 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15164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13701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13855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14006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2,8</a:t>
                      </a:r>
                      <a:endParaRPr lang="ru-RU" sz="1400" dirty="0"/>
                    </a:p>
                  </a:txBody>
                  <a:tcPr/>
                </a:tc>
              </a:tr>
              <a:tr h="488216">
                <a:tc>
                  <a:txBody>
                    <a:bodyPr/>
                    <a:lstStyle/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Доходы от использования имущества, </a:t>
                      </a:r>
                    </a:p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находящегося в муниципальной </a:t>
                      </a:r>
                    </a:p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собственности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6860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8003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1,6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8013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1,6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8018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1,6</a:t>
                      </a:r>
                      <a:endParaRPr lang="ru-RU" sz="1400" dirty="0"/>
                    </a:p>
                  </a:txBody>
                  <a:tcPr/>
                </a:tc>
              </a:tr>
              <a:tr h="400248">
                <a:tc>
                  <a:txBody>
                    <a:bodyPr/>
                    <a:lstStyle/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Прочие неналоговые доходы (доходы от оказания платных услуг,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штраф.санкции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плата за негативное воздействие на окружающую среду)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8304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5698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1,1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5842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1,1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5988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1,2</a:t>
                      </a:r>
                      <a:endParaRPr lang="ru-RU" sz="1400" dirty="0"/>
                    </a:p>
                  </a:txBody>
                  <a:tcPr/>
                </a:tc>
              </a:tr>
              <a:tr h="166256">
                <a:tc>
                  <a:txBody>
                    <a:bodyPr/>
                    <a:lstStyle/>
                    <a:p>
                      <a:r>
                        <a:rPr lang="ru-RU" sz="12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Безвозмездные поступления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403924,4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363603,3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72,4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356932,6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70,5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353556,6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69,0</a:t>
                      </a:r>
                      <a:endParaRPr lang="ru-RU" sz="1400" dirty="0"/>
                    </a:p>
                  </a:txBody>
                  <a:tcPr/>
                </a:tc>
              </a:tr>
              <a:tr h="166256">
                <a:tc>
                  <a:txBody>
                    <a:bodyPr/>
                    <a:lstStyle/>
                    <a:p>
                      <a:r>
                        <a:rPr lang="ru-RU" sz="12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ВСЕГО ДОХОДОВ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541610,4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502417,3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506816,6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512205,6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100,0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060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1631236"/>
              </p:ext>
            </p:extLst>
          </p:nvPr>
        </p:nvGraphicFramePr>
        <p:xfrm>
          <a:off x="457200" y="980728"/>
          <a:ext cx="8229600" cy="5145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9269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b="1" spc="10" dirty="0" smtClean="0"/>
              <a:t>Структура</a:t>
            </a:r>
            <a:r>
              <a:rPr lang="ru-RU" sz="2400" b="1" dirty="0" smtClean="0"/>
              <a:t> налоговых доходов районного бюджета на 2017год, </a:t>
            </a:r>
            <a:r>
              <a:rPr lang="ru-RU" sz="2400" b="1" dirty="0" err="1" smtClean="0"/>
              <a:t>тыс.руб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95088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9952002"/>
              </p:ext>
            </p:extLst>
          </p:nvPr>
        </p:nvGraphicFramePr>
        <p:xfrm>
          <a:off x="457200" y="980728"/>
          <a:ext cx="8229600" cy="5145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9269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b="1" spc="10" dirty="0" smtClean="0"/>
              <a:t>Структура</a:t>
            </a:r>
            <a:r>
              <a:rPr lang="ru-RU" sz="2400" b="1" dirty="0" smtClean="0"/>
              <a:t> неналоговых доходов районного бюджета на 2017год, </a:t>
            </a:r>
            <a:r>
              <a:rPr lang="ru-RU" sz="2400" b="1" dirty="0" err="1" smtClean="0"/>
              <a:t>тыс.руб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42052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47667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b="1" dirty="0" smtClean="0"/>
              <a:t>Безвозмездные поступления в бюджет </a:t>
            </a:r>
            <a:r>
              <a:rPr lang="ru-RU" sz="2400" b="1" dirty="0" err="1" smtClean="0"/>
              <a:t>Почепского</a:t>
            </a:r>
            <a:r>
              <a:rPr lang="ru-RU" sz="2400" b="1" dirty="0" smtClean="0"/>
              <a:t> муниципального района, </a:t>
            </a:r>
            <a:r>
              <a:rPr lang="ru-RU" sz="2400" b="1" dirty="0" err="1" smtClean="0"/>
              <a:t>тыс.руб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8667157"/>
              </p:ext>
            </p:extLst>
          </p:nvPr>
        </p:nvGraphicFramePr>
        <p:xfrm>
          <a:off x="251520" y="764704"/>
          <a:ext cx="8640959" cy="5369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555"/>
                <a:gridCol w="1219276"/>
                <a:gridCol w="1219276"/>
                <a:gridCol w="1272288"/>
                <a:gridCol w="1272288"/>
                <a:gridCol w="1219276"/>
              </a:tblGrid>
              <a:tr h="5592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Наименование показателя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2016 год (</a:t>
                      </a:r>
                      <a:r>
                        <a:rPr lang="ru-RU" sz="1400" dirty="0" err="1" smtClean="0"/>
                        <a:t>первон</a:t>
                      </a:r>
                      <a:r>
                        <a:rPr lang="ru-RU" sz="1400" dirty="0" smtClean="0"/>
                        <a:t>. утв.)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2017 год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2017г.</a:t>
                      </a:r>
                      <a:r>
                        <a:rPr lang="ru-RU" sz="1400" baseline="0" dirty="0" smtClean="0"/>
                        <a:t> к оценке 2016г., %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2018 год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2019 год </a:t>
                      </a:r>
                      <a:endParaRPr lang="ru-RU" sz="1400" dirty="0"/>
                    </a:p>
                  </a:txBody>
                  <a:tcPr/>
                </a:tc>
              </a:tr>
              <a:tr h="232838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+mn-lt"/>
                        </a:rPr>
                        <a:t>БЕЗВОЗМЕЗДНЫЕ ПОСТУПЛЕНИЯ</a:t>
                      </a:r>
                      <a:endParaRPr lang="ru-RU" sz="8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389784,2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363368,7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93,2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356932,6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353556,6</a:t>
                      </a:r>
                      <a:endParaRPr lang="ru-RU" sz="1000" dirty="0"/>
                    </a:p>
                  </a:txBody>
                  <a:tcPr/>
                </a:tc>
              </a:tr>
              <a:tr h="264638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+mn-lt"/>
                        </a:rPr>
                        <a:t>БЕЗВОЗМЕЗДНЫЕ ПОСТУПЛЕНИЯ ОТ ДРУГИХ</a:t>
                      </a:r>
                      <a:r>
                        <a:rPr lang="ru-RU" sz="800" b="1" baseline="0" dirty="0" smtClean="0">
                          <a:latin typeface="+mn-lt"/>
                        </a:rPr>
                        <a:t> БЮДЖЕТОВ БЮДЖЕТНОЙ СИСТЕМЫ РФ</a:t>
                      </a:r>
                      <a:endParaRPr lang="ru-RU" sz="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389784,2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363368,7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93,2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356932,6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353556,6</a:t>
                      </a:r>
                      <a:endParaRPr lang="ru-RU" sz="1000" dirty="0"/>
                    </a:p>
                  </a:txBody>
                  <a:tcPr/>
                </a:tc>
              </a:tr>
              <a:tr h="228416">
                <a:tc>
                  <a:txBody>
                    <a:bodyPr/>
                    <a:lstStyle/>
                    <a:p>
                      <a:pPr algn="r"/>
                      <a:r>
                        <a:rPr lang="ru-RU" sz="800" i="1" dirty="0" smtClean="0">
                          <a:latin typeface="+mn-lt"/>
                        </a:rPr>
                        <a:t>доля в общем объёме безвозмездных поступлений,</a:t>
                      </a:r>
                      <a:r>
                        <a:rPr lang="ru-RU" sz="800" i="1" baseline="0" dirty="0" smtClean="0">
                          <a:latin typeface="+mn-lt"/>
                        </a:rPr>
                        <a:t> %</a:t>
                      </a:r>
                      <a:endParaRPr lang="ru-RU" sz="800" i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100,0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100,0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-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100,0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100,0</a:t>
                      </a:r>
                      <a:endParaRPr lang="ru-RU" sz="1000" dirty="0"/>
                    </a:p>
                  </a:txBody>
                  <a:tcPr/>
                </a:tc>
              </a:tr>
              <a:tr h="400248"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+mn-lt"/>
                        </a:rPr>
                        <a:t>ДОТАЦИИ БЮДЖЕТАМ МУНИЦИПАЛЬНЫМ</a:t>
                      </a:r>
                      <a:r>
                        <a:rPr lang="ru-RU" sz="800" baseline="0" dirty="0" smtClean="0">
                          <a:latin typeface="+mn-lt"/>
                        </a:rPr>
                        <a:t> ОБРАЗОВАНИЙ</a:t>
                      </a:r>
                      <a:endParaRPr lang="ru-RU" sz="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78608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89777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114,21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87105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83729</a:t>
                      </a:r>
                      <a:endParaRPr lang="ru-RU" sz="1000" dirty="0"/>
                    </a:p>
                  </a:txBody>
                  <a:tcPr/>
                </a:tc>
              </a:tr>
              <a:tr h="201758">
                <a:tc>
                  <a:txBody>
                    <a:bodyPr/>
                    <a:lstStyle/>
                    <a:p>
                      <a:pPr algn="r"/>
                      <a:r>
                        <a:rPr lang="ru-RU" sz="800" i="1" dirty="0" smtClean="0">
                          <a:latin typeface="+mn-lt"/>
                        </a:rPr>
                        <a:t>доля, %</a:t>
                      </a:r>
                      <a:endParaRPr lang="ru-RU" sz="800" i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20,2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24,7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-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24,4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23,7</a:t>
                      </a:r>
                      <a:endParaRPr lang="ru-RU" sz="1000" dirty="0"/>
                    </a:p>
                  </a:txBody>
                  <a:tcPr/>
                </a:tc>
              </a:tr>
              <a:tr h="1201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+mn-lt"/>
                        </a:rPr>
                        <a:t>ДОТАЦИИ БЮДЖЕТАМ МУНИЦИПАЛЬНЫХ</a:t>
                      </a:r>
                      <a:r>
                        <a:rPr lang="ru-RU" sz="800" baseline="0" dirty="0" smtClean="0">
                          <a:latin typeface="+mn-lt"/>
                        </a:rPr>
                        <a:t> РАЙОНОВ НА ВЫРАВНИВАНИЕ БЮДЖЕТНОЙ ОБЕСПЕЧЕННОСТИ</a:t>
                      </a:r>
                      <a:endParaRPr lang="ru-RU" sz="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000" dirty="0" smtClean="0"/>
                    </a:p>
                    <a:p>
                      <a:pPr algn="r"/>
                      <a:r>
                        <a:rPr lang="ru-RU" sz="1000" dirty="0" smtClean="0"/>
                        <a:t>46787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000" dirty="0" smtClean="0"/>
                    </a:p>
                    <a:p>
                      <a:pPr algn="r"/>
                      <a:r>
                        <a:rPr lang="ru-RU" sz="1000" dirty="0" smtClean="0"/>
                        <a:t>73506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000" dirty="0" smtClean="0"/>
                    </a:p>
                    <a:p>
                      <a:pPr algn="r"/>
                      <a:r>
                        <a:rPr lang="ru-RU" sz="1000" dirty="0" smtClean="0"/>
                        <a:t>157,11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000" dirty="0" smtClean="0"/>
                    </a:p>
                    <a:p>
                      <a:pPr algn="r"/>
                      <a:r>
                        <a:rPr lang="ru-RU" sz="1000" dirty="0" smtClean="0"/>
                        <a:t>67904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000" dirty="0" smtClean="0"/>
                    </a:p>
                    <a:p>
                      <a:pPr algn="r"/>
                      <a:r>
                        <a:rPr lang="ru-RU" sz="1000" dirty="0" smtClean="0"/>
                        <a:t>65010</a:t>
                      </a:r>
                      <a:endParaRPr lang="ru-RU" sz="1000" dirty="0"/>
                    </a:p>
                  </a:txBody>
                  <a:tcPr/>
                </a:tc>
              </a:tr>
              <a:tr h="2363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+mn-lt"/>
                        </a:rPr>
                        <a:t>ДОТАЦИИ БЮДЖЕТАМ МУНИЦИПАЛЬНЫХ</a:t>
                      </a:r>
                      <a:r>
                        <a:rPr lang="ru-RU" sz="800" baseline="0" dirty="0" smtClean="0">
                          <a:latin typeface="+mn-lt"/>
                        </a:rPr>
                        <a:t> РАЙОНОВ НА ПОДДЕРЖКУ МЕР ПО ОБЕСПЕЧЕНИЮ СБАЛАНСИРОВАННОСТИ БЮДЖЕТОВ</a:t>
                      </a:r>
                      <a:endParaRPr lang="ru-RU" sz="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000" dirty="0" smtClean="0"/>
                    </a:p>
                    <a:p>
                      <a:pPr algn="r"/>
                      <a:endParaRPr lang="ru-RU" sz="1000" dirty="0" smtClean="0"/>
                    </a:p>
                    <a:p>
                      <a:pPr algn="r"/>
                      <a:r>
                        <a:rPr lang="ru-RU" sz="1000" dirty="0" smtClean="0"/>
                        <a:t>31821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000" dirty="0" smtClean="0"/>
                    </a:p>
                    <a:p>
                      <a:pPr algn="r"/>
                      <a:endParaRPr lang="ru-RU" sz="1000" dirty="0" smtClean="0"/>
                    </a:p>
                    <a:p>
                      <a:pPr algn="r"/>
                      <a:r>
                        <a:rPr lang="ru-RU" sz="1000" dirty="0" smtClean="0"/>
                        <a:t>16271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000" dirty="0" smtClean="0"/>
                    </a:p>
                    <a:p>
                      <a:pPr algn="r"/>
                      <a:endParaRPr lang="ru-RU" sz="1000" dirty="0" smtClean="0"/>
                    </a:p>
                    <a:p>
                      <a:pPr algn="r"/>
                      <a:r>
                        <a:rPr lang="ru-RU" sz="1000" dirty="0" smtClean="0"/>
                        <a:t>51,13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000" dirty="0" smtClean="0"/>
                    </a:p>
                    <a:p>
                      <a:pPr algn="r"/>
                      <a:endParaRPr lang="ru-RU" sz="1000" dirty="0" smtClean="0"/>
                    </a:p>
                    <a:p>
                      <a:pPr algn="r"/>
                      <a:r>
                        <a:rPr lang="ru-RU" sz="1000" dirty="0" smtClean="0"/>
                        <a:t>19201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000" dirty="0" smtClean="0"/>
                    </a:p>
                    <a:p>
                      <a:pPr algn="r"/>
                      <a:endParaRPr lang="ru-RU" sz="1000" dirty="0" smtClean="0"/>
                    </a:p>
                    <a:p>
                      <a:pPr algn="r"/>
                      <a:r>
                        <a:rPr lang="ru-RU" sz="1000" dirty="0" smtClean="0"/>
                        <a:t>18719</a:t>
                      </a:r>
                      <a:endParaRPr lang="ru-RU" sz="1000" dirty="0"/>
                    </a:p>
                  </a:txBody>
                  <a:tcPr/>
                </a:tc>
              </a:tr>
              <a:tr h="4882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+mn-lt"/>
                        </a:rPr>
                        <a:t>СУБСИДИИ БЮДЖЕТАМ МУНИЦИПАЛЬНЫМ</a:t>
                      </a:r>
                      <a:r>
                        <a:rPr lang="ru-RU" sz="800" baseline="0" dirty="0" smtClean="0">
                          <a:latin typeface="+mn-lt"/>
                        </a:rPr>
                        <a:t> ОБРАЗОВАНИЙ</a:t>
                      </a:r>
                      <a:endParaRPr lang="ru-RU" sz="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000" dirty="0" smtClean="0"/>
                    </a:p>
                    <a:p>
                      <a:pPr algn="r"/>
                      <a:r>
                        <a:rPr lang="ru-RU" sz="1000" dirty="0" smtClean="0"/>
                        <a:t>-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000" dirty="0" smtClean="0"/>
                    </a:p>
                    <a:p>
                      <a:pPr algn="r"/>
                      <a:r>
                        <a:rPr lang="ru-RU" sz="1000" dirty="0" smtClean="0"/>
                        <a:t>720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000" dirty="0" smtClean="0"/>
                    </a:p>
                    <a:p>
                      <a:pPr algn="r"/>
                      <a:r>
                        <a:rPr lang="ru-RU" sz="1000" dirty="0" smtClean="0"/>
                        <a:t>-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000" dirty="0" smtClean="0"/>
                    </a:p>
                    <a:p>
                      <a:pPr algn="r"/>
                      <a:r>
                        <a:rPr lang="ru-RU" sz="1000" dirty="0" smtClean="0"/>
                        <a:t>720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000" dirty="0" smtClean="0"/>
                    </a:p>
                    <a:p>
                      <a:pPr algn="r"/>
                      <a:r>
                        <a:rPr lang="ru-RU" sz="1000" dirty="0" smtClean="0"/>
                        <a:t>720</a:t>
                      </a:r>
                      <a:endParaRPr lang="ru-RU" sz="1000" dirty="0"/>
                    </a:p>
                  </a:txBody>
                  <a:tcPr/>
                </a:tc>
              </a:tr>
              <a:tr h="19337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i="1" dirty="0" smtClean="0">
                          <a:latin typeface="+mn-lt"/>
                        </a:rPr>
                        <a:t>доля, %</a:t>
                      </a:r>
                      <a:endParaRPr lang="ru-RU" sz="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-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0,2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-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0,2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0,2</a:t>
                      </a:r>
                      <a:endParaRPr lang="ru-RU" sz="1000" dirty="0"/>
                    </a:p>
                  </a:txBody>
                  <a:tcPr/>
                </a:tc>
              </a:tr>
              <a:tr h="1662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+mn-lt"/>
                        </a:rPr>
                        <a:t>СУБВЕНЦИИ БЮДЖЕТАМ МУНИЦИПАЛЬНЫМ</a:t>
                      </a:r>
                      <a:r>
                        <a:rPr lang="ru-RU" sz="800" baseline="0" dirty="0" smtClean="0">
                          <a:latin typeface="+mn-lt"/>
                        </a:rPr>
                        <a:t> ОБРАЗОВАНИЙ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300725,1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269059,3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89,47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269107,6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269107,6</a:t>
                      </a:r>
                      <a:endParaRPr lang="ru-RU" sz="1000" dirty="0"/>
                    </a:p>
                  </a:txBody>
                  <a:tcPr/>
                </a:tc>
              </a:tr>
              <a:tr h="16625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i="1" dirty="0" smtClean="0">
                          <a:latin typeface="+mn-lt"/>
                        </a:rPr>
                        <a:t>доля, %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77,2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74,0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-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75,4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76,1</a:t>
                      </a:r>
                      <a:endParaRPr lang="ru-RU" sz="1000" dirty="0"/>
                    </a:p>
                  </a:txBody>
                  <a:tcPr/>
                </a:tc>
              </a:tr>
              <a:tr h="166256"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ИНЫЕ МЕЖБЮДЖЕТНЫЕ ТРАНСФЕРТЫ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1045,1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3812,4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364,8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-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-</a:t>
                      </a:r>
                      <a:endParaRPr lang="ru-RU" sz="1000" dirty="0"/>
                    </a:p>
                  </a:txBody>
                  <a:tcPr/>
                </a:tc>
              </a:tr>
              <a:tr h="16625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i="1" dirty="0" smtClean="0">
                          <a:latin typeface="+mn-lt"/>
                        </a:rPr>
                        <a:t>доля, %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2,7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1,1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-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-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-</a:t>
                      </a:r>
                      <a:endParaRPr lang="ru-RU" sz="1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307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288032"/>
            <a:ext cx="8856984" cy="47667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b="1" dirty="0" smtClean="0"/>
              <a:t>Расходы бюджета </a:t>
            </a:r>
            <a:r>
              <a:rPr lang="ru-RU" sz="2400" b="1" dirty="0" err="1" smtClean="0"/>
              <a:t>Почепского</a:t>
            </a:r>
            <a:r>
              <a:rPr lang="ru-RU" sz="2400" b="1" dirty="0" smtClean="0"/>
              <a:t> муниципального района по разделам  бюджетной классификации, </a:t>
            </a:r>
            <a:r>
              <a:rPr lang="ru-RU" sz="2400" b="1" dirty="0" err="1" smtClean="0"/>
              <a:t>тыс.руб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012043"/>
              </p:ext>
            </p:extLst>
          </p:nvPr>
        </p:nvGraphicFramePr>
        <p:xfrm>
          <a:off x="323528" y="1052736"/>
          <a:ext cx="8496943" cy="48597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40309"/>
                <a:gridCol w="362392"/>
                <a:gridCol w="929202"/>
                <a:gridCol w="929202"/>
                <a:gridCol w="829320"/>
                <a:gridCol w="1106518"/>
              </a:tblGrid>
              <a:tr h="2226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Документ, учреждение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Разд.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2016 год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2017 год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2018 год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2019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год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 anchor="ctr"/>
                </a:tc>
              </a:tr>
              <a:tr h="6536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Общегосударственные вопросы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39932,8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33841,6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33840,3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33839,8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</a:tr>
              <a:tr h="6536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0102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1169,4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266,8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266,8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266,8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</a:tr>
              <a:tr h="5651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0103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1422,4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553,6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552,7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552,2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87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0104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25254,3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21465,6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21465,6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21465,6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1260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Судебная система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0105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9533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0106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6902,9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6807,6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6807,2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6807,2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Резервные фонды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0111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100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Другие общегосударственные вопросы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0113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5083,3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4648,0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4648,0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4648,0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Национальная оборона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0200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1371,9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1244,4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1244,4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1244,4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Мобилизационная и вневойсковая подготовка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0203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1371,9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1244,4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1244,4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1244,4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Национальная безопасность и правоохранительная деятельность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0300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1836,6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1612,1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1836,1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1540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0309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1684,6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1500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1500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1500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Обеспечение пожарной безопасности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0310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50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-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-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-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Другие вопросы в области национальной безопасности и правоохранительной деятельности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0314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102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112,1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336,1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40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Национальная</a:t>
                      </a:r>
                      <a:r>
                        <a:rPr lang="ru-RU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экономика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0400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3606,7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8241,8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8091,8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7915,8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Сельское хозяйство и рыболовство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0405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231,1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225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195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225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Транспорт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0408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272,2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4739,3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4539,3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4039,3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Дорожное хозяйство (дорожные фонды)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0409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2758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2967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3027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3291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Другие вопросы в области национальной экономики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0412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345,4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310,4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330,4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360,4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Жилищно-коммунальное хозяйство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1410,9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1300,6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897,3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947,3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Жилищное хозяйство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0501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446,8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224,3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47,3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47,3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Коммунальное хозяйство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0502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964,1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1076,3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850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900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488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123747"/>
              </p:ext>
            </p:extLst>
          </p:nvPr>
        </p:nvGraphicFramePr>
        <p:xfrm>
          <a:off x="323528" y="476672"/>
          <a:ext cx="8496943" cy="34149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40309"/>
                <a:gridCol w="362392"/>
                <a:gridCol w="929202"/>
                <a:gridCol w="929202"/>
                <a:gridCol w="829320"/>
                <a:gridCol w="1106518"/>
              </a:tblGrid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Образование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0700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374577,9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369851,6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374491,8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379315,6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Дошкольное образование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0701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95814,8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89915,2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91391,2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91891,2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Общее образование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0702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234606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213887,7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217075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221398,8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Дополнительное образование детей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0703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-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22349,7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21343,7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21343,7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Молодежная политика и оздоровление детей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0707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80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1229,8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1229,8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1229,8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Другие вопросы в области образования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0709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44077,2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42469,2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43452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43452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Культура</a:t>
                      </a:r>
                      <a:r>
                        <a:rPr lang="ru-RU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и кинематография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0800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30068,2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32921,5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33100,1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34087,8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Культура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0801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28980,3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26473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26701,6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27575,1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Кинематография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0802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-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2862,3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2862,3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2976,5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Другие вопросы в области культуры, кинематографии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0804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1087,9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3586,2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3536,2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3536,2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Социальная политика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38634,5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40661,1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40806,9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40806,9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Пенсионное обеспечение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1001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2432,5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3132,4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3229,9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3229,9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Социальное обеспечение населения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1003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262,3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649,2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649,2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649,2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  Охрана семьи и детства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1004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34286,4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35226,2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35274,6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35274,6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Другие вопросы в области социальной политики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1006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1653,3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1653,3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1653,3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1653,3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Физическая культура и спорт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140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-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-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-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Физическая культура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1101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140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-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-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-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Межбюджетные трансферты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1400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20482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12508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12508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12508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1401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12227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1534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1534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1534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Иные дотации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1402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8255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10874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10874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10874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14844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Прочие межбюджетные трансферты общего характера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1403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1" dirty="0" smtClean="0">
                          <a:latin typeface="Arial Cyr" pitchFamily="34" charset="0"/>
                          <a:cs typeface="Arial Cyr" pitchFamily="34" charset="0"/>
                        </a:rPr>
                        <a:t>-</a:t>
                      </a:r>
                      <a:endParaRPr lang="ru-RU" sz="1000" b="1" dirty="0"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65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1973433"/>
              </p:ext>
            </p:extLst>
          </p:nvPr>
        </p:nvGraphicFramePr>
        <p:xfrm>
          <a:off x="395536" y="764704"/>
          <a:ext cx="864096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288032"/>
            <a:ext cx="8856984" cy="47667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b="1" dirty="0" smtClean="0"/>
              <a:t>Структура расходов бюджета </a:t>
            </a:r>
            <a:r>
              <a:rPr lang="ru-RU" sz="2400" b="1" dirty="0" err="1" smtClean="0"/>
              <a:t>Почепского</a:t>
            </a:r>
            <a:r>
              <a:rPr lang="ru-RU" sz="2400" b="1" dirty="0" smtClean="0"/>
              <a:t> муниципального района</a:t>
            </a:r>
            <a:endParaRPr lang="ru-RU" sz="2400" b="1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539552" y="5373216"/>
            <a:ext cx="8229600" cy="748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ru-RU" sz="1400" b="1" smtClean="0">
                <a:solidFill>
                  <a:srgbClr val="0070C0"/>
                </a:solidFill>
                <a:latin typeface="+mn-lt"/>
              </a:rPr>
              <a:t>В целом структура расходов бюджета района сохраняет социальную направленность. Расходы отраслей социальной сферы в 2017 году составят 443668,8тыс.руб, их доля в общем объёме расходов 88,3%.</a:t>
            </a:r>
            <a:endParaRPr lang="ru-RU" sz="1400" b="1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9933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3672696"/>
              </p:ext>
            </p:extLst>
          </p:nvPr>
        </p:nvGraphicFramePr>
        <p:xfrm>
          <a:off x="179513" y="1196751"/>
          <a:ext cx="8784975" cy="51383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4545"/>
                <a:gridCol w="1348638"/>
                <a:gridCol w="1251201"/>
                <a:gridCol w="1220197"/>
                <a:gridCol w="1220197"/>
                <a:gridCol w="1220197"/>
              </a:tblGrid>
              <a:tr h="5760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 </a:t>
                      </a:r>
                      <a:r>
                        <a:rPr lang="ru-RU" sz="1100" b="1" dirty="0" smtClean="0">
                          <a:effectLst/>
                        </a:rPr>
                        <a:t>Наименование  </a:t>
                      </a:r>
                      <a:r>
                        <a:rPr lang="ru-RU" sz="1100" b="1" dirty="0">
                          <a:effectLst/>
                        </a:rPr>
                        <a:t>муниципальной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программы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r>
                        <a:rPr lang="ru-RU" sz="1100" b="1" dirty="0" smtClean="0">
                          <a:effectLst/>
                        </a:rPr>
                        <a:t>Оценка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</a:rPr>
                        <a:t>  </a:t>
                      </a:r>
                      <a:r>
                        <a:rPr lang="ru-RU" sz="1100" b="1" dirty="0">
                          <a:effectLst/>
                        </a:rPr>
                        <a:t>2016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1100" b="1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</a:rPr>
                        <a:t>2017 </a:t>
                      </a:r>
                      <a:r>
                        <a:rPr lang="ru-RU" sz="1100" b="1" dirty="0">
                          <a:effectLst/>
                        </a:rPr>
                        <a:t>год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/>
                          <a:ea typeface="Times New Roman"/>
                        </a:rPr>
                        <a:t>2017г. к оценке 2016г.,%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</a:rPr>
                        <a:t> </a:t>
                      </a:r>
                      <a:r>
                        <a:rPr lang="ru-RU" sz="1100" b="1" dirty="0">
                          <a:effectLst/>
                        </a:rPr>
                        <a:t>2018год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</a:rPr>
                        <a:t> </a:t>
                      </a:r>
                      <a:endParaRPr lang="ru-RU" sz="1100" b="1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</a:rPr>
                        <a:t>2019 </a:t>
                      </a:r>
                      <a:r>
                        <a:rPr lang="ru-RU" sz="1100" b="1" dirty="0">
                          <a:effectLst/>
                        </a:rPr>
                        <a:t>год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</a:tr>
              <a:tr h="6743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«Управление  муниципальными финансами   </a:t>
                      </a:r>
                      <a:r>
                        <a:rPr lang="ru-RU" sz="1100" dirty="0" err="1">
                          <a:effectLst/>
                        </a:rPr>
                        <a:t>Почепского</a:t>
                      </a:r>
                      <a:r>
                        <a:rPr lang="ru-RU" sz="1100" dirty="0">
                          <a:effectLst/>
                        </a:rPr>
                        <a:t>  района (2016-2020г.г.) »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34 522 221,56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23 817 616,0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68,99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19 597 179,0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19 597 179,0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</a:tr>
              <a:tr h="5934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«Реализация  полномочий  органа  местного самоуправления Почепского района (2016-2020г.г.)   »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75 444 958,26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71 241 201,80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94,43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75 053 988,80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74 927 988,80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</a:tr>
              <a:tr h="5090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« Развитие  системы образования </a:t>
                      </a:r>
                      <a:r>
                        <a:rPr lang="ru-RU" sz="1100" dirty="0" err="1">
                          <a:effectLst/>
                        </a:rPr>
                        <a:t>Почепского</a:t>
                      </a:r>
                      <a:r>
                        <a:rPr lang="ru-RU" sz="1100" dirty="0">
                          <a:effectLst/>
                        </a:rPr>
                        <a:t> муниципального  района  (2016-2020 </a:t>
                      </a:r>
                      <a:r>
                        <a:rPr lang="ru-RU" sz="1100" dirty="0" err="1">
                          <a:effectLst/>
                        </a:rPr>
                        <a:t>г.г</a:t>
                      </a:r>
                      <a:r>
                        <a:rPr lang="ru-RU" sz="1100" dirty="0">
                          <a:effectLst/>
                        </a:rPr>
                        <a:t>.)  »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390 622 077,18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363 </a:t>
                      </a:r>
                      <a:r>
                        <a:rPr lang="ru-RU" sz="1100" dirty="0" smtClean="0">
                          <a:effectLst/>
                        </a:rPr>
                        <a:t>493 050,0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93,1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368 357 161,0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372 884 930,0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</a:tr>
              <a:tr h="3959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«Развитие культуры Почепского района  (2016-2020 г.г.) »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43 594 212,0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41 </a:t>
                      </a:r>
                      <a:r>
                        <a:rPr lang="ru-RU" sz="1100" dirty="0" smtClean="0">
                          <a:effectLst/>
                        </a:rPr>
                        <a:t>676 035,0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95,6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41 904 635,0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42 892 366,0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</a:tr>
              <a:tr h="6363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Поддержка малого и среднего предпринимательства в Почепском районе (2016-2020годы)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50 000,0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</a:tr>
              <a:tr h="5090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Развитие въездного туризма в Почепском районе (2016-2020годы)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15 000,0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15 000,0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100,0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15 000,0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15 000,0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</a:tr>
              <a:tr h="3817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Доступная среда для инвалидов Почепского района на 2017-2020годы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150 000,0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100 000,0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100 000,0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</a:tr>
              <a:tr h="5090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Поддержка местных инициатив граждан Почепского района на 2017-2019 годы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100 000,0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100 000,0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100 000,0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</a:tr>
              <a:tr h="2121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ИТОГО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544 248 469,0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500 </a:t>
                      </a:r>
                      <a:r>
                        <a:rPr lang="ru-RU" sz="1100" dirty="0" smtClean="0">
                          <a:effectLst/>
                        </a:rPr>
                        <a:t>492</a:t>
                      </a: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902,80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92,00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505 127 963,80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510 517 463,80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692696"/>
            <a:ext cx="8856984" cy="47667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b="1" dirty="0" smtClean="0"/>
              <a:t>Расходы бюджета </a:t>
            </a:r>
            <a:r>
              <a:rPr lang="ru-RU" sz="2400" b="1" dirty="0" err="1" smtClean="0"/>
              <a:t>Почепского</a:t>
            </a:r>
            <a:r>
              <a:rPr lang="ru-RU" sz="2400" b="1" dirty="0" smtClean="0"/>
              <a:t> муниципального района на реализацию муниципальных программ </a:t>
            </a:r>
            <a:r>
              <a:rPr lang="ru-RU" sz="2400" b="1" dirty="0" err="1" smtClean="0"/>
              <a:t>Почепского</a:t>
            </a:r>
            <a:r>
              <a:rPr lang="ru-RU" sz="2400" b="1" dirty="0" smtClean="0"/>
              <a:t> района 2016-2019годы, руб.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50435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400" b="1" dirty="0" smtClean="0"/>
              <a:t>ЦЕЛИ ПРОГРАММЫ:</a:t>
            </a:r>
          </a:p>
          <a:p>
            <a:pPr marL="0" indent="0" algn="just">
              <a:buNone/>
            </a:pPr>
            <a:r>
              <a:rPr lang="ru-RU" sz="1400" b="1" dirty="0" smtClean="0"/>
              <a:t>- обеспечение </a:t>
            </a:r>
            <a:r>
              <a:rPr lang="ru-RU" sz="1400" b="1" dirty="0"/>
              <a:t>долгосрочной сбалансированности и устойчивости бюджетной системы </a:t>
            </a:r>
            <a:r>
              <a:rPr lang="ru-RU" sz="1400" b="1" dirty="0" err="1"/>
              <a:t>Почепского</a:t>
            </a:r>
            <a:r>
              <a:rPr lang="ru-RU" sz="1400" b="1" dirty="0"/>
              <a:t> района;</a:t>
            </a:r>
          </a:p>
          <a:p>
            <a:pPr marL="0" indent="0" algn="just">
              <a:buNone/>
            </a:pPr>
            <a:r>
              <a:rPr lang="ru-RU" sz="1400" b="1" dirty="0" smtClean="0"/>
              <a:t>- создание </a:t>
            </a:r>
            <a:r>
              <a:rPr lang="ru-RU" sz="1400" b="1" dirty="0"/>
              <a:t>условий для оптимизации и повышения эффективности расходов районного бюджета;</a:t>
            </a:r>
          </a:p>
          <a:p>
            <a:pPr marL="0" indent="0" algn="just">
              <a:buNone/>
            </a:pPr>
            <a:r>
              <a:rPr lang="ru-RU" sz="1400" b="1" dirty="0" smtClean="0"/>
              <a:t>- создание </a:t>
            </a:r>
            <a:r>
              <a:rPr lang="ru-RU" sz="1400" b="1" dirty="0"/>
              <a:t>условий для эффективного выполнения полномочий органов местного самоуправления.</a:t>
            </a:r>
          </a:p>
          <a:p>
            <a:pPr marL="0" indent="0" algn="just">
              <a:buNone/>
            </a:pPr>
            <a:r>
              <a:rPr lang="ru-RU" sz="1400" b="1" dirty="0" smtClean="0"/>
              <a:t>   Задачи   </a:t>
            </a:r>
            <a:r>
              <a:rPr lang="ru-RU" sz="1400" b="1" dirty="0"/>
              <a:t>муниципальной </a:t>
            </a:r>
            <a:r>
              <a:rPr lang="ru-RU" sz="1400" b="1" dirty="0" smtClean="0"/>
              <a:t>программы:</a:t>
            </a:r>
            <a:endParaRPr lang="ru-RU" sz="1400" b="1" dirty="0"/>
          </a:p>
          <a:p>
            <a:pPr marL="0" indent="0" algn="just">
              <a:buNone/>
            </a:pPr>
            <a:r>
              <a:rPr lang="ru-RU" sz="1400" b="1" dirty="0" smtClean="0"/>
              <a:t>- сбалансированное </a:t>
            </a:r>
            <a:r>
              <a:rPr lang="ru-RU" sz="1400" b="1" dirty="0"/>
              <a:t>управление  расходами районного бюджета;</a:t>
            </a:r>
          </a:p>
          <a:p>
            <a:pPr marL="0" indent="0" algn="just">
              <a:buNone/>
            </a:pPr>
            <a:r>
              <a:rPr lang="ru-RU" sz="1400" b="1" dirty="0" smtClean="0"/>
              <a:t>- внедрение  </a:t>
            </a:r>
            <a:r>
              <a:rPr lang="ru-RU" sz="1400" b="1" dirty="0"/>
              <a:t>современных методов  и технологий управления муниципальными финансами;</a:t>
            </a:r>
          </a:p>
          <a:p>
            <a:pPr marL="0" indent="0" algn="just">
              <a:buNone/>
            </a:pPr>
            <a:r>
              <a:rPr lang="ru-RU" sz="1400" b="1" dirty="0" smtClean="0"/>
              <a:t>-   повышение </a:t>
            </a:r>
            <a:r>
              <a:rPr lang="ru-RU" sz="1400" b="1" dirty="0"/>
              <a:t>прозрачности  бюджетной системы </a:t>
            </a:r>
            <a:r>
              <a:rPr lang="ru-RU" sz="1400" b="1" dirty="0" err="1"/>
              <a:t>Почепского</a:t>
            </a:r>
            <a:r>
              <a:rPr lang="ru-RU" sz="1400" b="1" dirty="0"/>
              <a:t> района;</a:t>
            </a:r>
          </a:p>
          <a:p>
            <a:pPr marL="0" indent="0" algn="just">
              <a:buNone/>
            </a:pPr>
            <a:r>
              <a:rPr lang="ru-RU" sz="1400" b="1" dirty="0" smtClean="0"/>
              <a:t>- выравнивание  </a:t>
            </a:r>
            <a:r>
              <a:rPr lang="ru-RU" sz="1400" b="1" dirty="0"/>
              <a:t>бюджетной  обеспеченности  муниципальных образований  и поддержка мер по </a:t>
            </a:r>
            <a:r>
              <a:rPr lang="ru-RU" sz="1400" b="1" dirty="0" smtClean="0"/>
              <a:t>обеспечению </a:t>
            </a:r>
            <a:r>
              <a:rPr lang="ru-RU" sz="1400" b="1" dirty="0"/>
              <a:t>сбалансированности   местных бюджетов в  </a:t>
            </a:r>
            <a:r>
              <a:rPr lang="ru-RU" sz="1400" b="1" dirty="0" err="1"/>
              <a:t>Почепском</a:t>
            </a:r>
            <a:r>
              <a:rPr lang="ru-RU" sz="1400" b="1" dirty="0"/>
              <a:t>  районе  в рамках  содействия  органами  местного самоуправления  в осуществлении реализации  полномочий  по решению  вопросов местного значения;</a:t>
            </a:r>
          </a:p>
          <a:p>
            <a:pPr algn="just"/>
            <a:endParaRPr lang="ru-RU" sz="1200" b="1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1052736"/>
            <a:ext cx="8856984" cy="476672"/>
          </a:xfrm>
        </p:spPr>
        <p:txBody>
          <a:bodyPr/>
          <a:lstStyle/>
          <a:p>
            <a:pPr marL="0" indent="0">
              <a:lnSpc>
                <a:spcPct val="100000"/>
              </a:lnSpc>
            </a:pPr>
            <a:r>
              <a:rPr lang="ru-RU" sz="2400" b="1" dirty="0"/>
              <a:t>Муниципальная программа</a:t>
            </a:r>
            <a:br>
              <a:rPr lang="ru-RU" sz="2400" b="1" dirty="0"/>
            </a:br>
            <a:r>
              <a:rPr lang="ru-RU" sz="2400" b="1" dirty="0"/>
              <a:t>«Управление муниципальными  финансами </a:t>
            </a:r>
            <a:r>
              <a:rPr lang="ru-RU" sz="2400" b="1" dirty="0" err="1"/>
              <a:t>Почепского</a:t>
            </a:r>
            <a:r>
              <a:rPr lang="ru-RU" sz="2400" b="1" dirty="0"/>
              <a:t> района» (2016-2020 годы)</a:t>
            </a:r>
            <a:br>
              <a:rPr lang="ru-RU" sz="2400" b="1" dirty="0"/>
            </a:b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83378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2352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dirty="0">
                <a:effectLst/>
              </a:rPr>
              <a:t>Динамика  расходов  муниципальной программы   «Управление муниципальными  финансами   </a:t>
            </a:r>
            <a:r>
              <a:rPr lang="ru-RU" sz="2400" dirty="0" err="1">
                <a:effectLst/>
              </a:rPr>
              <a:t>Почепского</a:t>
            </a:r>
            <a:r>
              <a:rPr lang="ru-RU" sz="2400" dirty="0">
                <a:effectLst/>
              </a:rPr>
              <a:t>  района на 2016-2019 годы»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4628096"/>
              </p:ext>
            </p:extLst>
          </p:nvPr>
        </p:nvGraphicFramePr>
        <p:xfrm>
          <a:off x="395536" y="1700807"/>
          <a:ext cx="8424937" cy="23042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3171"/>
                <a:gridCol w="1646850"/>
                <a:gridCol w="1458638"/>
                <a:gridCol w="1209341"/>
                <a:gridCol w="1286937"/>
              </a:tblGrid>
              <a:tr h="6480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Направление расходов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сумма  2016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сумма  2017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сумма 2018год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сумма2019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7806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Оказание финансовой помощи финансовому управлению администрации Почепского района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6 230 200,0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5 938 219,0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5 938 019,0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5 938 019,0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Межбюджетные отношения с муниципальными образованиями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28 292 021,56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17 879 397,0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13 659 160,0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13 659 160,0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34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ИТОГО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34 522 221,56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23 817 616,0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19 597 179,0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19 597 179,0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683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1800" dirty="0">
                <a:effectLst/>
              </a:rPr>
              <a:t>Муниципальная программа </a:t>
            </a:r>
            <a:br>
              <a:rPr lang="ru-RU" sz="1800" dirty="0">
                <a:effectLst/>
              </a:rPr>
            </a:br>
            <a:r>
              <a:rPr lang="ru-RU" sz="1800" dirty="0">
                <a:effectLst/>
              </a:rPr>
              <a:t>«Реализация полномочий  органа местного самоуправления </a:t>
            </a:r>
            <a:r>
              <a:rPr lang="ru-RU" sz="1800" dirty="0" err="1">
                <a:effectLst/>
              </a:rPr>
              <a:t>Почепского</a:t>
            </a:r>
            <a:r>
              <a:rPr lang="ru-RU" sz="1800" dirty="0">
                <a:effectLst/>
              </a:rPr>
              <a:t/>
            </a:r>
            <a:br>
              <a:rPr lang="ru-RU" sz="1800" dirty="0">
                <a:effectLst/>
              </a:rPr>
            </a:br>
            <a:r>
              <a:rPr lang="ru-RU" sz="1800" dirty="0">
                <a:effectLst/>
              </a:rPr>
              <a:t>района» (2016-2020 </a:t>
            </a:r>
            <a:r>
              <a:rPr lang="ru-RU" sz="1800" dirty="0" err="1">
                <a:effectLst/>
              </a:rPr>
              <a:t>гг</a:t>
            </a:r>
            <a:r>
              <a:rPr lang="ru-RU" sz="1800" dirty="0">
                <a:effectLst/>
              </a:rPr>
              <a:t>)</a:t>
            </a:r>
            <a:br>
              <a:rPr lang="ru-RU" sz="1800" dirty="0">
                <a:effectLst/>
              </a:rPr>
            </a:br>
            <a:r>
              <a:rPr lang="ru-RU" sz="1800" dirty="0">
                <a:effectLst/>
              </a:rPr>
              <a:t> </a:t>
            </a:r>
            <a:br>
              <a:rPr lang="ru-RU" sz="1800" dirty="0">
                <a:effectLst/>
              </a:rPr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44616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sz="4000" b="1" dirty="0" smtClean="0"/>
              <a:t>Цели </a:t>
            </a:r>
            <a:r>
              <a:rPr lang="ru-RU" sz="4000" b="1" dirty="0"/>
              <a:t>муниципальной программы:</a:t>
            </a:r>
          </a:p>
          <a:p>
            <a:pPr marL="0" indent="0">
              <a:buNone/>
            </a:pPr>
            <a:r>
              <a:rPr lang="ru-RU" sz="4000" b="1" dirty="0" smtClean="0"/>
              <a:t>-    Создание </a:t>
            </a:r>
            <a:r>
              <a:rPr lang="ru-RU" sz="4000" b="1" dirty="0"/>
              <a:t>оптимальных условий для повышения эффективности реализации полномочий администрации </a:t>
            </a:r>
            <a:r>
              <a:rPr lang="ru-RU" sz="4000" b="1" dirty="0" err="1"/>
              <a:t>Почепского</a:t>
            </a:r>
            <a:r>
              <a:rPr lang="ru-RU" sz="4000" b="1" dirty="0"/>
              <a:t> района, а также отдельных государственных полномочий Брянской области, переданных в соответствии с законами Брянской области;</a:t>
            </a:r>
          </a:p>
          <a:p>
            <a:pPr marL="0" indent="0">
              <a:buNone/>
            </a:pPr>
            <a:r>
              <a:rPr lang="ru-RU" sz="4000" b="1" dirty="0" smtClean="0"/>
              <a:t> -   финансовое </a:t>
            </a:r>
            <a:r>
              <a:rPr lang="ru-RU" sz="4000" b="1" dirty="0"/>
              <a:t>обеспечение переданных администрации </a:t>
            </a:r>
            <a:r>
              <a:rPr lang="ru-RU" sz="4000" b="1" dirty="0" err="1"/>
              <a:t>Почепского</a:t>
            </a:r>
            <a:r>
              <a:rPr lang="ru-RU" sz="4000" b="1" dirty="0"/>
              <a:t> муниципального района государственных полномочий; </a:t>
            </a:r>
          </a:p>
          <a:p>
            <a:pPr marL="0" indent="0">
              <a:buNone/>
            </a:pPr>
            <a:r>
              <a:rPr lang="ru-RU" sz="4000" b="1" dirty="0" smtClean="0"/>
              <a:t> -   защита </a:t>
            </a:r>
            <a:r>
              <a:rPr lang="ru-RU" sz="4000" b="1" dirty="0"/>
              <a:t>прав и законных интересов несовершеннолетних, лиц из числа детей-сирот и детей, оставшихся без попечения родителей;</a:t>
            </a:r>
          </a:p>
          <a:p>
            <a:pPr marL="0" indent="0">
              <a:buNone/>
            </a:pPr>
            <a:r>
              <a:rPr lang="ru-RU" sz="4000" b="1" dirty="0" smtClean="0"/>
              <a:t> -   предупреждение </a:t>
            </a:r>
            <a:r>
              <a:rPr lang="ru-RU" sz="4000" b="1" dirty="0"/>
              <a:t>и профилактика социального сиротства;</a:t>
            </a:r>
          </a:p>
          <a:p>
            <a:pPr marL="0" indent="0">
              <a:buNone/>
            </a:pPr>
            <a:r>
              <a:rPr lang="ru-RU" sz="4000" b="1" dirty="0" smtClean="0"/>
              <a:t> -   повышение </a:t>
            </a:r>
            <a:r>
              <a:rPr lang="ru-RU" sz="4000" b="1" dirty="0"/>
              <a:t>качества подготовки к жизни выпускников образовательных учреждений для детей-сирот  и детей, оставшихся без попечения родителей;</a:t>
            </a:r>
          </a:p>
          <a:p>
            <a:pPr marL="0" indent="0">
              <a:buNone/>
            </a:pPr>
            <a:r>
              <a:rPr lang="ru-RU" sz="4000" b="1" dirty="0" smtClean="0"/>
              <a:t> -   сокращение </a:t>
            </a:r>
            <a:r>
              <a:rPr lang="ru-RU" sz="4000" b="1" dirty="0"/>
              <a:t>доли несовершеннолетних, состоящих на учете в комиссии по делам несовершеннолетних и защите их прав </a:t>
            </a:r>
            <a:r>
              <a:rPr lang="ru-RU" sz="4000" b="1" dirty="0" err="1"/>
              <a:t>Почепского</a:t>
            </a:r>
            <a:r>
              <a:rPr lang="ru-RU" sz="4000" b="1" dirty="0"/>
              <a:t> муниципального района;</a:t>
            </a:r>
          </a:p>
          <a:p>
            <a:pPr marL="0" indent="0">
              <a:buNone/>
            </a:pPr>
            <a:r>
              <a:rPr lang="ru-RU" sz="4000" b="1" dirty="0" smtClean="0"/>
              <a:t> -   создание </a:t>
            </a:r>
            <a:r>
              <a:rPr lang="ru-RU" sz="4000" b="1" dirty="0"/>
              <a:t>благоприятных условий для комплексного развития и жизнедеятельности детей, укрепления семьи как гражданского института в целом;</a:t>
            </a:r>
          </a:p>
          <a:p>
            <a:pPr marL="0" indent="0">
              <a:buNone/>
            </a:pPr>
            <a:r>
              <a:rPr lang="ru-RU" sz="4000" b="1" dirty="0" smtClean="0"/>
              <a:t> -   обеспечение </a:t>
            </a:r>
            <a:r>
              <a:rPr lang="ru-RU" sz="4000" b="1" dirty="0"/>
              <a:t>гарантированной на законодательном уровне  компенсации лицам, замещавшим должности муниципальной службы в органах местного самоуправления </a:t>
            </a:r>
            <a:r>
              <a:rPr lang="ru-RU" sz="4000" b="1" dirty="0" err="1"/>
              <a:t>Почепского</a:t>
            </a:r>
            <a:r>
              <a:rPr lang="ru-RU" sz="4000" b="1" dirty="0"/>
              <a:t> муниципального района, заработка (дохода), утраченного в связи с прекращением муниципальной службы, при достижении установленной законом выслуги при выходе на трудовую пенсию по старости (инвалидности);</a:t>
            </a:r>
          </a:p>
          <a:p>
            <a:pPr marL="0" indent="0">
              <a:buNone/>
            </a:pPr>
            <a:r>
              <a:rPr lang="ru-RU" sz="4000" b="1" dirty="0"/>
              <a:t>реализация административного законодательства на территории </a:t>
            </a:r>
            <a:r>
              <a:rPr lang="ru-RU" sz="4000" b="1" dirty="0" err="1"/>
              <a:t>Почепского</a:t>
            </a:r>
            <a:r>
              <a:rPr lang="ru-RU" sz="4000" b="1" dirty="0"/>
              <a:t> муниципального района, </a:t>
            </a:r>
            <a:r>
              <a:rPr lang="ru-RU" sz="4000" b="1" dirty="0" smtClean="0"/>
              <a:t>      улучшение </a:t>
            </a:r>
            <a:r>
              <a:rPr lang="ru-RU" sz="4000" b="1" dirty="0"/>
              <a:t>состояния условий и охраны труда в организациях, учреждениях и предприятиях </a:t>
            </a:r>
            <a:r>
              <a:rPr lang="ru-RU" sz="4000" b="1" dirty="0" err="1"/>
              <a:t>Почепского</a:t>
            </a:r>
            <a:r>
              <a:rPr lang="ru-RU" sz="4000" b="1" dirty="0"/>
              <a:t> муниципального района;</a:t>
            </a:r>
          </a:p>
          <a:p>
            <a:pPr marL="0" indent="0">
              <a:buNone/>
            </a:pPr>
            <a:r>
              <a:rPr lang="ru-RU" sz="4000" b="1" dirty="0"/>
              <a:t>муниципальная поддержка решения жилищной проблемы молодых семей, признанных в установленном порядке, нуждающимися в улучшении жилищных условий;</a:t>
            </a:r>
          </a:p>
          <a:p>
            <a:pPr marL="0" indent="0">
              <a:buNone/>
            </a:pPr>
            <a:r>
              <a:rPr lang="ru-RU" sz="4000" b="1" dirty="0"/>
              <a:t>повышение эффективности агропромышленного комплекса и создание экономических условий устойчивого развития сельскохозяйственной отрасли </a:t>
            </a:r>
            <a:r>
              <a:rPr lang="ru-RU" sz="4000" b="1" dirty="0" err="1"/>
              <a:t>Почепского</a:t>
            </a:r>
            <a:r>
              <a:rPr lang="ru-RU" sz="4000" b="1" dirty="0"/>
              <a:t> района;</a:t>
            </a:r>
          </a:p>
          <a:p>
            <a:pPr marL="0" indent="0">
              <a:buNone/>
            </a:pPr>
            <a:r>
              <a:rPr lang="ru-RU" sz="4000" b="1" dirty="0"/>
              <a:t>улучшение экологической и санитарно-</a:t>
            </a:r>
            <a:r>
              <a:rPr lang="ru-RU" sz="4000" b="1" dirty="0" err="1"/>
              <a:t>эпидемиологичес</a:t>
            </a:r>
            <a:r>
              <a:rPr lang="ru-RU" sz="4000" b="1" dirty="0"/>
              <a:t>-кой обстановки на территории  района;</a:t>
            </a:r>
          </a:p>
          <a:p>
            <a:pPr marL="0" indent="0">
              <a:buNone/>
            </a:pPr>
            <a:r>
              <a:rPr lang="ru-RU" sz="4000" b="1" dirty="0"/>
              <a:t>повышение уровня защиты населения и территорий от чрезвычайных ситуаций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434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i="1" dirty="0">
                <a:effectLst/>
              </a:rPr>
              <a:t>МУНИЦИПАЛЬНАЯ  ПРОГРАММА</a:t>
            </a:r>
            <a:br>
              <a:rPr lang="ru-RU" sz="2000" b="1" i="1" dirty="0">
                <a:effectLst/>
              </a:rPr>
            </a:br>
            <a:r>
              <a:rPr lang="ru-RU" sz="2000" b="1" i="1" dirty="0">
                <a:effectLst/>
              </a:rPr>
              <a:t>«Развитие  системы образования </a:t>
            </a:r>
            <a:r>
              <a:rPr lang="ru-RU" sz="2000" b="1" i="1" dirty="0" err="1">
                <a:effectLst/>
              </a:rPr>
              <a:t>Почепского</a:t>
            </a:r>
            <a:r>
              <a:rPr lang="ru-RU" sz="2000" b="1" i="1" dirty="0">
                <a:effectLst/>
              </a:rPr>
              <a:t>  района</a:t>
            </a:r>
            <a:br>
              <a:rPr lang="ru-RU" sz="2000" b="1" i="1" dirty="0">
                <a:effectLst/>
              </a:rPr>
            </a:br>
            <a:r>
              <a:rPr lang="ru-RU" sz="2000" b="1" i="1" dirty="0">
                <a:effectLst/>
              </a:rPr>
              <a:t>на  2016 – 2020 годы»</a:t>
            </a:r>
            <a:r>
              <a:rPr lang="ru-RU" sz="1800" dirty="0">
                <a:effectLst/>
              </a:rPr>
              <a:t/>
            </a:r>
            <a:br>
              <a:rPr lang="ru-RU" sz="1800" dirty="0">
                <a:effectLst/>
              </a:rPr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Autofit/>
          </a:bodyPr>
          <a:lstStyle/>
          <a:p>
            <a:r>
              <a:rPr lang="ru-RU" sz="1200" b="1" dirty="0"/>
              <a:t>Муниципальная программа «Развитие системы образования </a:t>
            </a:r>
            <a:r>
              <a:rPr lang="ru-RU" sz="1200" b="1" dirty="0" err="1"/>
              <a:t>Почепского</a:t>
            </a:r>
            <a:r>
              <a:rPr lang="ru-RU" sz="1200" b="1" dirty="0"/>
              <a:t>   района» (2016- 2020 годы) направлена на:</a:t>
            </a:r>
          </a:p>
          <a:p>
            <a:r>
              <a:rPr lang="ru-RU" sz="1200" b="1" dirty="0"/>
              <a:t>совершенствование организации и управления системой дошкольного, общего, дополнительного образования, переподготовки и повышения квалификации педагогических кадров в соответствии с программой социально-экономического развития района;</a:t>
            </a:r>
          </a:p>
          <a:p>
            <a:r>
              <a:rPr lang="ru-RU" sz="1200" b="1" dirty="0"/>
              <a:t>обеспечение условий для модернизации системы образования и удовлетворения потребностей граждан в доступном и качественном образовании;</a:t>
            </a:r>
          </a:p>
          <a:p>
            <a:r>
              <a:rPr lang="ru-RU" sz="1200" b="1" dirty="0"/>
              <a:t>удовлетворение потребности населения района в услугах дошкольного образования и обеспечение для всех слоев населения равных возможностей его получения;</a:t>
            </a:r>
          </a:p>
          <a:p>
            <a:r>
              <a:rPr lang="ru-RU" sz="1200" b="1" dirty="0"/>
              <a:t>обеспечение безопасности обучающихся, воспитанников и работников образовательных учреждений всех типов и видов во время их трудовой и учебной деятельности путем повышения пожарной, технической, антитеррористической безопасности объектов образования;</a:t>
            </a:r>
          </a:p>
          <a:p>
            <a:r>
              <a:rPr lang="ru-RU" sz="1200" b="1" dirty="0"/>
              <a:t>обеспечение социальной поддержки одаренных детей и детей-сирот;</a:t>
            </a:r>
          </a:p>
          <a:p>
            <a:r>
              <a:rPr lang="ru-RU" sz="1200" b="1" dirty="0"/>
              <a:t>оказание социальной поддержки работающих в сфере образования;</a:t>
            </a:r>
          </a:p>
          <a:p>
            <a:r>
              <a:rPr lang="ru-RU" sz="1200" b="1" dirty="0"/>
              <a:t>осуществление муниципального управления и координации деятельности по реализации муниципальной молодежной политики на территории </a:t>
            </a:r>
            <a:r>
              <a:rPr lang="ru-RU" sz="1200" b="1" dirty="0" err="1"/>
              <a:t>Почепского</a:t>
            </a:r>
            <a:r>
              <a:rPr lang="ru-RU" sz="1200" b="1" dirty="0"/>
              <a:t>  района.</a:t>
            </a:r>
          </a:p>
          <a:p>
            <a:r>
              <a:rPr lang="ru-RU" sz="1200" b="1" dirty="0"/>
              <a:t>Задачами муниципальной программы являются:</a:t>
            </a:r>
          </a:p>
          <a:p>
            <a:r>
              <a:rPr lang="ru-RU" sz="1200" b="1" dirty="0"/>
              <a:t>формирование экономических условий, обеспечивающих муниципальную систему образования финансовыми, материально-техническими  ресурсами;</a:t>
            </a:r>
          </a:p>
          <a:p>
            <a:r>
              <a:rPr lang="ru-RU" sz="1200" b="1" dirty="0"/>
              <a:t> 	создание условий для повышения качества  дошкольного, общего образования; повышение эффективности использования информационно-коммуникационных технологий в образовательном процессе;</a:t>
            </a:r>
          </a:p>
          <a:p>
            <a:r>
              <a:rPr lang="ru-RU" sz="1200" b="1" dirty="0"/>
              <a:t>осуществление комплексных мер по стимулированию инновационной  деятельности образовательных учреждений и педагогических работников;</a:t>
            </a:r>
          </a:p>
          <a:p>
            <a:r>
              <a:rPr lang="ru-RU" sz="1200" b="1" dirty="0"/>
              <a:t>        обеспечение развития муниципальной системы воспитания и дополнительного образования;</a:t>
            </a:r>
          </a:p>
          <a:p>
            <a:r>
              <a:rPr lang="ru-RU" sz="1200" b="1" dirty="0"/>
              <a:t>        обеспечение условий для улучшения качества питания обучающихся, здоровья обучающихся и педагогических работников;</a:t>
            </a:r>
          </a:p>
          <a:p>
            <a:r>
              <a:rPr lang="ru-RU" sz="1200" b="1" dirty="0"/>
              <a:t>совершенствование педагогического корпуса</a:t>
            </a:r>
          </a:p>
          <a:p>
            <a:pPr marL="0" indent="0">
              <a:buNone/>
            </a:pP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25697447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403448"/>
          </a:xfrm>
        </p:spPr>
        <p:txBody>
          <a:bodyPr/>
          <a:lstStyle/>
          <a:p>
            <a:r>
              <a:rPr lang="ru-RU" sz="1800" b="1" i="1" dirty="0">
                <a:effectLst/>
              </a:rPr>
              <a:t>«Развитие системы образования   </a:t>
            </a:r>
            <a:r>
              <a:rPr lang="ru-RU" sz="1800" b="1" i="1" dirty="0" err="1">
                <a:effectLst/>
              </a:rPr>
              <a:t>Почепского</a:t>
            </a:r>
            <a:r>
              <a:rPr lang="ru-RU" sz="1800" b="1" i="1" dirty="0">
                <a:effectLst/>
              </a:rPr>
              <a:t>  района на 2016-2020 годы»</a:t>
            </a:r>
            <a:r>
              <a:rPr lang="ru-RU" sz="1800" dirty="0">
                <a:effectLst/>
              </a:rPr>
              <a:t> </a:t>
            </a:r>
            <a:endParaRPr lang="ru-RU" sz="1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756240"/>
              </p:ext>
            </p:extLst>
          </p:nvPr>
        </p:nvGraphicFramePr>
        <p:xfrm>
          <a:off x="323526" y="476674"/>
          <a:ext cx="8568953" cy="54579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0562"/>
                <a:gridCol w="864096"/>
                <a:gridCol w="864096"/>
                <a:gridCol w="936104"/>
                <a:gridCol w="864095"/>
              </a:tblGrid>
              <a:tr h="1742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Направление расходов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сумма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2016 год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сумма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2017 год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сумма 2018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сумма 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  <a:tr h="3154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Дошкольное образование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24 346 384,02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23 025 862,0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24 525 862,0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25 025 862,0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  <a:tr h="264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Возмещение расходов на предоставление мер социальной поддержки по оплате жилых помещений с отоплением и освещением педагогическим работникам образовательных учреждений, финансируемых из местных бюджетов, работающих и проживающих в сельской местности или поселках городского типа на территории Брянской области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818</a:t>
                      </a:r>
                      <a:r>
                        <a:rPr lang="ru-RU" sz="1000" dirty="0">
                          <a:effectLst/>
                        </a:rPr>
                        <a:t> 500,0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818</a:t>
                      </a:r>
                      <a:r>
                        <a:rPr lang="ru-RU" sz="1000" dirty="0">
                          <a:effectLst/>
                        </a:rPr>
                        <a:t> 500,0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818</a:t>
                      </a:r>
                      <a:r>
                        <a:rPr lang="ru-RU" sz="1000" dirty="0">
                          <a:effectLst/>
                        </a:rPr>
                        <a:t> 500,0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818</a:t>
                      </a:r>
                      <a:r>
                        <a:rPr lang="ru-RU" sz="1000" dirty="0">
                          <a:effectLst/>
                        </a:rPr>
                        <a:t> 500,0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  <a:tr h="402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Материальная помощь к отпуску в дошкольных образовательных  организациях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648</a:t>
                      </a:r>
                      <a:r>
                        <a:rPr lang="ru-RU" sz="1000" dirty="0">
                          <a:effectLst/>
                        </a:rPr>
                        <a:t> 000,0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656</a:t>
                      </a:r>
                      <a:r>
                        <a:rPr lang="ru-RU" sz="1000" dirty="0">
                          <a:effectLst/>
                        </a:rPr>
                        <a:t> 000,0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632</a:t>
                      </a:r>
                      <a:r>
                        <a:rPr lang="ru-RU" sz="1000" dirty="0">
                          <a:effectLst/>
                        </a:rPr>
                        <a:t> 000,0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632</a:t>
                      </a:r>
                      <a:r>
                        <a:rPr lang="ru-RU" sz="1000" dirty="0">
                          <a:effectLst/>
                        </a:rPr>
                        <a:t> 000,0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  <a:tr h="859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Финансовое обеспечение получения дошкольного образования  в дошкольных образовательных  организациях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73 547 500,0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65 414 819,0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65 414 819,0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65 414 819,0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  <a:tr h="6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Общее образование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55 700 414,82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46 </a:t>
                      </a:r>
                      <a:r>
                        <a:rPr lang="ru-RU" sz="1000" dirty="0" smtClean="0">
                          <a:effectLst/>
                        </a:rPr>
                        <a:t>487 498,0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53 476 805,0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57 800 674,0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  <a:tr h="791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Финансирование общеобразовательных учреждений в части обеспечения реализации основных общеобразовательных программ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161 459 052,0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157 655 062,0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157 655 062,0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157 655 062,0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  <a:tr h="1215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Возмещение расходов на предоставление мер социальной поддержки по оплате жилых помещений с отоплением и освещением педагогическим работникам образовательных учреждений, финансируемых из местных бюджетов, работающих и проживающих в сельской местности или поселках городского типа на территории Брянской области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 5 189 500,0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4 773 100,0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4 773 100,0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4</a:t>
                      </a:r>
                      <a:r>
                        <a:rPr lang="ru-RU" sz="1000" dirty="0">
                          <a:effectLst/>
                        </a:rPr>
                        <a:t> 773 100,0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  <a:tr h="540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Материальная помощь к отпуску в общеобразовательных   организаций к отпуску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1 224 000,0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1 172 000,0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1 170 000,0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1 170 000,0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  <a:tr h="174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Учреждения дополнительного образования детей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12 073 451,72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13 438 820,0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12 </a:t>
                      </a:r>
                      <a:r>
                        <a:rPr lang="ru-RU" sz="1000" dirty="0" smtClean="0">
                          <a:effectLst/>
                        </a:rPr>
                        <a:t>432 820,0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12 </a:t>
                      </a:r>
                      <a:r>
                        <a:rPr lang="ru-RU" sz="1000" dirty="0" smtClean="0">
                          <a:effectLst/>
                        </a:rPr>
                        <a:t>432 820,0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  <a:tr h="2448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Компенсация части родительской платы за содержание ребенка в образовательных учреждениях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</a:t>
                      </a:r>
                      <a:r>
                        <a:rPr lang="ru-RU" sz="1000" dirty="0">
                          <a:effectLst/>
                        </a:rPr>
                        <a:t> 645 843,0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2 520 217,0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2 520 217,0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2 520 217,0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  <a:tr h="6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Центральный аппарат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2 568 107,0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2 210 646,0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2 209 211,0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2 209 211,0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  <a:tr h="6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Методкабинет, ХЭК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32 934 365,0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31 097 923,0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32 </a:t>
                      </a:r>
                      <a:r>
                        <a:rPr lang="ru-RU" sz="1000" dirty="0" smtClean="0">
                          <a:effectLst/>
                        </a:rPr>
                        <a:t>082 </a:t>
                      </a:r>
                      <a:r>
                        <a:rPr lang="ru-RU" sz="1000" dirty="0">
                          <a:effectLst/>
                        </a:rPr>
                        <a:t>182,0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32 </a:t>
                      </a:r>
                      <a:r>
                        <a:rPr lang="ru-RU" sz="1000" dirty="0" smtClean="0">
                          <a:effectLst/>
                        </a:rPr>
                        <a:t>082</a:t>
                      </a:r>
                      <a:r>
                        <a:rPr lang="ru-RU" sz="1000" dirty="0">
                          <a:effectLst/>
                        </a:rPr>
                        <a:t> 182,0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  <a:tr h="6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Ц/бухгалтерия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8 868 549,0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9 060 643,0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9 060 643,0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9 060 643,0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  <a:tr h="771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Мероприятия по усилению борьбы с преступностью, наркотики в Почепском районе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40 000,0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40 000,0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40 000,0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40 000,0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68450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940612"/>
              </p:ext>
            </p:extLst>
          </p:nvPr>
        </p:nvGraphicFramePr>
        <p:xfrm>
          <a:off x="251520" y="548680"/>
          <a:ext cx="8568953" cy="36794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0562"/>
                <a:gridCol w="864096"/>
                <a:gridCol w="864096"/>
                <a:gridCol w="936104"/>
                <a:gridCol w="864095"/>
              </a:tblGrid>
              <a:tr h="57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Мероприятия по безопасности дорожного движения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62 000,0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  <a:tr h="1103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Мероприятия по организации временного трудоустройства  несовершеннолетних граждан в </a:t>
                      </a:r>
                      <a:r>
                        <a:rPr lang="ru-RU" sz="1000" dirty="0" err="1">
                          <a:effectLst/>
                        </a:rPr>
                        <a:t>Почепском</a:t>
                      </a:r>
                      <a:r>
                        <a:rPr lang="ru-RU" sz="1000" dirty="0">
                          <a:effectLst/>
                        </a:rPr>
                        <a:t> районе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100 000,0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100 000,0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100 000,0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100 000,0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  <a:tr h="1794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 Выплата единовременного подъёмного пособия  и его возврат  молодым специалистам , работающим в муниципальных образовательных учреждениях  Почепского района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24 696,0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  <a:tr h="949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Финансовое обеспечение деятельности муниципальных общеобразовательных организаций в части оплаты труда начислений за счет средств местного бюджета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1 720 000,0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 </a:t>
                      </a:r>
                      <a:r>
                        <a:rPr lang="ru-RU" sz="1000" dirty="0" smtClean="0">
                          <a:effectLst/>
                        </a:rPr>
                        <a:t>800 </a:t>
                      </a:r>
                      <a:r>
                        <a:rPr lang="ru-RU" sz="1000" dirty="0">
                          <a:effectLst/>
                        </a:rPr>
                        <a:t>000,0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  <a:tr h="1249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Ремонт кровли Витовской ООШ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664 999,62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  <a:tr h="1874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Реализация мероприятий по содействию создания в субъектах РФ новых мест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2 080 215,0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  <a:tr h="174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Мероприятия по проведению оздоровительной кампании детей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1 152 000,0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1 149 840,0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1 149 840,0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1 149 840,0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  <a:tr h="1249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Дополнительные меры господдержки  обучающихся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2 754 500,0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  <a:tr h="1249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«Безопасность дорожного движения»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72 120,0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296 100,0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  <a:tr h="6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ИТОГО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390 622 077,18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363 </a:t>
                      </a:r>
                      <a:r>
                        <a:rPr lang="ru-RU" sz="1000" dirty="0" smtClean="0">
                          <a:effectLst/>
                        </a:rPr>
                        <a:t>493</a:t>
                      </a: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1000" dirty="0" smtClean="0">
                          <a:effectLst/>
                        </a:rPr>
                        <a:t>050,0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368 357 161,0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372 884 930,0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932" marR="1593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86354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0750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>
                <a:effectLst/>
              </a:rPr>
              <a:t>МУНИЦИПАЛЬНАЯ ПРОГРАММА</a:t>
            </a:r>
            <a:r>
              <a:rPr lang="ru-RU" sz="1800" b="1" i="1" dirty="0">
                <a:effectLst/>
              </a:rPr>
              <a:t/>
            </a:r>
            <a:br>
              <a:rPr lang="ru-RU" sz="1800" b="1" i="1" dirty="0">
                <a:effectLst/>
              </a:rPr>
            </a:br>
            <a:r>
              <a:rPr lang="ru-RU" sz="1800" b="1" dirty="0">
                <a:effectLst/>
              </a:rPr>
              <a:t>«Развитие культуры </a:t>
            </a:r>
            <a:r>
              <a:rPr lang="ru-RU" sz="1800" b="1" dirty="0" err="1">
                <a:effectLst/>
              </a:rPr>
              <a:t>Почепского</a:t>
            </a:r>
            <a:r>
              <a:rPr lang="ru-RU" sz="1800" b="1" dirty="0">
                <a:effectLst/>
              </a:rPr>
              <a:t> района» (2016 – 2020 годы)</a:t>
            </a:r>
            <a:r>
              <a:rPr lang="ru-RU" sz="1800" b="1" i="1" dirty="0">
                <a:effectLst/>
              </a:rPr>
              <a:t/>
            </a:r>
            <a:br>
              <a:rPr lang="ru-RU" sz="1800" b="1" i="1" dirty="0">
                <a:effectLst/>
              </a:rPr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>Цели муниципальной программы: обеспечение прав граждан на доступ к культурным ценностям;</a:t>
            </a:r>
          </a:p>
          <a:p>
            <a:pPr marL="0" indent="0">
              <a:buNone/>
            </a:pPr>
            <a:r>
              <a:rPr lang="ru-RU" b="1" dirty="0"/>
              <a:t>        обеспечение свободы творчества и прав граждан на участие в культурной жизни;</a:t>
            </a:r>
          </a:p>
          <a:p>
            <a:pPr marL="0" indent="0">
              <a:buNone/>
            </a:pPr>
            <a:r>
              <a:rPr lang="ru-RU" b="1" dirty="0"/>
              <a:t>       повышение качества финансового менеджмента в сфере культуры.</a:t>
            </a:r>
          </a:p>
          <a:p>
            <a:pPr marL="0" indent="0">
              <a:buNone/>
            </a:pPr>
            <a:r>
              <a:rPr lang="ru-RU" b="1" dirty="0"/>
              <a:t>Задачи муниципальной программы:</a:t>
            </a:r>
          </a:p>
          <a:p>
            <a:pPr marL="0" indent="0">
              <a:buNone/>
            </a:pPr>
            <a:r>
              <a:rPr lang="ru-RU" b="1" dirty="0"/>
              <a:t>сохранение и охрана культурного и исторического наследия </a:t>
            </a:r>
            <a:r>
              <a:rPr lang="ru-RU" b="1" dirty="0" err="1"/>
              <a:t>Почепского</a:t>
            </a:r>
            <a:r>
              <a:rPr lang="ru-RU" b="1" dirty="0"/>
              <a:t> района;</a:t>
            </a:r>
          </a:p>
          <a:p>
            <a:pPr marL="0" indent="0">
              <a:buNone/>
            </a:pPr>
            <a:r>
              <a:rPr lang="ru-RU" b="1" dirty="0"/>
              <a:t>создание условий для расширения доступа различных категорий населения области к культурным ценностям, культурно-историческому наследию, информации и знаниям;</a:t>
            </a:r>
          </a:p>
          <a:p>
            <a:pPr marL="0" indent="0">
              <a:buNone/>
            </a:pPr>
            <a:r>
              <a:rPr lang="ru-RU" b="1" dirty="0"/>
              <a:t>   сохранение и развитие творческого потенциала </a:t>
            </a:r>
            <a:r>
              <a:rPr lang="ru-RU" b="1" dirty="0" err="1"/>
              <a:t>Почепского</a:t>
            </a:r>
            <a:r>
              <a:rPr lang="ru-RU" b="1" dirty="0"/>
              <a:t> района;</a:t>
            </a:r>
          </a:p>
          <a:p>
            <a:pPr marL="0" indent="0">
              <a:buNone/>
            </a:pPr>
            <a:r>
              <a:rPr lang="ru-RU" b="1" dirty="0" smtClean="0"/>
              <a:t>внедрение </a:t>
            </a:r>
            <a:r>
              <a:rPr lang="ru-RU" b="1" dirty="0"/>
              <a:t>бюджетного финансирования отрасли культуры, ориентированного на результат;</a:t>
            </a:r>
          </a:p>
          <a:p>
            <a:pPr marL="0" indent="0">
              <a:buNone/>
            </a:pPr>
            <a:r>
              <a:rPr lang="ru-RU" b="1" dirty="0"/>
              <a:t>повышение эффективности бюджетных расходов в сфере культуры</a:t>
            </a:r>
          </a:p>
        </p:txBody>
      </p:sp>
    </p:spTree>
    <p:extLst>
      <p:ext uri="{BB962C8B-B14F-4D97-AF65-F5344CB8AC3E}">
        <p14:creationId xmlns:p14="http://schemas.microsoft.com/office/powerpoint/2010/main" val="265020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95536" y="188640"/>
            <a:ext cx="8229600" cy="4034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1800" b="1" i="1" dirty="0" smtClean="0">
                <a:effectLst/>
              </a:rPr>
              <a:t>«Развитие культуры </a:t>
            </a:r>
            <a:r>
              <a:rPr lang="ru-RU" sz="1800" b="1" i="1" dirty="0" err="1" smtClean="0">
                <a:effectLst/>
              </a:rPr>
              <a:t>Почепского</a:t>
            </a:r>
            <a:r>
              <a:rPr lang="ru-RU" sz="1800" b="1" i="1" dirty="0" smtClean="0">
                <a:effectLst/>
              </a:rPr>
              <a:t>  района на 2016-2020 годы»</a:t>
            </a:r>
            <a:r>
              <a:rPr lang="ru-RU" sz="1800" dirty="0" smtClean="0">
                <a:effectLst/>
              </a:rPr>
              <a:t> </a:t>
            </a:r>
            <a:endParaRPr lang="ru-RU" sz="1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716098"/>
              </p:ext>
            </p:extLst>
          </p:nvPr>
        </p:nvGraphicFramePr>
        <p:xfrm>
          <a:off x="323526" y="692693"/>
          <a:ext cx="8568953" cy="50043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52530"/>
                <a:gridCol w="936104"/>
                <a:gridCol w="936104"/>
                <a:gridCol w="1008112"/>
                <a:gridCol w="936103"/>
              </a:tblGrid>
              <a:tr h="1940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Направление расходов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сумма 2016 год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сумма 2017 год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сумма 2018 год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сумма 2019 год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</a:tr>
              <a:tr h="3326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Предоставление дополнительного образования детей в сфере культуры и искусства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8</a:t>
                      </a:r>
                      <a:r>
                        <a:rPr lang="ru-RU" sz="1200" dirty="0">
                          <a:effectLst/>
                        </a:rPr>
                        <a:t> 868 650,0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8 810 923,0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8 810 923,0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8 810 923,0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</a:tr>
              <a:tr h="8526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Предоставление мер социальной поддержки по оплате жилья и коммунальных услуг отдельным категориям граждан, работающих в сельской местности или посёлках городского типа на территории Брянской области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40 000,0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40 000,0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40 000,0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40 000,0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</a:tr>
              <a:tr h="249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Разовая материальная  помощь к отпуску работникам учреждений культуры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60 000,0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60 000,0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60 000,00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60 000,0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</a:tr>
              <a:tr h="9406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Библиотечное обслуживание населения </a:t>
                      </a:r>
                      <a:r>
                        <a:rPr lang="ru-RU" sz="1200" dirty="0" err="1">
                          <a:effectLst/>
                        </a:rPr>
                        <a:t>Почепского</a:t>
                      </a:r>
                      <a:r>
                        <a:rPr lang="ru-RU" sz="1200" dirty="0">
                          <a:effectLst/>
                        </a:rPr>
                        <a:t> муниципального района, комплектование и обеспечение сохранности библиотечных фондов муниципальных библиотек, оказание консультативной и методической помощи библиотекарям муниципальных библиотек 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11 417 217,0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8 </a:t>
                      </a:r>
                      <a:r>
                        <a:rPr lang="ru-RU" sz="1200" dirty="0" smtClean="0">
                          <a:effectLst/>
                        </a:rPr>
                        <a:t>637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468,0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11 358 795,0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11 985 632,0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</a:tr>
              <a:tr h="249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Материальная помощь работникам библиотек к отпуску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124</a:t>
                      </a:r>
                      <a:r>
                        <a:rPr lang="ru-RU" sz="1200" dirty="0">
                          <a:effectLst/>
                        </a:rPr>
                        <a:t> 000,0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116</a:t>
                      </a:r>
                      <a:r>
                        <a:rPr lang="ru-RU" sz="1200" dirty="0">
                          <a:effectLst/>
                        </a:rPr>
                        <a:t> 000,0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116</a:t>
                      </a:r>
                      <a:r>
                        <a:rPr lang="ru-RU" sz="1200" dirty="0">
                          <a:effectLst/>
                        </a:rPr>
                        <a:t> 000,0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116</a:t>
                      </a:r>
                      <a:r>
                        <a:rPr lang="ru-RU" sz="1200" dirty="0">
                          <a:effectLst/>
                        </a:rPr>
                        <a:t> 000,0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</a:tr>
              <a:tr h="3326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Софинансирование  расходов на содержание РМБУК «Почепская ЦБС»,РМБУК «Почепская МДК»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3 812 400,0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</a:tr>
              <a:tr h="3082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Организация досуга и развитие местного традиционного народного художественного творчества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5 759 109,0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14 824 938,0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15 065 938,0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15 312 639,0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</a:tr>
              <a:tr h="249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Материальная помощь работникам дома культуры к отпуску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38 000,0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40 000,0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40 000,0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40 000,0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</a:tr>
              <a:tr h="1385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Публичный  киновидеопоказ 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2 859 842,0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1 </a:t>
                      </a:r>
                      <a:r>
                        <a:rPr lang="ru-RU" sz="1200" dirty="0" smtClean="0">
                          <a:effectLst/>
                        </a:rPr>
                        <a:t>763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617,0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2 842 290,0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2 956 483,0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72622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707077"/>
              </p:ext>
            </p:extLst>
          </p:nvPr>
        </p:nvGraphicFramePr>
        <p:xfrm>
          <a:off x="179512" y="548680"/>
          <a:ext cx="8568953" cy="2926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52530"/>
                <a:gridCol w="936104"/>
                <a:gridCol w="936104"/>
                <a:gridCol w="1008112"/>
                <a:gridCol w="936103"/>
              </a:tblGrid>
              <a:tr h="249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Материальная помощь работникам кинотеатра к отпуску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20 000,0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20 000,0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20 000,0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20 000,0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</a:tr>
              <a:tr h="4157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Материальное техническое и финансовое обеспечение деятельности отдела культуры администрации </a:t>
                      </a:r>
                      <a:r>
                        <a:rPr lang="ru-RU" sz="1200" dirty="0" err="1">
                          <a:effectLst/>
                        </a:rPr>
                        <a:t>Почепского</a:t>
                      </a:r>
                      <a:r>
                        <a:rPr lang="ru-RU" sz="1200" dirty="0">
                          <a:effectLst/>
                        </a:rPr>
                        <a:t> района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1 081 175,0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1 193 985,0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1 193 895,0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1 193 985,0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</a:tr>
              <a:tr h="6652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Предоставление субвенций поселениям (за исключением городских округов) на оказание мер по социальной поддержки по оплате жилья и коммунальных услуг отдельным категориям граждан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78 705,0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120 840,0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120 840,0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120 840,0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</a:tr>
              <a:tr h="3326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Подключение общедоступных библиотек РФ к сети «Интернет» и развитие системы библиотечного дела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108 200,0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</a:tr>
              <a:tr h="249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Бухгалтерское обслуживание муниципальных учреждений культуры 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2 594 475,0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2 235 864,0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2 235 864,0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2 235 864,0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</a:tr>
              <a:tr h="250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Учреждения культуры ,по полномочиям переданным  району от поселений 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10 544 839,0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</a:tr>
              <a:tr h="831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ИТОГО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43 594 212,0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41 </a:t>
                      </a:r>
                      <a:r>
                        <a:rPr lang="ru-RU" sz="1200" dirty="0" smtClean="0">
                          <a:effectLst/>
                        </a:rPr>
                        <a:t>676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035,0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41 904 635,0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42 892 366,0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3901" marR="2390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88013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2008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dirty="0">
                <a:effectLst/>
              </a:rPr>
              <a:t>МУНИЦИПАЛЬНАЯ ПРОГРАММА</a:t>
            </a:r>
            <a:br>
              <a:rPr lang="ru-RU" sz="1800" dirty="0">
                <a:effectLst/>
              </a:rPr>
            </a:br>
            <a:r>
              <a:rPr lang="ru-RU" sz="1800" dirty="0">
                <a:effectLst/>
              </a:rPr>
              <a:t>«Поддержка малого и среднего предпринимательства в  </a:t>
            </a:r>
            <a:r>
              <a:rPr lang="ru-RU" sz="1800" dirty="0" err="1">
                <a:effectLst/>
              </a:rPr>
              <a:t>Почепском</a:t>
            </a:r>
            <a:r>
              <a:rPr lang="ru-RU" sz="1800" dirty="0">
                <a:effectLst/>
              </a:rPr>
              <a:t>  районе(2016-2020)»</a:t>
            </a:r>
            <a:br>
              <a:rPr lang="ru-RU" sz="1800" dirty="0">
                <a:effectLst/>
              </a:rPr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1036711"/>
          </a:xfrm>
        </p:spPr>
        <p:txBody>
          <a:bodyPr/>
          <a:lstStyle/>
          <a:p>
            <a:pPr marL="0" indent="0" algn="just">
              <a:buNone/>
            </a:pPr>
            <a:r>
              <a:rPr lang="ru-RU" sz="1400" b="1" dirty="0"/>
              <a:t>Целью  муниципальной программы является: </a:t>
            </a:r>
          </a:p>
          <a:p>
            <a:pPr marL="0" indent="0" algn="just">
              <a:buNone/>
            </a:pPr>
            <a:r>
              <a:rPr lang="ru-RU" sz="1400" b="1" dirty="0"/>
              <a:t>Закрепление позитивных процессов в развитии малого бизнеса и обеспечение благоприятных условий для дальнейшего устойчивого и динамичного развития малого и среднего предпринимательства </a:t>
            </a:r>
            <a:r>
              <a:rPr lang="ru-RU" sz="1400" b="1" dirty="0" err="1"/>
              <a:t>Почепского</a:t>
            </a:r>
            <a:r>
              <a:rPr lang="ru-RU" sz="1400" b="1" dirty="0"/>
              <a:t> района.</a:t>
            </a:r>
          </a:p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488239"/>
              </p:ext>
            </p:extLst>
          </p:nvPr>
        </p:nvGraphicFramePr>
        <p:xfrm>
          <a:off x="539554" y="2060849"/>
          <a:ext cx="8280917" cy="22182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9426"/>
                <a:gridCol w="1469700"/>
                <a:gridCol w="1373326"/>
                <a:gridCol w="1505840"/>
                <a:gridCol w="1192625"/>
              </a:tblGrid>
              <a:tr h="360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Направление расходов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сумма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2016 год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сумма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2017 год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сумма 2018 год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сумма 2019 год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5399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Закрепление позитивных процессов в развитии малого бизнеса и обеспечение благоприятных условий для дальнейшего устойчивого и динамичного развития малого и среднего предпринимательства Почепского района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50 000,0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124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Итого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50 000,0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39552" y="4365104"/>
            <a:ext cx="8280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Средства на реализацию данной программы в 2017 году будут выделены  при поступлении дополнительных доходов в бюджет муниципального района.</a:t>
            </a:r>
          </a:p>
        </p:txBody>
      </p:sp>
    </p:spTree>
    <p:extLst>
      <p:ext uri="{BB962C8B-B14F-4D97-AF65-F5344CB8AC3E}">
        <p14:creationId xmlns:p14="http://schemas.microsoft.com/office/powerpoint/2010/main" val="216079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57606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>
                <a:effectLst/>
              </a:rPr>
              <a:t>МУНИЦИПАЛЬНАЯ ПРОГРАММА                       </a:t>
            </a:r>
            <a:r>
              <a:rPr lang="ru-RU" sz="1800" b="1" i="1" dirty="0">
                <a:effectLst/>
              </a:rPr>
              <a:t/>
            </a:r>
            <a:br>
              <a:rPr lang="ru-RU" sz="1800" b="1" i="1" dirty="0">
                <a:effectLst/>
              </a:rPr>
            </a:br>
            <a:r>
              <a:rPr lang="ru-RU" sz="1800" b="1" i="1" dirty="0">
                <a:effectLst/>
              </a:rPr>
              <a:t>«Развитие въездного туризма в </a:t>
            </a:r>
            <a:r>
              <a:rPr lang="ru-RU" sz="1800" b="1" i="1" dirty="0" err="1">
                <a:effectLst/>
              </a:rPr>
              <a:t>Почепском</a:t>
            </a:r>
            <a:r>
              <a:rPr lang="ru-RU" sz="1800" b="1" i="1" dirty="0">
                <a:effectLst/>
              </a:rPr>
              <a:t> районе (2015-2019годы</a:t>
            </a:r>
            <a:r>
              <a:rPr lang="ru-RU" sz="1800" b="1" dirty="0">
                <a:effectLst/>
              </a:rPr>
              <a:t>)</a:t>
            </a:r>
            <a:r>
              <a:rPr lang="ru-RU" sz="1800" dirty="0">
                <a:effectLst/>
              </a:rPr>
              <a:t/>
            </a:r>
            <a:br>
              <a:rPr lang="ru-RU" sz="1800" dirty="0">
                <a:effectLst/>
              </a:rPr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64704"/>
            <a:ext cx="8712968" cy="2404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500" b="1" dirty="0"/>
              <a:t>Цели  муниципальной программы: </a:t>
            </a:r>
          </a:p>
          <a:p>
            <a:pPr marL="0" indent="0">
              <a:buNone/>
            </a:pPr>
            <a:r>
              <a:rPr lang="ru-RU" sz="1500" b="1" dirty="0"/>
              <a:t>создание благоприятных условий для устойчивого развития въездного туризма на территории </a:t>
            </a:r>
            <a:r>
              <a:rPr lang="ru-RU" sz="1500" b="1" dirty="0" err="1"/>
              <a:t>Почепского</a:t>
            </a:r>
            <a:r>
              <a:rPr lang="ru-RU" sz="1500" b="1" dirty="0"/>
              <a:t> района</a:t>
            </a:r>
          </a:p>
          <a:p>
            <a:pPr marL="0" indent="0">
              <a:buNone/>
            </a:pPr>
            <a:r>
              <a:rPr lang="ru-RU" sz="1500" b="1" dirty="0"/>
              <a:t>Задачи программы:</a:t>
            </a:r>
          </a:p>
          <a:p>
            <a:pPr marL="0" indent="0">
              <a:buNone/>
            </a:pPr>
            <a:r>
              <a:rPr lang="ru-RU" sz="1500" b="1" dirty="0"/>
              <a:t>- совершенствование системы информационного обеспечения туристической индустрии, повышение конкурентоспособности муниципального турпродукта, продвижение его на российском и международном уровне;</a:t>
            </a:r>
          </a:p>
          <a:p>
            <a:pPr marL="0" indent="0">
              <a:buNone/>
            </a:pPr>
            <a:r>
              <a:rPr lang="ru-RU" sz="1500" b="1" dirty="0"/>
              <a:t>- развитие событий туризма в </a:t>
            </a:r>
            <a:r>
              <a:rPr lang="ru-RU" sz="1500" b="1" dirty="0" err="1"/>
              <a:t>Почепском</a:t>
            </a:r>
            <a:r>
              <a:rPr lang="ru-RU" sz="1500" b="1" dirty="0"/>
              <a:t> районе;</a:t>
            </a:r>
          </a:p>
          <a:p>
            <a:pPr marL="0" indent="0">
              <a:buNone/>
            </a:pPr>
            <a:r>
              <a:rPr lang="ru-RU" sz="1500" b="1" dirty="0"/>
              <a:t>- стимулирование событий туризма в </a:t>
            </a:r>
            <a:r>
              <a:rPr lang="ru-RU" sz="1500" b="1" dirty="0" err="1"/>
              <a:t>Почепском</a:t>
            </a:r>
            <a:r>
              <a:rPr lang="ru-RU" sz="1500" b="1" dirty="0"/>
              <a:t> районе.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22984"/>
              </p:ext>
            </p:extLst>
          </p:nvPr>
        </p:nvGraphicFramePr>
        <p:xfrm>
          <a:off x="251520" y="3140968"/>
          <a:ext cx="8640961" cy="1742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45597"/>
                <a:gridCol w="1587945"/>
                <a:gridCol w="1448206"/>
                <a:gridCol w="1651463"/>
                <a:gridCol w="1107750"/>
              </a:tblGrid>
              <a:tr h="5040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Направление расходов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сумма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2016 год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сумма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2017 год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сумма 2018 год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сумма 2019 год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8693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Создание благоприятных условий для устойчивого развития въездного туризма на территории Почепского района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15 000,0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15 000,0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15 000,0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15 000,0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334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Итого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15 000,0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15 000,0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15 000,0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15 000,0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355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50405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effectLst/>
              </a:rPr>
              <a:t>МУНИЦИПАЛЬНАЯ ПРОГРАММА</a:t>
            </a:r>
            <a:r>
              <a:rPr lang="ru-RU" sz="1800" dirty="0">
                <a:effectLst/>
              </a:rPr>
              <a:t/>
            </a:r>
            <a:br>
              <a:rPr lang="ru-RU" sz="1800" dirty="0">
                <a:effectLst/>
              </a:rPr>
            </a:br>
            <a:r>
              <a:rPr lang="ru-RU" sz="1800" b="1" dirty="0">
                <a:effectLst/>
              </a:rPr>
              <a:t>«Доступная среда для инвалидов </a:t>
            </a:r>
            <a:r>
              <a:rPr lang="ru-RU" sz="1800" b="1" dirty="0" err="1">
                <a:effectLst/>
              </a:rPr>
              <a:t>Почепского</a:t>
            </a:r>
            <a:r>
              <a:rPr lang="ru-RU" sz="1800" b="1" dirty="0">
                <a:effectLst/>
              </a:rPr>
              <a:t> района на 2017-2020годы»</a:t>
            </a:r>
            <a:r>
              <a:rPr lang="ru-RU" sz="1800" dirty="0">
                <a:effectLst/>
              </a:rPr>
              <a:t/>
            </a:r>
            <a:br>
              <a:rPr lang="ru-RU" sz="1800" dirty="0">
                <a:effectLst/>
              </a:rPr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712968" cy="2592288"/>
          </a:xfrm>
        </p:spPr>
        <p:txBody>
          <a:bodyPr>
            <a:normAutofit lnSpcReduction="10000"/>
          </a:bodyPr>
          <a:lstStyle/>
          <a:p>
            <a:r>
              <a:rPr lang="ru-RU" sz="1400" b="1" dirty="0"/>
              <a:t>Цели  муниципальной программы:  </a:t>
            </a:r>
          </a:p>
          <a:p>
            <a:r>
              <a:rPr lang="ru-RU" sz="1400" b="1" dirty="0"/>
              <a:t>формирование условий беспрепятственного доступа к приоритетным объектам и услугам в приоритетных сферах жизнедеятельности инвалидов и других маломобильных групп населения, преодоление социальной </a:t>
            </a:r>
            <a:r>
              <a:rPr lang="ru-RU" sz="1400" b="1" dirty="0" err="1"/>
              <a:t>разообщенности</a:t>
            </a:r>
            <a:r>
              <a:rPr lang="ru-RU" sz="1400" b="1" dirty="0"/>
              <a:t> в обществе</a:t>
            </a:r>
          </a:p>
          <a:p>
            <a:r>
              <a:rPr lang="ru-RU" sz="1400" b="1" dirty="0"/>
              <a:t>Задачи  муниципальной программы:</a:t>
            </a:r>
          </a:p>
          <a:p>
            <a:r>
              <a:rPr lang="ru-RU" sz="1400" b="1" dirty="0"/>
              <a:t>Оснащение действующих объектов социальной инфраструктуры материально-техническими средствами, обеспечивающими беспрепятственный доступ к ним маломобильных групп населения с учетом их потребностей;</a:t>
            </a:r>
          </a:p>
          <a:p>
            <a:r>
              <a:rPr lang="ru-RU" sz="1400" b="1" dirty="0"/>
              <a:t>Преодоление социальной разобщенности в обществе и формирование позитивного отношения к проблемам инвалидов и проблеме обеспечения доступной среды жизнедеятельности для инвалидов и других маломобильных групп населения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854841"/>
              </p:ext>
            </p:extLst>
          </p:nvPr>
        </p:nvGraphicFramePr>
        <p:xfrm>
          <a:off x="323528" y="3535640"/>
          <a:ext cx="8496944" cy="2773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2328"/>
                <a:gridCol w="758321"/>
                <a:gridCol w="1660093"/>
                <a:gridCol w="1658426"/>
                <a:gridCol w="1467776"/>
              </a:tblGrid>
              <a:tr h="57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Направление расходов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сумма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r>
                        <a:rPr lang="ru-RU" sz="1300" dirty="0" smtClean="0">
                          <a:effectLst/>
                        </a:rPr>
                        <a:t>Сумма </a:t>
                      </a:r>
                      <a:r>
                        <a:rPr lang="ru-RU" sz="1300" dirty="0">
                          <a:effectLst/>
                        </a:rPr>
                        <a:t>2016 год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 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Сумма 2017 год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 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Сумма 2018год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 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Сумма 2019 год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</a:tr>
              <a:tr h="17717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Формирование условий беспрепятственного доступа к приоритетным объектам и услугам в приоритетных сферах жизнедеятельности инвалидов и других маломобильных групп населения, преодоление социальной разобщенности в обществе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150 000,0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100</a:t>
                      </a:r>
                      <a:r>
                        <a:rPr lang="ru-RU" sz="1300" dirty="0">
                          <a:effectLst/>
                        </a:rPr>
                        <a:t> 000,0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100 000,0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</a:tr>
              <a:tr h="3935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Итого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150 000,0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100 000,0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100 000,0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228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90750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effectLst/>
              </a:rPr>
              <a:t>МУНИЦИПАЛЬНАЯ ПРОГРАММА</a:t>
            </a:r>
            <a:r>
              <a:rPr lang="ru-RU" sz="1800" dirty="0">
                <a:effectLst/>
              </a:rPr>
              <a:t/>
            </a:r>
            <a:br>
              <a:rPr lang="ru-RU" sz="1800" dirty="0">
                <a:effectLst/>
              </a:rPr>
            </a:br>
            <a:r>
              <a:rPr lang="ru-RU" sz="1800" b="1" dirty="0">
                <a:effectLst/>
              </a:rPr>
              <a:t>«Поддержка местных инициатив граждан </a:t>
            </a:r>
            <a:r>
              <a:rPr lang="ru-RU" sz="1800" b="1" dirty="0" err="1">
                <a:effectLst/>
              </a:rPr>
              <a:t>Почепского</a:t>
            </a:r>
            <a:r>
              <a:rPr lang="ru-RU" sz="1800" b="1" dirty="0">
                <a:effectLst/>
              </a:rPr>
              <a:t> района на 2017-2019 годы»</a:t>
            </a:r>
            <a:endParaRPr lang="ru-RU" sz="1800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2376264"/>
          </a:xfrm>
        </p:spPr>
        <p:txBody>
          <a:bodyPr>
            <a:normAutofit lnSpcReduction="10000"/>
          </a:bodyPr>
          <a:lstStyle/>
          <a:p>
            <a:r>
              <a:rPr lang="ru-RU" sz="1400" b="1" dirty="0"/>
              <a:t>Цель муниципальной программы: </a:t>
            </a:r>
          </a:p>
          <a:p>
            <a:r>
              <a:rPr lang="ru-RU" sz="1400" b="1" dirty="0"/>
              <a:t>содействие развитию институтов и инициатив гражданского общества на территории </a:t>
            </a:r>
            <a:r>
              <a:rPr lang="ru-RU" sz="1400" b="1" dirty="0" err="1"/>
              <a:t>Почепского</a:t>
            </a:r>
            <a:r>
              <a:rPr lang="ru-RU" sz="1400" b="1" dirty="0"/>
              <a:t> района.</a:t>
            </a:r>
          </a:p>
          <a:p>
            <a:r>
              <a:rPr lang="ru-RU" sz="1400" b="1" dirty="0"/>
              <a:t>Задачами программы является:</a:t>
            </a:r>
          </a:p>
          <a:p>
            <a:r>
              <a:rPr lang="ru-RU" sz="1400" b="1" dirty="0"/>
              <a:t>- повышение «положительной» социальной активности населения;</a:t>
            </a:r>
          </a:p>
          <a:p>
            <a:r>
              <a:rPr lang="ru-RU" sz="1400" b="1" dirty="0"/>
              <a:t>-развитие механизмов взаимодействия власти и населения, повышение уровня доверия населения к власти за счет его участия в выявлении и решении социальных проблем; </a:t>
            </a:r>
          </a:p>
          <a:p>
            <a:r>
              <a:rPr lang="ru-RU" sz="1400" b="1" dirty="0"/>
              <a:t>- повышение эффективности бюджетных расходов за счет вовлечения общественности в процессы принятия решений на местном уровне и усиления общественного контроля над действиями органов местного самоуправления.</a:t>
            </a:r>
          </a:p>
          <a:p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626890"/>
              </p:ext>
            </p:extLst>
          </p:nvPr>
        </p:nvGraphicFramePr>
        <p:xfrm>
          <a:off x="179512" y="3284984"/>
          <a:ext cx="8640960" cy="19554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52529"/>
                <a:gridCol w="864096"/>
                <a:gridCol w="1008112"/>
                <a:gridCol w="1080120"/>
                <a:gridCol w="936103"/>
              </a:tblGrid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Направление расходов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сумма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125" marR="671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Сумма 2016 </a:t>
                      </a:r>
                      <a:r>
                        <a:rPr lang="ru-RU" sz="1200" b="1" dirty="0" smtClean="0">
                          <a:effectLst/>
                        </a:rPr>
                        <a:t>год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125" marR="671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сумма    </a:t>
                      </a:r>
                      <a:r>
                        <a:rPr lang="ru-RU" sz="1200" b="1" dirty="0">
                          <a:effectLst/>
                        </a:rPr>
                        <a:t>2017 </a:t>
                      </a:r>
                      <a:r>
                        <a:rPr lang="ru-RU" sz="1200" b="1" dirty="0" smtClean="0">
                          <a:effectLst/>
                        </a:rPr>
                        <a:t>год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125" marR="671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сумма </a:t>
                      </a:r>
                      <a:r>
                        <a:rPr lang="ru-RU" sz="1200" b="1" dirty="0" smtClean="0">
                          <a:effectLst/>
                        </a:rPr>
                        <a:t>     2018 год</a:t>
                      </a:r>
                      <a:endParaRPr lang="ru-RU" sz="1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125" marR="6712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сумма </a:t>
                      </a:r>
                      <a:r>
                        <a:rPr lang="ru-RU" sz="1200" b="1" dirty="0" smtClean="0">
                          <a:effectLst/>
                        </a:rPr>
                        <a:t>  2019 год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125" marR="67125" marT="0" marB="0"/>
                </a:tc>
              </a:tr>
              <a:tr h="815005">
                <a:tc>
                  <a:txBody>
                    <a:bodyPr/>
                    <a:lstStyle/>
                    <a:p>
                      <a:pPr marL="180975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Выделение средств бюджетами муниципальных образований </a:t>
                      </a:r>
                      <a:r>
                        <a:rPr lang="ru-RU" sz="1200" dirty="0" err="1">
                          <a:effectLst/>
                        </a:rPr>
                        <a:t>Почепского</a:t>
                      </a:r>
                      <a:r>
                        <a:rPr lang="ru-RU" sz="1200" dirty="0">
                          <a:effectLst/>
                        </a:rPr>
                        <a:t> района на реализацию проектов развития территорий муниципальных образований </a:t>
                      </a:r>
                      <a:r>
                        <a:rPr lang="ru-RU" sz="1200" dirty="0" err="1">
                          <a:effectLst/>
                        </a:rPr>
                        <a:t>Почепского</a:t>
                      </a:r>
                      <a:r>
                        <a:rPr lang="ru-RU" sz="1200" dirty="0">
                          <a:effectLst/>
                        </a:rPr>
                        <a:t> района, основанных на местных </a:t>
                      </a:r>
                      <a:r>
                        <a:rPr lang="ru-RU" sz="1200" dirty="0" smtClean="0">
                          <a:effectLst/>
                        </a:rPr>
                        <a:t>инициативах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125" marR="67125" marT="0" marB="0"/>
                </a:tc>
                <a:tc>
                  <a:txBody>
                    <a:bodyPr/>
                    <a:lstStyle/>
                    <a:p>
                      <a:pPr marL="180975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125" marR="67125" marT="0" marB="0"/>
                </a:tc>
                <a:tc>
                  <a:txBody>
                    <a:bodyPr/>
                    <a:lstStyle/>
                    <a:p>
                      <a:pPr marL="180975"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marL="180975"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marL="180975"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100 000,0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125" marR="67125" marT="0" marB="0"/>
                </a:tc>
                <a:tc>
                  <a:txBody>
                    <a:bodyPr/>
                    <a:lstStyle/>
                    <a:p>
                      <a:pPr marL="180975"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marL="180975"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marL="180975"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100 000,0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125" marR="67125" marT="0" marB="0"/>
                </a:tc>
                <a:tc>
                  <a:txBody>
                    <a:bodyPr/>
                    <a:lstStyle/>
                    <a:p>
                      <a:pPr marL="180975"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marL="180975"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marL="180975"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100 000,0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125" marR="67125" marT="0" marB="0"/>
                </a:tc>
              </a:tr>
              <a:tr h="4089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Итого</a:t>
                      </a:r>
                    </a:p>
                    <a:p>
                      <a:pPr marL="18097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125" marR="67125" marT="0" marB="0"/>
                </a:tc>
                <a:tc>
                  <a:txBody>
                    <a:bodyPr/>
                    <a:lstStyle/>
                    <a:p>
                      <a:pPr marL="18097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125" marR="67125" marT="0" marB="0"/>
                </a:tc>
                <a:tc>
                  <a:txBody>
                    <a:bodyPr/>
                    <a:lstStyle/>
                    <a:p>
                      <a:pPr marL="180975"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100 000,0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125" marR="67125" marT="0" marB="0"/>
                </a:tc>
                <a:tc>
                  <a:txBody>
                    <a:bodyPr/>
                    <a:lstStyle/>
                    <a:p>
                      <a:pPr marL="180975"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100 000,0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125" marR="67125" marT="0" marB="0"/>
                </a:tc>
                <a:tc>
                  <a:txBody>
                    <a:bodyPr/>
                    <a:lstStyle/>
                    <a:p>
                      <a:pPr marL="180975"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100 000,0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125" marR="6712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531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3549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i="1" dirty="0">
                <a:effectLst/>
              </a:rPr>
              <a:t>ИСТОЧНИКИ ВНУТРЕННЕГО ФИНАНСИРОВАНИЯ</a:t>
            </a:r>
            <a:br>
              <a:rPr lang="ru-RU" sz="2000" b="1" i="1" dirty="0">
                <a:effectLst/>
              </a:rPr>
            </a:br>
            <a:r>
              <a:rPr lang="ru-RU" sz="2000" b="1" i="1" dirty="0">
                <a:effectLst/>
              </a:rPr>
              <a:t>ДЕФИЦИТА РАЙОННОГО БЮДЖЕТА</a:t>
            </a:r>
            <a:br>
              <a:rPr lang="ru-RU" sz="2000" b="1" i="1" dirty="0">
                <a:effectLst/>
              </a:rPr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2600" dirty="0" smtClean="0">
                <a:latin typeface="+mn-lt"/>
              </a:rPr>
              <a:t>     Сформированные </a:t>
            </a:r>
            <a:r>
              <a:rPr lang="ru-RU" sz="2600" dirty="0">
                <a:latin typeface="+mn-lt"/>
              </a:rPr>
              <a:t>в соответствии с нормами бюджетного и налогового законодательства Российской Федерации , Брянской области и </a:t>
            </a:r>
            <a:r>
              <a:rPr lang="ru-RU" sz="2600" dirty="0" err="1">
                <a:latin typeface="+mn-lt"/>
              </a:rPr>
              <a:t>Почепского</a:t>
            </a:r>
            <a:r>
              <a:rPr lang="ru-RU" sz="2600" dirty="0">
                <a:latin typeface="+mn-lt"/>
              </a:rPr>
              <a:t> района параметрами Прогноза социально-экономического развития </a:t>
            </a:r>
            <a:r>
              <a:rPr lang="ru-RU" sz="2600" dirty="0" err="1">
                <a:latin typeface="+mn-lt"/>
              </a:rPr>
              <a:t>Почепского</a:t>
            </a:r>
            <a:r>
              <a:rPr lang="ru-RU" sz="2600" dirty="0">
                <a:latin typeface="+mn-lt"/>
              </a:rPr>
              <a:t> района  на 2017 - 2019 годы, основные характеристики проекта бюджета </a:t>
            </a:r>
            <a:r>
              <a:rPr lang="ru-RU" sz="2600" dirty="0" err="1">
                <a:latin typeface="+mn-lt"/>
              </a:rPr>
              <a:t>Почепского</a:t>
            </a:r>
            <a:r>
              <a:rPr lang="ru-RU" sz="2600" dirty="0">
                <a:latin typeface="+mn-lt"/>
              </a:rPr>
              <a:t> района на 2017 год обеспечивают сбалансированность бюджета,  исполнение действующих расходных обязательств, при условии проведения системной работы по их оптимизации, сохранение приоритета социально ориентированных расходов.</a:t>
            </a:r>
          </a:p>
          <a:p>
            <a:pPr marL="0" indent="0" algn="just">
              <a:buNone/>
            </a:pPr>
            <a:r>
              <a:rPr lang="ru-RU" sz="2600" dirty="0" smtClean="0">
                <a:latin typeface="+mn-lt"/>
              </a:rPr>
              <a:t>      Привлечение </a:t>
            </a:r>
            <a:r>
              <a:rPr lang="ru-RU" sz="2600" dirty="0">
                <a:latin typeface="+mn-lt"/>
              </a:rPr>
              <a:t>муниципальных внутренних заимствований </a:t>
            </a:r>
            <a:r>
              <a:rPr lang="ru-RU" sz="2600" dirty="0" err="1">
                <a:latin typeface="+mn-lt"/>
              </a:rPr>
              <a:t>Почепским</a:t>
            </a:r>
            <a:r>
              <a:rPr lang="ru-RU" sz="2600" dirty="0">
                <a:latin typeface="+mn-lt"/>
              </a:rPr>
              <a:t>  районом не планируется. Муниципальный долг отсутствует.</a:t>
            </a:r>
          </a:p>
          <a:p>
            <a:pPr marL="0" indent="0" algn="just">
              <a:buNone/>
            </a:pPr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61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6852</TotalTime>
  <Words>4462</Words>
  <Application>Microsoft Office PowerPoint</Application>
  <PresentationFormat>Экран (4:3)</PresentationFormat>
  <Paragraphs>1446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Исполнительная</vt:lpstr>
      <vt:lpstr> БЮДЖЕТ ДЛЯ ГРАЖДАН </vt:lpstr>
      <vt:lpstr>Уважаемые жители Почепского района!</vt:lpstr>
      <vt:lpstr>Основные понятия, термины, определения</vt:lpstr>
      <vt:lpstr>Презентация PowerPoint</vt:lpstr>
      <vt:lpstr>Презентация PowerPoint</vt:lpstr>
      <vt:lpstr>Бюджетная система Российской Федерации основанная на экономических отношениях и государственном устройстве РФ</vt:lpstr>
      <vt:lpstr>Доходы бюджета</vt:lpstr>
      <vt:lpstr>Виды доходов бюджета Почепского муниципального района</vt:lpstr>
      <vt:lpstr>Налог - обязательный, индивидуально безвозмездный платеж, взимаемый с  организаций и физических лиц в форме отчуждения принадлежащих им на праве  собственности, хозяйственного ведения или оперативного управления денежных  средств в целях финансового обеспечения деятельности государства  и (или) муниципальных образований </vt:lpstr>
      <vt:lpstr>Какие налоги уплачивают жители Почепского района</vt:lpstr>
      <vt:lpstr>Налоги, уплачиваемые гражданином в бюджеты всех уровней</vt:lpstr>
      <vt:lpstr>Куда зачисляются налоги, уплачиваемые жителями Почепского района</vt:lpstr>
      <vt:lpstr>Основные параметры бюджета Почепского района</vt:lpstr>
      <vt:lpstr>Структура доходов районного бюджета, тыс.руб.</vt:lpstr>
      <vt:lpstr>Структура налоговых доходов районного бюджета на 2017год, тыс.руб.</vt:lpstr>
      <vt:lpstr>Структура неналоговых доходов районного бюджета на 2017год, тыс.руб.</vt:lpstr>
      <vt:lpstr>Безвозмездные поступления в бюджет Почепского муниципального района, тыс.руб.</vt:lpstr>
      <vt:lpstr>Расходы бюджета Почепского муниципального района по разделам  бюджетной классификации, тыс.руб.</vt:lpstr>
      <vt:lpstr>Презентация PowerPoint</vt:lpstr>
      <vt:lpstr>Структура расходов бюджета Почепского муниципального района</vt:lpstr>
      <vt:lpstr>Расходы бюджета Почепского муниципального района на реализацию муниципальных программ Почепского района 2016-2019годы, руб.</vt:lpstr>
      <vt:lpstr>Муниципальная программа «Управление муниципальными  финансами Почепского района» (2016-2020 годы) </vt:lpstr>
      <vt:lpstr>Динамика  расходов  муниципальной программы   «Управление муниципальными  финансами   Почепского  района на 2016-2019 годы»</vt:lpstr>
      <vt:lpstr>Муниципальная программа  «Реализация полномочий  органа местного самоуправления Почепского района» (2016-2020 гг)   </vt:lpstr>
      <vt:lpstr>МУНИЦИПАЛЬНАЯ  ПРОГРАММА «Развитие  системы образования Почепского  района на  2016 – 2020 годы» </vt:lpstr>
      <vt:lpstr>«Развитие системы образования   Почепского  района на 2016-2020 годы» </vt:lpstr>
      <vt:lpstr>Презентация PowerPoint</vt:lpstr>
      <vt:lpstr>МУНИЦИПАЛЬНАЯ ПРОГРАММА «Развитие культуры Почепского района» (2016 – 2020 годы) </vt:lpstr>
      <vt:lpstr>Презентация PowerPoint</vt:lpstr>
      <vt:lpstr>Презентация PowerPoint</vt:lpstr>
      <vt:lpstr>МУНИЦИПАЛЬНАЯ ПРОГРАММА «Поддержка малого и среднего предпринимательства в  Почепском  районе(2016-2020)» </vt:lpstr>
      <vt:lpstr>МУНИЦИПАЛЬНАЯ ПРОГРАММА                        «Развитие въездного туризма в Почепском районе (2015-2019годы) </vt:lpstr>
      <vt:lpstr>МУНИЦИПАЛЬНАЯ ПРОГРАММА «Доступная среда для инвалидов Почепского района на 2017-2020годы» </vt:lpstr>
      <vt:lpstr>МУНИЦИПАЛЬНАЯ ПРОГРАММА «Поддержка местных инициатив граждан Почепского района на 2017-2019 годы»</vt:lpstr>
      <vt:lpstr>ИСТОЧНИКИ ВНУТРЕННЕГО ФИНАНСИРОВАНИЯ ДЕФИЦИТА РАЙОННОГО БЮДЖЕТА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1PC-Rebik</dc:creator>
  <cp:lastModifiedBy>1PC-Rebik</cp:lastModifiedBy>
  <cp:revision>141</cp:revision>
  <cp:lastPrinted>2017-03-03T06:50:34Z</cp:lastPrinted>
  <dcterms:created xsi:type="dcterms:W3CDTF">2016-12-15T14:31:48Z</dcterms:created>
  <dcterms:modified xsi:type="dcterms:W3CDTF">2017-03-03T09:17:00Z</dcterms:modified>
</cp:coreProperties>
</file>