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80" r:id="rId11"/>
    <p:sldId id="281" r:id="rId12"/>
    <p:sldId id="282" r:id="rId13"/>
    <p:sldId id="283" r:id="rId14"/>
    <p:sldId id="285" r:id="rId15"/>
    <p:sldId id="278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86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6708669796923142"/>
                  <c:y val="0.1193086389094022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551084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7946349041139689"/>
                  <c:y val="-7.7809981897436235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545407,2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551084</c:v>
                </c:pt>
                <c:pt idx="1">
                  <c:v>545407.19999999995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581440"/>
        <c:axId val="23582976"/>
        <c:axId val="0"/>
      </c:bar3DChart>
      <c:catAx>
        <c:axId val="23581440"/>
        <c:scaling>
          <c:orientation val="minMax"/>
        </c:scaling>
        <c:delete val="0"/>
        <c:axPos val="b"/>
        <c:majorTickMark val="out"/>
        <c:minorTickMark val="none"/>
        <c:tickLblPos val="nextTo"/>
        <c:crossAx val="23582976"/>
        <c:crosses val="autoZero"/>
        <c:auto val="1"/>
        <c:lblAlgn val="ctr"/>
        <c:lblOffset val="100"/>
        <c:noMultiLvlLbl val="0"/>
      </c:catAx>
      <c:valAx>
        <c:axId val="23582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581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102,9 %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138571.79999999999</c:v>
                </c:pt>
                <c:pt idx="1">
                  <c:v>142619.70000000001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018304"/>
        <c:axId val="24028288"/>
        <c:axId val="0"/>
      </c:bar3DChart>
      <c:catAx>
        <c:axId val="24018304"/>
        <c:scaling>
          <c:orientation val="minMax"/>
        </c:scaling>
        <c:delete val="0"/>
        <c:axPos val="b"/>
        <c:majorTickMark val="out"/>
        <c:minorTickMark val="none"/>
        <c:tickLblPos val="nextTo"/>
        <c:crossAx val="24028288"/>
        <c:crosses val="autoZero"/>
        <c:auto val="1"/>
        <c:lblAlgn val="ctr"/>
        <c:lblOffset val="100"/>
        <c:noMultiLvlLbl val="0"/>
      </c:catAx>
      <c:valAx>
        <c:axId val="24028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018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100,1 %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542296.80000000005</c:v>
                </c:pt>
                <c:pt idx="1">
                  <c:v>542950.6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614592"/>
        <c:axId val="23616128"/>
        <c:axId val="0"/>
      </c:bar3DChart>
      <c:catAx>
        <c:axId val="23614592"/>
        <c:scaling>
          <c:orientation val="minMax"/>
        </c:scaling>
        <c:delete val="0"/>
        <c:axPos val="b"/>
        <c:majorTickMark val="out"/>
        <c:minorTickMark val="none"/>
        <c:tickLblPos val="nextTo"/>
        <c:crossAx val="23616128"/>
        <c:crosses val="autoZero"/>
        <c:auto val="1"/>
        <c:lblAlgn val="ctr"/>
        <c:lblOffset val="100"/>
        <c:noMultiLvlLbl val="0"/>
      </c:catAx>
      <c:valAx>
        <c:axId val="23616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614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102,9 %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138571.79999999999</c:v>
                </c:pt>
                <c:pt idx="1">
                  <c:v>142619.70000000001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279360"/>
        <c:axId val="27280896"/>
        <c:axId val="0"/>
      </c:bar3DChart>
      <c:catAx>
        <c:axId val="27279360"/>
        <c:scaling>
          <c:orientation val="minMax"/>
        </c:scaling>
        <c:delete val="0"/>
        <c:axPos val="b"/>
        <c:majorTickMark val="out"/>
        <c:minorTickMark val="none"/>
        <c:tickLblPos val="nextTo"/>
        <c:crossAx val="27280896"/>
        <c:crosses val="autoZero"/>
        <c:auto val="1"/>
        <c:lblAlgn val="ctr"/>
        <c:lblOffset val="100"/>
        <c:noMultiLvlLbl val="0"/>
      </c:catAx>
      <c:valAx>
        <c:axId val="27280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279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7214250838087305"/>
          <c:w val="0.6700577106015998"/>
          <c:h val="0.602137649112462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88,4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3424593447950234E-2"/>
                  <c:y val="-1.762420773645449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11,6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88.4</c:v>
                </c:pt>
                <c:pt idx="1">
                  <c:v>11.6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Структура налоговых доходов 126170,7, </a:t>
            </a:r>
            <a:r>
              <a:rPr lang="ru-RU" sz="1600" dirty="0" err="1" smtClean="0"/>
              <a:t>тыс.руб</a:t>
            </a:r>
            <a:endParaRPr lang="ru-RU" sz="1600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налоговых доходов 126170,7, млн.руб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0045525987308593E-2"/>
                  <c:y val="0.1761329119459539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4587308926459153"/>
                  <c:y val="-2.51836675357584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0,4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0742903566270415"/>
                  <c:y val="-0.152548357511103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7575824908343518E-2"/>
                  <c:y val="-0.10693374495032466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2,8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1094355529124215"/>
                  <c:y val="-4.466111330419551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Единый налог на вмененный доход для отдельных видов деятельности</c:v>
                </c:pt>
                <c:pt idx="2">
                  <c:v>Единый сельскохозяйственный налог</c:v>
                </c:pt>
                <c:pt idx="3">
                  <c:v>Налог, взимаемый в связи с применением патентной системы налогооблажения</c:v>
                </c:pt>
                <c:pt idx="4">
                  <c:v>Акцизы на нефтепродукты</c:v>
                </c:pt>
                <c:pt idx="5">
                  <c:v>Государственная пошлина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73</c:v>
                </c:pt>
                <c:pt idx="1">
                  <c:v>10.7</c:v>
                </c:pt>
                <c:pt idx="2">
                  <c:v>0.4</c:v>
                </c:pt>
                <c:pt idx="3">
                  <c:v>0.5</c:v>
                </c:pt>
                <c:pt idx="4">
                  <c:v>2.8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182508316069461"/>
          <c:y val="0.11316258070090977"/>
          <c:w val="0.39558125077605755"/>
          <c:h val="0.86694456788751884"/>
        </c:manualLayout>
      </c:layout>
      <c:overlay val="0"/>
      <c:txPr>
        <a:bodyPr/>
        <a:lstStyle/>
        <a:p>
          <a:pPr>
            <a:defRPr sz="1050" kern="10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Структура </a:t>
            </a:r>
            <a:r>
              <a:rPr lang="ru-RU" sz="1600" dirty="0" smtClean="0"/>
              <a:t>неналоговых </a:t>
            </a:r>
            <a:r>
              <a:rPr lang="ru-RU" sz="1600" dirty="0"/>
              <a:t>доходов </a:t>
            </a:r>
            <a:endParaRPr lang="ru-RU" sz="1600" dirty="0" smtClean="0"/>
          </a:p>
          <a:p>
            <a:pPr>
              <a:defRPr/>
            </a:pPr>
            <a:r>
              <a:rPr lang="ru-RU" sz="1600" dirty="0" smtClean="0"/>
              <a:t>Всего 16 449 </a:t>
            </a:r>
            <a:r>
              <a:rPr lang="ru-RU" sz="1600" dirty="0" err="1" smtClean="0"/>
              <a:t>тыс.руб</a:t>
            </a:r>
            <a:endParaRPr lang="ru-RU" sz="1600" dirty="0"/>
          </a:p>
        </c:rich>
      </c:tx>
      <c:layout>
        <c:manualLayout>
          <c:xMode val="edge"/>
          <c:yMode val="edge"/>
          <c:x val="3.0805809158459513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налоговых доходов 126170,7, млн.руб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4326104289065922"/>
                  <c:y val="-0.1438514316751044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5,4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7794983563917739E-2"/>
                  <c:y val="4.196913401927360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1,7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54758948352144E-2"/>
                  <c:y val="0.1960128224414024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2,7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6946556591751242E-2"/>
                  <c:y val="-5.72630104781391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1,8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5.4</c:v>
                </c:pt>
                <c:pt idx="1">
                  <c:v>1.7</c:v>
                </c:pt>
                <c:pt idx="2">
                  <c:v>2.7</c:v>
                </c:pt>
                <c:pt idx="3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182508316069461"/>
          <c:y val="0.11316258070090977"/>
          <c:w val="0.39558125077605755"/>
          <c:h val="0.86694456788751884"/>
        </c:manualLayout>
      </c:layout>
      <c:overlay val="0"/>
      <c:txPr>
        <a:bodyPr/>
        <a:lstStyle/>
        <a:p>
          <a:pPr>
            <a:defRPr sz="1050" kern="10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 smtClean="0"/>
              <a:t>99,5 %</a:t>
            </a:r>
            <a:endParaRPr lang="ru-RU" sz="1600" dirty="0"/>
          </a:p>
        </c:rich>
      </c:tx>
      <c:layout>
        <c:manualLayout>
          <c:xMode val="edge"/>
          <c:yMode val="edge"/>
          <c:x val="0.483218171232003"/>
          <c:y val="0.11573892583363751"/>
        </c:manualLayout>
      </c:layout>
      <c:overlay val="0"/>
    </c:title>
    <c:autoTitleDeleted val="0"/>
    <c:view3D>
      <c:rotX val="30"/>
      <c:rotY val="20"/>
      <c:rAngAx val="0"/>
      <c:perspective val="10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4013988157694406E-2"/>
          <c:y val="0.19786115034837398"/>
          <c:w val="0.86417841433256393"/>
          <c:h val="0.64946870982589233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Доходвы всего, тыс.руб.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8991470083570958E-2"/>
                  <c:y val="-5.039122637167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459274072428166E-2"/>
                  <c:y val="-2.5195613185836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542296.80000000005</c:v>
                </c:pt>
                <c:pt idx="1">
                  <c:v>542950.6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30248960"/>
        <c:axId val="30250496"/>
        <c:axId val="0"/>
      </c:bar3DChart>
      <c:catAx>
        <c:axId val="30248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0250496"/>
        <c:crosses val="autoZero"/>
        <c:auto val="1"/>
        <c:lblAlgn val="ctr"/>
        <c:lblOffset val="100"/>
        <c:noMultiLvlLbl val="0"/>
      </c:catAx>
      <c:valAx>
        <c:axId val="30250496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30248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2.8285864218396558E-3"/>
          <c:w val="0.83009501001946284"/>
          <c:h val="0.10322759646091333"/>
        </c:manualLayout>
      </c:layout>
      <c:overlay val="0"/>
      <c:txPr>
        <a:bodyPr/>
        <a:lstStyle/>
        <a:p>
          <a:pPr>
            <a:defRPr sz="2000" kern="10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5"/>
          <c:dLbls>
            <c:dLbl>
              <c:idx val="0"/>
              <c:layout>
                <c:manualLayout>
                  <c:x val="-0.12667022040286122"/>
                  <c:y val="-4.825740945769754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23,2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3,1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73,7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 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23.2</c:v>
                </c:pt>
                <c:pt idx="1">
                  <c:v>3.1</c:v>
                </c:pt>
                <c:pt idx="2">
                  <c:v>73.7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3913817268166786"/>
          <c:y val="1.1642703811964727E-2"/>
          <c:w val="0.42016122140275008"/>
          <c:h val="0.4334159231349773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6.519693447183563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5612748008841929E-3"/>
                  <c:y val="6.236228514697332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howLegendKey val="1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139211.29999999999</c:v>
                </c:pt>
                <c:pt idx="1">
                  <c:v>126170.7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</c:v>
                </c:pt>
              </c:strCache>
            </c:strRef>
          </c:tx>
          <c:dLbls>
            <c:dLbl>
              <c:idx val="0"/>
              <c:layout>
                <c:manualLayout>
                  <c:x val="2.4326798938049028E-2"/>
                  <c:y val="-3.96850905480738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5204249336280642E-3"/>
                  <c:y val="-8.787412907073499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showLegendKey val="1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14397.4</c:v>
                </c:pt>
                <c:pt idx="1">
                  <c:v>16449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0"/>
              <c:layout>
                <c:manualLayout>
                  <c:x val="-0.12923611935838547"/>
                  <c:y val="-4.251973987293628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howLegendKey val="1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44987.4</c:v>
                </c:pt>
                <c:pt idx="1">
                  <c:v>400330.9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350336"/>
        <c:axId val="30360320"/>
      </c:lineChart>
      <c:catAx>
        <c:axId val="30350336"/>
        <c:scaling>
          <c:orientation val="minMax"/>
        </c:scaling>
        <c:delete val="0"/>
        <c:axPos val="b"/>
        <c:majorTickMark val="out"/>
        <c:minorTickMark val="none"/>
        <c:tickLblPos val="nextTo"/>
        <c:crossAx val="30360320"/>
        <c:crosses val="autoZero"/>
        <c:auto val="1"/>
        <c:lblAlgn val="ctr"/>
        <c:lblOffset val="100"/>
        <c:noMultiLvlLbl val="0"/>
      </c:catAx>
      <c:valAx>
        <c:axId val="30360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50336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71,5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8,3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6,5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Почепский районный Совет</c:v>
                </c:pt>
                <c:pt idx="1">
                  <c:v>Администрация Почепского района</c:v>
                </c:pt>
                <c:pt idx="2">
                  <c:v>Отдел образования администрации Почепского района</c:v>
                </c:pt>
                <c:pt idx="3">
                  <c:v>Отдел культуры администрации Почепского райоа</c:v>
                </c:pt>
                <c:pt idx="4">
                  <c:v>Контрольно-счетная палата Почепского района</c:v>
                </c:pt>
                <c:pt idx="5">
                  <c:v>Финансовое управление администрации Почепского района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0.2</c:v>
                </c:pt>
                <c:pt idx="1">
                  <c:v>13.3</c:v>
                </c:pt>
                <c:pt idx="2">
                  <c:v>71.5</c:v>
                </c:pt>
                <c:pt idx="3">
                  <c:v>8.3000000000000007</c:v>
                </c:pt>
                <c:pt idx="4">
                  <c:v>0.2</c:v>
                </c:pt>
                <c:pt idx="5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52997352146058"/>
          <c:y val="1.3867063016389992E-2"/>
          <c:w val="0.36588180017035143"/>
          <c:h val="0.9731128193358632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4.3727923710955895E-3"/>
                  <c:y val="-1.7860181498820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151949140637265E-3"/>
                  <c:y val="7.144072599528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575974570318632E-3"/>
                  <c:y val="-8.9300907494104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727923710955895E-3"/>
                  <c:y val="-2.23252268735260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830389828127453E-3"/>
                  <c:y val="-2.2325226873526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2.2325226873526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Органы местного самоуправления</c:v>
                </c:pt>
                <c:pt idx="1">
                  <c:v>Образование</c:v>
                </c:pt>
                <c:pt idx="2">
                  <c:v>Социальная политика</c:v>
                </c:pt>
                <c:pt idx="3">
                  <c:v>Культура</c:v>
                </c:pt>
                <c:pt idx="4">
                  <c:v>Межбюджетные трансферты</c:v>
                </c:pt>
                <c:pt idx="5">
                  <c:v>Национальная экономика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43623.8</c:v>
                </c:pt>
                <c:pt idx="1">
                  <c:v>392259.8</c:v>
                </c:pt>
                <c:pt idx="2">
                  <c:v>39675.599999999999</c:v>
                </c:pt>
                <c:pt idx="3">
                  <c:v>32280.2</c:v>
                </c:pt>
                <c:pt idx="4">
                  <c:v>23157.200000000001</c:v>
                </c:pt>
                <c:pt idx="5">
                  <c:v>62453.2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745584742191179E-3"/>
                  <c:y val="-1.1162613436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574826855785537E-3"/>
                  <c:y val="0.196461996487028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575974570318633E-2"/>
                  <c:y val="4.46504537470520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74558474219117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3727923710955895E-3"/>
                  <c:y val="-1.3395136124115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6033572027350496E-2"/>
                  <c:y val="-1.3395136124115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miter lim="800000"/>
              </a:ln>
            </c:spPr>
            <c:txPr>
              <a:bodyPr rot="-5400000" vert="horz"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Органы местного самоуправления</c:v>
                </c:pt>
                <c:pt idx="1">
                  <c:v>Образование</c:v>
                </c:pt>
                <c:pt idx="2">
                  <c:v>Социальная политика</c:v>
                </c:pt>
                <c:pt idx="3">
                  <c:v>Культура</c:v>
                </c:pt>
                <c:pt idx="4">
                  <c:v>Межбюджетные трансферты</c:v>
                </c:pt>
                <c:pt idx="5">
                  <c:v>Национальная экономика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36774.9</c:v>
                </c:pt>
                <c:pt idx="1">
                  <c:v>396951.1</c:v>
                </c:pt>
                <c:pt idx="2">
                  <c:v>38467.199999999997</c:v>
                </c:pt>
                <c:pt idx="3">
                  <c:v>35829.300000000003</c:v>
                </c:pt>
                <c:pt idx="4">
                  <c:v>22169.1</c:v>
                </c:pt>
                <c:pt idx="5">
                  <c:v>10294.1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509888"/>
        <c:axId val="29532160"/>
        <c:axId val="0"/>
      </c:bar3DChart>
      <c:catAx>
        <c:axId val="29509888"/>
        <c:scaling>
          <c:orientation val="minMax"/>
        </c:scaling>
        <c:delete val="0"/>
        <c:axPos val="b"/>
        <c:majorTickMark val="out"/>
        <c:minorTickMark val="none"/>
        <c:tickLblPos val="nextTo"/>
        <c:crossAx val="29532160"/>
        <c:crosses val="autoZero"/>
        <c:auto val="1"/>
        <c:lblAlgn val="ctr"/>
        <c:lblOffset val="100"/>
        <c:noMultiLvlLbl val="0"/>
      </c:catAx>
      <c:valAx>
        <c:axId val="29532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5098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2.3925751700578889E-3"/>
                  <c:y val="-5.6878842730211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719870330577542E-2"/>
                  <c:y val="-3.614994675388371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61,7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2,4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874083096458116E-2"/>
                  <c:y val="-2.36066250091453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17,2</a:t>
                    </a:r>
                    <a:r>
                      <a:rPr lang="ru-RU" dirty="0" smtClean="0"/>
                      <a:t> %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0733107342183299E-2"/>
                  <c:y val="-4.61246175899154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0,02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Функционирование высшего должностного лица муниципального образования </c:v>
                </c:pt>
                <c:pt idx="1">
                  <c:v>Функционирование законодальных (представительных) органов муниципальных образований </c:v>
                </c:pt>
                <c:pt idx="2">
                  <c:v>Функционирование местных администраций</c:v>
                </c:pt>
                <c:pt idx="3">
                  <c:v>Функционирование контрольно-счетной палаты 890,1</c:v>
                </c:pt>
                <c:pt idx="4">
                  <c:v>Функционирование финансового управления</c:v>
                </c:pt>
                <c:pt idx="5">
                  <c:v>Обеспечение проведения выборов и референдумов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1.2</c:v>
                </c:pt>
                <c:pt idx="1">
                  <c:v>2.2000000000000002</c:v>
                </c:pt>
                <c:pt idx="2">
                  <c:v>61.7</c:v>
                </c:pt>
                <c:pt idx="3">
                  <c:v>2.4</c:v>
                </c:pt>
                <c:pt idx="4">
                  <c:v>17.2</c:v>
                </c:pt>
                <c:pt idx="5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8597305809742906"/>
          <c:y val="0"/>
          <c:w val="0.40542356179033406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2.3925751700578889E-3"/>
                  <c:y val="-5.6878842730211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634773191415949"/>
                  <c:y val="0.2499124419779916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0262366963742962E-2"/>
                  <c:y val="-8.1125809869364105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61,7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8633426457584213E-3"/>
                  <c:y val="-4.991467750195777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2,4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874083096458116E-2"/>
                  <c:y val="-2.36066250091453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17,2</a:t>
                    </a:r>
                    <a:r>
                      <a:rPr lang="ru-RU" dirty="0" smtClean="0"/>
                      <a:t> %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0733107342183299E-2"/>
                  <c:y val="-4.61246175899154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0,02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Сельское хозяйство</c:v>
                </c:pt>
                <c:pt idx="1">
                  <c:v>Транспорт</c:v>
                </c:pt>
                <c:pt idx="2">
                  <c:v>Дорожное хозяйство</c:v>
                </c:pt>
                <c:pt idx="3">
                  <c:v>Другие вопросы в области национальной экономики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2.9</c:v>
                </c:pt>
                <c:pt idx="1">
                  <c:v>53</c:v>
                </c:pt>
                <c:pt idx="2">
                  <c:v>39.4</c:v>
                </c:pt>
                <c:pt idx="3">
                  <c:v>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8453916141205631"/>
          <c:y val="0.16991675721667782"/>
          <c:w val="0.40542356179033406"/>
          <c:h val="0.451534517844900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2005452420372442"/>
                  <c:y val="-0.2903471430003712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61,4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724785773577099E-2"/>
                  <c:y val="-0.122520431334187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38,6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Областной бюджет</c:v>
                </c:pt>
                <c:pt idx="1">
                  <c:v>Бюджет Почепского муниципального района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61.4</c:v>
                </c:pt>
                <c:pt idx="1">
                  <c:v>38.6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8453916141205631"/>
          <c:y val="0.16991675721667782"/>
          <c:w val="0.40542356179033406"/>
          <c:h val="0.451534517844900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6.6968451111574775E-2"/>
                  <c:y val="-6.62541560422825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24,1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9824538465915718E-2"/>
                  <c:y val="-1.078470955801658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63,8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884247730378645E-2"/>
                  <c:y val="-1.61028855872382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0,3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834631292096721E-2"/>
                  <c:y val="-2.999446538460496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Дошкольной образование</c:v>
                </c:pt>
                <c:pt idx="1">
                  <c:v>Общее образование</c:v>
                </c:pt>
                <c:pt idx="2">
                  <c:v>Молодёжная политика и оздоровление детей</c:v>
                </c:pt>
                <c:pt idx="3">
                  <c:v>Другие вопросы в области образования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24.1</c:v>
                </c:pt>
                <c:pt idx="1">
                  <c:v>63.8</c:v>
                </c:pt>
                <c:pt idx="2">
                  <c:v>0.3</c:v>
                </c:pt>
                <c:pt idx="3">
                  <c:v>11.7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8453916141205631"/>
          <c:y val="0.16991675721667782"/>
          <c:w val="0.40542356179033406"/>
          <c:h val="0.451534517844900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1.154456189601318E-3"/>
          <c:y val="9.6788026262664584E-2"/>
        </c:manualLayout>
      </c:layout>
      <c:overlay val="0"/>
    </c:title>
    <c:autoTitleDeleted val="0"/>
    <c:view3D>
      <c:rotX val="30"/>
      <c:rotY val="30"/>
      <c:rAngAx val="0"/>
      <c:perspective val="12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2741258198050241E-2"/>
                  <c:y val="0.103662601174395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677933707456173E-2"/>
                  <c:y val="-8.9263117106229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884247730378645E-2"/>
                  <c:y val="-1.6102885587238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834631292096721E-2"/>
                  <c:y val="-2.9994465384604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96261.3</c:v>
                </c:pt>
                <c:pt idx="1">
                  <c:v>95688.1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31305088"/>
        <c:axId val="31306880"/>
        <c:axId val="83550656"/>
      </c:bar3DChart>
      <c:catAx>
        <c:axId val="31305088"/>
        <c:scaling>
          <c:orientation val="minMax"/>
        </c:scaling>
        <c:delete val="0"/>
        <c:axPos val="b"/>
        <c:majorTickMark val="out"/>
        <c:minorTickMark val="none"/>
        <c:tickLblPos val="nextTo"/>
        <c:crossAx val="31306880"/>
        <c:crosses val="autoZero"/>
        <c:auto val="1"/>
        <c:lblAlgn val="ctr"/>
        <c:lblOffset val="100"/>
        <c:noMultiLvlLbl val="0"/>
      </c:catAx>
      <c:valAx>
        <c:axId val="31306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305088"/>
        <c:crosses val="autoZero"/>
        <c:crossBetween val="between"/>
      </c:valAx>
      <c:serAx>
        <c:axId val="83550656"/>
        <c:scaling>
          <c:orientation val="minMax"/>
        </c:scaling>
        <c:delete val="0"/>
        <c:axPos val="b"/>
        <c:majorTickMark val="out"/>
        <c:minorTickMark val="none"/>
        <c:tickLblPos val="nextTo"/>
        <c:crossAx val="31306880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23014041800233578"/>
        </c:manualLayout>
      </c:layout>
      <c:overlay val="0"/>
    </c:title>
    <c:autoTitleDeleted val="0"/>
    <c:view3D>
      <c:rotX val="0"/>
      <c:rotY val="5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347892691236656E-2"/>
                  <c:y val="0.153132036819757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996524324758855E-2"/>
                  <c:y val="0.115067160559395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884247730378645E-2"/>
                  <c:y val="-1.6102885587238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834631292096721E-2"/>
                  <c:y val="-2.9994465384604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255319</c:v>
                </c:pt>
                <c:pt idx="1">
                  <c:v>253442.9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87240064"/>
        <c:axId val="87241856"/>
        <c:axId val="84751680"/>
      </c:bar3DChart>
      <c:catAx>
        <c:axId val="87240064"/>
        <c:scaling>
          <c:orientation val="minMax"/>
        </c:scaling>
        <c:delete val="0"/>
        <c:axPos val="b"/>
        <c:majorTickMark val="out"/>
        <c:minorTickMark val="none"/>
        <c:tickLblPos val="nextTo"/>
        <c:crossAx val="87241856"/>
        <c:crosses val="autoZero"/>
        <c:auto val="1"/>
        <c:lblAlgn val="ctr"/>
        <c:lblOffset val="100"/>
        <c:noMultiLvlLbl val="0"/>
      </c:catAx>
      <c:valAx>
        <c:axId val="87241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240064"/>
        <c:crosses val="autoZero"/>
        <c:crossBetween val="between"/>
      </c:valAx>
      <c:serAx>
        <c:axId val="84751680"/>
        <c:scaling>
          <c:orientation val="minMax"/>
        </c:scaling>
        <c:delete val="0"/>
        <c:axPos val="b"/>
        <c:majorTickMark val="out"/>
        <c:minorTickMark val="none"/>
        <c:tickLblPos val="nextTo"/>
        <c:crossAx val="8724185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23014041800233578"/>
        </c:manualLayout>
      </c:layout>
      <c:overlay val="0"/>
    </c:title>
    <c:autoTitleDeleted val="0"/>
    <c:view3D>
      <c:rotX val="0"/>
      <c:rotY val="5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347892691236656E-2"/>
                  <c:y val="0.153132036819757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996524324758855E-2"/>
                  <c:y val="0.115067160559395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884247730378645E-2"/>
                  <c:y val="-1.6102885587238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834631292096721E-2"/>
                  <c:y val="-2.9994465384604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21278.6</c:v>
                </c:pt>
                <c:pt idx="1">
                  <c:v>21220.9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87264640"/>
        <c:axId val="87282816"/>
        <c:axId val="84753024"/>
      </c:bar3DChart>
      <c:catAx>
        <c:axId val="87264640"/>
        <c:scaling>
          <c:orientation val="minMax"/>
        </c:scaling>
        <c:delete val="0"/>
        <c:axPos val="b"/>
        <c:majorTickMark val="out"/>
        <c:minorTickMark val="none"/>
        <c:tickLblPos val="nextTo"/>
        <c:crossAx val="87282816"/>
        <c:crosses val="autoZero"/>
        <c:auto val="1"/>
        <c:lblAlgn val="ctr"/>
        <c:lblOffset val="100"/>
        <c:noMultiLvlLbl val="0"/>
      </c:catAx>
      <c:valAx>
        <c:axId val="87282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264640"/>
        <c:crosses val="autoZero"/>
        <c:crossBetween val="between"/>
      </c:valAx>
      <c:serAx>
        <c:axId val="84753024"/>
        <c:scaling>
          <c:orientation val="minMax"/>
        </c:scaling>
        <c:delete val="0"/>
        <c:axPos val="b"/>
        <c:majorTickMark val="out"/>
        <c:minorTickMark val="none"/>
        <c:tickLblPos val="nextTo"/>
        <c:crossAx val="8728281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15701168704832255"/>
        </c:manualLayout>
      </c:layout>
      <c:overlay val="0"/>
    </c:title>
    <c:autoTitleDeleted val="0"/>
    <c:view3D>
      <c:rotX val="20"/>
      <c:rotY val="1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06760224473705E-2"/>
                  <c:y val="0.14410661687996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8.1732111066250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35830.800000000003</c:v>
                </c:pt>
                <c:pt idx="1">
                  <c:v>35829.300000000003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87305600"/>
        <c:axId val="87311488"/>
        <c:axId val="84753472"/>
      </c:bar3DChart>
      <c:catAx>
        <c:axId val="8730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87311488"/>
        <c:crosses val="autoZero"/>
        <c:auto val="1"/>
        <c:lblAlgn val="ctr"/>
        <c:lblOffset val="100"/>
        <c:noMultiLvlLbl val="0"/>
      </c:catAx>
      <c:valAx>
        <c:axId val="87311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305600"/>
        <c:crosses val="autoZero"/>
        <c:crossBetween val="between"/>
      </c:valAx>
      <c:serAx>
        <c:axId val="84753472"/>
        <c:scaling>
          <c:orientation val="minMax"/>
        </c:scaling>
        <c:delete val="0"/>
        <c:axPos val="b"/>
        <c:majorTickMark val="out"/>
        <c:minorTickMark val="none"/>
        <c:tickLblPos val="nextTo"/>
        <c:crossAx val="87311488"/>
        <c:crosses val="autoZero"/>
      </c:serAx>
    </c:plotArea>
    <c:legend>
      <c:legendPos val="t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15701168704832255"/>
        </c:manualLayout>
      </c:layout>
      <c:overlay val="0"/>
    </c:title>
    <c:autoTitleDeleted val="0"/>
    <c:view3D>
      <c:rotX val="20"/>
      <c:rotY val="1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06760224473705E-2"/>
                  <c:y val="0.14410661687996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8.1732111066250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180.5</c:v>
                </c:pt>
                <c:pt idx="1">
                  <c:v>180.5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87364736"/>
        <c:axId val="87366272"/>
        <c:axId val="87331712"/>
      </c:bar3DChart>
      <c:catAx>
        <c:axId val="87364736"/>
        <c:scaling>
          <c:orientation val="minMax"/>
        </c:scaling>
        <c:delete val="0"/>
        <c:axPos val="b"/>
        <c:majorTickMark val="out"/>
        <c:minorTickMark val="none"/>
        <c:tickLblPos val="nextTo"/>
        <c:crossAx val="87366272"/>
        <c:crosses val="autoZero"/>
        <c:auto val="1"/>
        <c:lblAlgn val="ctr"/>
        <c:lblOffset val="100"/>
        <c:noMultiLvlLbl val="0"/>
      </c:catAx>
      <c:valAx>
        <c:axId val="87366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364736"/>
        <c:crosses val="autoZero"/>
        <c:crossBetween val="between"/>
      </c:valAx>
      <c:serAx>
        <c:axId val="87331712"/>
        <c:scaling>
          <c:orientation val="minMax"/>
        </c:scaling>
        <c:delete val="0"/>
        <c:axPos val="b"/>
        <c:majorTickMark val="out"/>
        <c:minorTickMark val="none"/>
        <c:tickLblPos val="nextTo"/>
        <c:crossAx val="87366272"/>
        <c:crosses val="autoZero"/>
      </c:serAx>
    </c:plotArea>
    <c:legend>
      <c:legendPos val="t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15701168704832255"/>
        </c:manualLayout>
      </c:layout>
      <c:overlay val="0"/>
    </c:title>
    <c:autoTitleDeleted val="0"/>
    <c:view3D>
      <c:rotX val="20"/>
      <c:rotY val="1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404469798140342"/>
          <c:y val="8.0361754099394361E-2"/>
          <c:w val="0.78963157840343323"/>
          <c:h val="0.5943282343628486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06760224473705E-2"/>
                  <c:y val="0.14410661687996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2032228977142081E-3"/>
                  <c:y val="0.12582438756804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180.5</c:v>
                </c:pt>
                <c:pt idx="1">
                  <c:v>180.5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88483328"/>
        <c:axId val="88484864"/>
        <c:axId val="87333056"/>
      </c:bar3DChart>
      <c:catAx>
        <c:axId val="8848332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2525">
                  <a:srgbClr val="CDD9F0"/>
                </a:gs>
                <a:gs pos="25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c:spPr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88484864"/>
        <c:crosses val="autoZero"/>
        <c:auto val="1"/>
        <c:lblAlgn val="ctr"/>
        <c:lblOffset val="100"/>
        <c:noMultiLvlLbl val="0"/>
      </c:catAx>
      <c:valAx>
        <c:axId val="88484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8483328"/>
        <c:crosses val="autoZero"/>
        <c:crossBetween val="between"/>
      </c:valAx>
      <c:serAx>
        <c:axId val="87333056"/>
        <c:scaling>
          <c:orientation val="minMax"/>
        </c:scaling>
        <c:delete val="1"/>
        <c:axPos val="b"/>
        <c:majorTickMark val="out"/>
        <c:minorTickMark val="none"/>
        <c:tickLblPos val="nextTo"/>
        <c:crossAx val="88484864"/>
        <c:crosses val="autoZero"/>
      </c:serAx>
    </c:plotArea>
    <c:legend>
      <c:legendPos val="tr"/>
      <c:layout>
        <c:manualLayout>
          <c:xMode val="edge"/>
          <c:yMode val="edge"/>
          <c:x val="0.32045135574505329"/>
          <c:y val="2.7558499506060888E-2"/>
          <c:w val="0.39880258782615885"/>
          <c:h val="5.96971271484740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Дотация на выравнивание</c:v>
                </c:pt>
                <c:pt idx="1">
                  <c:v>Дотация на сбалансированность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12227</c:v>
                </c:pt>
                <c:pt idx="1">
                  <c:v>8830.1</c:v>
                </c:pt>
                <c:pt idx="2">
                  <c:v>1112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Дотация на выравнивание</c:v>
                </c:pt>
                <c:pt idx="1">
                  <c:v>Дотация на сбалансированность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12227</c:v>
                </c:pt>
                <c:pt idx="1">
                  <c:v>8830.1</c:v>
                </c:pt>
                <c:pt idx="2">
                  <c:v>1112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512384"/>
        <c:axId val="88513920"/>
      </c:barChart>
      <c:catAx>
        <c:axId val="88512384"/>
        <c:scaling>
          <c:orientation val="minMax"/>
        </c:scaling>
        <c:delete val="0"/>
        <c:axPos val="l"/>
        <c:majorTickMark val="out"/>
        <c:minorTickMark val="none"/>
        <c:tickLblPos val="nextTo"/>
        <c:crossAx val="88513920"/>
        <c:crosses val="autoZero"/>
        <c:auto val="1"/>
        <c:lblAlgn val="ctr"/>
        <c:lblOffset val="100"/>
        <c:noMultiLvlLbl val="0"/>
      </c:catAx>
      <c:valAx>
        <c:axId val="8851392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85123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838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48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57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83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46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5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992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8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90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271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25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B86CD-33CB-43F2-BE6E-95A7B0AA017C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44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finupr777@yandex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ru-RU" dirty="0" smtClean="0"/>
              <a:t>Бюджет для граждан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276872"/>
            <a:ext cx="6400800" cy="1752600"/>
          </a:xfrm>
        </p:spPr>
        <p:txBody>
          <a:bodyPr>
            <a:noAutofit/>
          </a:bodyPr>
          <a:lstStyle/>
          <a:p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 основе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Решения районного Совета народных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депутатов №245 ОТ 26.05.2017 ГГ </a:t>
            </a:r>
            <a:endParaRPr lang="ru-RU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«Об утверждении отчета об исполнении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бюджета </a:t>
            </a:r>
            <a:r>
              <a:rPr lang="ru-RU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 муниципального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района</a:t>
            </a:r>
            <a:endParaRPr lang="ru-RU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за 2016год»</a:t>
            </a:r>
            <a:endParaRPr lang="ru-RU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92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dirty="0" smtClean="0"/>
              <a:t>Внесение изменений в Решение районного Совета народных депутатов от 24.12.2015г. №127 «О бюджете </a:t>
            </a:r>
            <a:r>
              <a:rPr lang="ru-RU" sz="2800" dirty="0" err="1" smtClean="0"/>
              <a:t>Почепского</a:t>
            </a:r>
            <a:r>
              <a:rPr lang="ru-RU" sz="2800" dirty="0" smtClean="0"/>
              <a:t> муниципального района на 2016 год.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492896"/>
            <a:ext cx="6912768" cy="175260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течение года изменения вносились 8 раз: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01.02.2016г. №140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16.03.2016г. №158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11.05.2016г. №161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28.06.2016г. №173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18.08.2016г. №179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02.11.2016г. №188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08.12.2016г. №197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26.12.2016г. №207</a:t>
            </a: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1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r>
              <a:rPr lang="ru-RU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понятия.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•Отчет для граждан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информационный ресурс, содержащий данные об исполнении бюджета за отчетный финансовый год, в доступной для широкого круга заинтересованных пользователей форме.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•Отчет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состоит из источников и наборов данных, параметров и композиции элементов отчета муниципального образования на определенный период (отчетный финансовый год).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•Доходы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безвозмездные и безвозвратные поступления денежных средств в отчетном финансовом году.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•Расходы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выплачиваемые из бюджета денежные средства в соответствии с установленными полномочиями по расходным обязательствам в отчетном финансовом году.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•Профицит бюджета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превышение доходов над расходами</a:t>
            </a:r>
            <a:r>
              <a:rPr lang="ru-RU" sz="24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r>
              <a:rPr lang="ru-RU" sz="24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</a:t>
            </a:r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Дефицит бюджета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превышение расходов над доходами</a:t>
            </a:r>
            <a:r>
              <a:rPr lang="ru-RU" sz="24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r>
              <a:rPr lang="ru-RU" sz="24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</a:t>
            </a:r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Кредиторская задолженность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суммы денежных средств муниципального образования, подлежащие уплате соответствующим юридическим или физическим лицам.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•Дебиторская задолженность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суммы денежных средств (долгов), причитающихся муниципальному образованию, от юридических или физических лиц в итоге хозяйственных взаимоотношений с ними.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63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Отчетность органов местного самоуправления муниципального образования «</a:t>
            </a:r>
            <a:r>
              <a:rPr lang="ru-RU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Почепский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район»</a:t>
            </a:r>
          </a:p>
          <a:p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составляется в соответствии со статьями 264.2 и 264.3 Бюджетного кодекса Российской Федерации, приказами Министерства финансов Российской Федерации от 28.12.2010 № 191н «Об утверждении Инструкции о порядке составления и представления годовой, квартальной и месячной отчётности об исполнении бюджетов бюджетной системы Российской Федерации» (с учётом изменений), от 25.03.2011 №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ЗЗн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«Об утверждении Инструкции о порядке составления, представления годовой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квартальной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бухгалтерской отчётности государственных(муниципальных) бюджетных и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автономных учреждений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 (с учётом изменений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), Решением районного Совета народных депутатов  от 13.02.2017г. №223 «О порядке составления, рассмотрения и утверждения районного бюджета, а так же порядка представления, рассмотрения и утверждения отчетности об исполнении районного бюджета и его внешней проверки»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3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ХАРАКТЕРИСТИКИ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ИСПОЛНЕНИЯ БЮДЖЕТА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ПОЧЕПСКОГО МУНИЦИПАЛЬНОГО РАЙОНА</a:t>
            </a: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441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93610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ХАРАКТЕРИСТИКИ ИСПОЛНЕНИЯ БЮДЖЕТА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ПОЧЕПСКОГО МУНИЦИПАЛЬНОГО РАЙОНА ЗА 2016 ГОД</a:t>
            </a: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440477"/>
              </p:ext>
            </p:extLst>
          </p:nvPr>
        </p:nvGraphicFramePr>
        <p:xfrm>
          <a:off x="395536" y="1556791"/>
          <a:ext cx="8352928" cy="4482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64807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Показатель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2016 год</a:t>
                      </a:r>
                      <a:endParaRPr lang="ru-RU" sz="2400" dirty="0"/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Поступило ДОХОДОВ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542950,6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Произведено РАСХОДОВ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545407,2</a:t>
                      </a:r>
                      <a:endParaRPr lang="ru-RU" sz="2400" dirty="0"/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ДЕФИЦИТ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2456,6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одзаголовок 2"/>
          <p:cNvSpPr txBox="1">
            <a:spLocks/>
          </p:cNvSpPr>
          <p:nvPr/>
        </p:nvSpPr>
        <p:spPr>
          <a:xfrm>
            <a:off x="7581552" y="1844824"/>
            <a:ext cx="1143744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485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7606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Исполнение расходной части бюджета, </a:t>
            </a:r>
            <a:r>
              <a:rPr lang="ru-RU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72811937"/>
              </p:ext>
            </p:extLst>
          </p:nvPr>
        </p:nvGraphicFramePr>
        <p:xfrm>
          <a:off x="395536" y="836712"/>
          <a:ext cx="820891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7881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ИСПОЛНЕНИЯ БЮДЖЕТА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ПОЧЕПСКОГО МУНИЦИПАЛЬНОГО РАЙОНА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 ДОХОДАМ</a:t>
            </a:r>
          </a:p>
          <a:p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50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8640960" cy="43204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параметры бюджета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района,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2900" indent="-342900" algn="l">
              <a:buFontTx/>
              <a:buChar char="-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Исполнение доходной части бюджета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Без учета межбюджетных трансфертов                          доходы всего</a:t>
            </a:r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67860783"/>
              </p:ext>
            </p:extLst>
          </p:nvPr>
        </p:nvGraphicFramePr>
        <p:xfrm>
          <a:off x="251520" y="1340768"/>
          <a:ext cx="396044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48380477"/>
              </p:ext>
            </p:extLst>
          </p:nvPr>
        </p:nvGraphicFramePr>
        <p:xfrm>
          <a:off x="4427984" y="1340768"/>
          <a:ext cx="396044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437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8640960" cy="43204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Исполнение бюджета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района по доходам,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Без учета межбюджетных трансфертов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312438082"/>
              </p:ext>
            </p:extLst>
          </p:nvPr>
        </p:nvGraphicFramePr>
        <p:xfrm>
          <a:off x="251520" y="1340768"/>
          <a:ext cx="396044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653830861"/>
              </p:ext>
            </p:extLst>
          </p:nvPr>
        </p:nvGraphicFramePr>
        <p:xfrm>
          <a:off x="4283968" y="1397000"/>
          <a:ext cx="4608512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9248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23260355"/>
              </p:ext>
            </p:extLst>
          </p:nvPr>
        </p:nvGraphicFramePr>
        <p:xfrm>
          <a:off x="107504" y="44624"/>
          <a:ext cx="489654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321666636"/>
              </p:ext>
            </p:extLst>
          </p:nvPr>
        </p:nvGraphicFramePr>
        <p:xfrm>
          <a:off x="179512" y="3356992"/>
          <a:ext cx="4896544" cy="300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188640"/>
            <a:ext cx="3960440" cy="6480720"/>
          </a:xfrm>
        </p:spPr>
        <p:txBody>
          <a:bodyPr>
            <a:noAutofit/>
          </a:bodyPr>
          <a:lstStyle/>
          <a:p>
            <a:r>
              <a:rPr 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Структура безвозмездных поступлений</a:t>
            </a:r>
          </a:p>
          <a:p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Всего 400 330,9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Дотации – 83 110,5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Субсидии – 10 125,4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Субвенции – 296 106,8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Иные межбюджетные </a:t>
            </a:r>
          </a:p>
          <a:p>
            <a:pPr algn="l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трансферты – 11 157,6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Возврат остатков субсидий, субвенций</a:t>
            </a:r>
          </a:p>
          <a:p>
            <a:pPr algn="l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и иных межбюджетных трансфертов,  </a:t>
            </a:r>
          </a:p>
          <a:p>
            <a:pPr algn="l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имеющие целевое назначение  </a:t>
            </a:r>
          </a:p>
          <a:p>
            <a:pPr algn="l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прошлых лет  –    -169,4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42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08705851"/>
              </p:ext>
            </p:extLst>
          </p:nvPr>
        </p:nvGraphicFramePr>
        <p:xfrm>
          <a:off x="179512" y="188640"/>
          <a:ext cx="388843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304085649"/>
              </p:ext>
            </p:extLst>
          </p:nvPr>
        </p:nvGraphicFramePr>
        <p:xfrm>
          <a:off x="4283968" y="188640"/>
          <a:ext cx="4680520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2445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640960" cy="432048"/>
          </a:xfrm>
        </p:spPr>
        <p:txBody>
          <a:bodyPr>
            <a:normAutofit/>
          </a:bodyPr>
          <a:lstStyle/>
          <a:p>
            <a:r>
              <a:rPr lang="ru-RU" sz="2000" b="1" i="1" dirty="0" smtClean="0"/>
              <a:t>Динамика исполнения доходной части бюджета </a:t>
            </a:r>
            <a:r>
              <a:rPr lang="ru-RU" sz="2000" b="1" i="1" dirty="0" err="1" smtClean="0"/>
              <a:t>Почепского</a:t>
            </a:r>
            <a:r>
              <a:rPr lang="ru-RU" sz="2000" b="1" i="1" dirty="0" smtClean="0"/>
              <a:t> района</a:t>
            </a:r>
            <a:endParaRPr lang="ru-RU" sz="2000" b="1" i="1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1368152" cy="360040"/>
          </a:xfrm>
        </p:spPr>
        <p:txBody>
          <a:bodyPr>
            <a:noAutofit/>
          </a:bodyPr>
          <a:lstStyle/>
          <a:p>
            <a:r>
              <a:rPr lang="ru-RU" sz="1800" dirty="0" err="1" smtClean="0">
                <a:solidFill>
                  <a:schemeClr val="tx1"/>
                </a:solidFill>
              </a:rPr>
              <a:t>тыс.руб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02662494"/>
              </p:ext>
            </p:extLst>
          </p:nvPr>
        </p:nvGraphicFramePr>
        <p:xfrm>
          <a:off x="539552" y="980728"/>
          <a:ext cx="835292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одзаголовок 2"/>
          <p:cNvSpPr txBox="1">
            <a:spLocks/>
          </p:cNvSpPr>
          <p:nvPr/>
        </p:nvSpPr>
        <p:spPr>
          <a:xfrm>
            <a:off x="251520" y="5805264"/>
            <a:ext cx="8424936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tx1"/>
                </a:solidFill>
              </a:rPr>
              <a:t>Итоговые доходы по годам приведены за минусом возврата остатков субсидий, субвенций и иных межбюджетных трансфертов, имеющих целевое назначение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07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640960" cy="432048"/>
          </a:xfrm>
        </p:spPr>
        <p:txBody>
          <a:bodyPr>
            <a:normAutofit/>
          </a:bodyPr>
          <a:lstStyle/>
          <a:p>
            <a:r>
              <a:rPr lang="ru-RU" sz="2000" b="1" i="1" dirty="0" smtClean="0"/>
              <a:t>Работа по увеличению поступлений доходов в бюджет района</a:t>
            </a:r>
            <a:endParaRPr lang="ru-RU" sz="2000" b="1" i="1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3816424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 err="1" smtClean="0">
                <a:solidFill>
                  <a:schemeClr val="tx1"/>
                </a:solidFill>
              </a:rPr>
              <a:t>Почепском</a:t>
            </a:r>
            <a:r>
              <a:rPr lang="ru-RU" sz="1800" dirty="0" smtClean="0">
                <a:solidFill>
                  <a:schemeClr val="tx1"/>
                </a:solidFill>
              </a:rPr>
              <a:t> районе, в соответствии с поручением главы администрации района, финансовым управлением проведена  как рекомендационная так и практическая (в пределах компетенции) работа по заключению соглашений с Департаментом финансов Брянской области как муниципального района, так и сельских поселений. На основании вышеизложенных соглашений всеми участниками бюджетного процесса </a:t>
            </a:r>
            <a:r>
              <a:rPr lang="ru-RU" sz="1800" dirty="0" err="1" smtClean="0">
                <a:solidFill>
                  <a:schemeClr val="tx1"/>
                </a:solidFill>
              </a:rPr>
              <a:t>Почепского</a:t>
            </a:r>
            <a:r>
              <a:rPr lang="ru-RU" sz="1800" dirty="0" smtClean="0">
                <a:solidFill>
                  <a:schemeClr val="tx1"/>
                </a:solidFill>
              </a:rPr>
              <a:t> района были разработаны и утверждены мероприятия по увеличению налоговых и неналоговых доходов.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В районе функционирует  комиссия при главе администрации района по определению причин неплатежеспособности предприятий и организаций. За 2016 год проведено 17 заседаний комиссии, по результатам которых была снижена недоимка в консолидированный бюджет  области 13068,8 </a:t>
            </a:r>
            <a:r>
              <a:rPr lang="ru-RU" sz="1800" dirty="0" err="1" smtClean="0">
                <a:solidFill>
                  <a:schemeClr val="tx1"/>
                </a:solidFill>
              </a:rPr>
              <a:t>тыс.руб</a:t>
            </a:r>
            <a:r>
              <a:rPr lang="ru-RU" sz="1800" dirty="0" smtClean="0">
                <a:solidFill>
                  <a:schemeClr val="tx1"/>
                </a:solidFill>
              </a:rPr>
              <a:t>., в </a:t>
            </a:r>
            <a:r>
              <a:rPr lang="ru-RU" sz="1800" dirty="0" err="1" smtClean="0">
                <a:solidFill>
                  <a:schemeClr val="tx1"/>
                </a:solidFill>
              </a:rPr>
              <a:t>т.ч</a:t>
            </a:r>
            <a:r>
              <a:rPr lang="ru-RU" sz="1800" dirty="0" smtClean="0">
                <a:solidFill>
                  <a:schemeClr val="tx1"/>
                </a:solidFill>
              </a:rPr>
              <a:t>. В местный бюджет 7518,7 </a:t>
            </a:r>
            <a:r>
              <a:rPr lang="ru-RU" sz="1800" dirty="0" err="1" smtClean="0">
                <a:solidFill>
                  <a:schemeClr val="tx1"/>
                </a:solidFill>
              </a:rPr>
              <a:t>тыс.руб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19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ИСПОЛНЕНИЯ БЮДЖЕТА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ПОЧЕПСКОГО МУНИЦИПАЛЬНОГО РАЙОНА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 РАСХОДАМ</a:t>
            </a: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458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72008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Структура расходов за 2016 год в %</a:t>
            </a: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Всего 545 407,2тыс.руб.</a:t>
            </a: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794216300"/>
              </p:ext>
            </p:extLst>
          </p:nvPr>
        </p:nvGraphicFramePr>
        <p:xfrm>
          <a:off x="251520" y="1124744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8283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Исполнение бюджета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района по расходам за 2016 год,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461944"/>
              </p:ext>
            </p:extLst>
          </p:nvPr>
        </p:nvGraphicFramePr>
        <p:xfrm>
          <a:off x="323528" y="692695"/>
          <a:ext cx="8496944" cy="5253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показателя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Уточненный план на 2016</a:t>
                      </a:r>
                      <a:r>
                        <a:rPr lang="ru-RU" baseline="0" dirty="0" smtClean="0"/>
                        <a:t>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r>
                        <a:rPr lang="ru-RU" baseline="0" dirty="0" smtClean="0"/>
                        <a:t> 2016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Процент  исполнения, %</a:t>
                      </a:r>
                      <a:endParaRPr lang="ru-RU" dirty="0"/>
                    </a:p>
                  </a:txBody>
                  <a:tcPr/>
                </a:tc>
              </a:tr>
              <a:tr h="80237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Отдел образования администрации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Почепского</a:t>
                      </a:r>
                      <a:r>
                        <a:rPr lang="ru-RU" sz="1400" baseline="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392561,9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389711,5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99,3</a:t>
                      </a:r>
                      <a:endParaRPr lang="ru-RU" dirty="0"/>
                    </a:p>
                  </a:txBody>
                  <a:tcPr/>
                </a:tc>
              </a:tr>
              <a:tr h="680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Финансовое управление администрации </a:t>
                      </a:r>
                      <a:r>
                        <a:rPr lang="ru-RU" sz="1400" dirty="0" err="1" smtClean="0"/>
                        <a:t>Почепского</a:t>
                      </a:r>
                      <a:r>
                        <a:rPr lang="ru-RU" sz="140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35501,2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35322,0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99,5</a:t>
                      </a:r>
                      <a:endParaRPr lang="ru-RU" dirty="0"/>
                    </a:p>
                  </a:txBody>
                  <a:tcPr/>
                </a:tc>
              </a:tr>
              <a:tr h="6903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Отдел культуры администрации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Почепского</a:t>
                      </a:r>
                      <a:r>
                        <a:rPr lang="ru-RU" sz="1400" baseline="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45318,9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45301,1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55203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Администрация</a:t>
                      </a:r>
                    </a:p>
                    <a:p>
                      <a:r>
                        <a:rPr lang="ru-RU" sz="1400" baseline="0" dirty="0" err="1" smtClean="0"/>
                        <a:t>Почепского</a:t>
                      </a:r>
                      <a:r>
                        <a:rPr lang="ru-RU" sz="1400" baseline="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75562,8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72937,7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96,5</a:t>
                      </a:r>
                      <a:endParaRPr lang="ru-RU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Почепский</a:t>
                      </a:r>
                      <a:r>
                        <a:rPr lang="ru-RU" sz="1400" dirty="0" smtClean="0"/>
                        <a:t> районный Совет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1248,8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1244,7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99,7</a:t>
                      </a:r>
                      <a:endParaRPr lang="ru-RU" dirty="0"/>
                    </a:p>
                  </a:txBody>
                  <a:tcPr/>
                </a:tc>
              </a:tr>
              <a:tr h="8538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Контрольно-счетная палата </a:t>
                      </a:r>
                      <a:r>
                        <a:rPr lang="ru-RU" sz="1400" dirty="0" err="1" smtClean="0"/>
                        <a:t>Почепского</a:t>
                      </a:r>
                      <a:r>
                        <a:rPr lang="ru-RU" sz="140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890,5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890,2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989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Динамика исполнения расходной части бюджета по основным направлениям расходов,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785905900"/>
              </p:ext>
            </p:extLst>
          </p:nvPr>
        </p:nvGraphicFramePr>
        <p:xfrm>
          <a:off x="251520" y="908720"/>
          <a:ext cx="8712968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6518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0100: Расходы на общегосударственные вопросы составляют 6,7% от общего объёма расходов (36 774,9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03662573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5121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0400: Расходы на национальную экономику составляют 1,9% от общего объёма расходов (10 294,1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97405230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7871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0700: Расходы на образование составляют  72,8% от общего объёма расходов (396 951,1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76925976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612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Структура расходов раздела 0700 «Образование»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42141270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6297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Дошкольное образование</a:t>
            </a:r>
          </a:p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 01.01.2017 года детские сады посещают 1482 ребенка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(+90 детей по сравнению с 2015 годом)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20297877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505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Общее образование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01.01.2017 года в общеобразовательных школах числится 3587 учеников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(+47 по сравнению с 2015 годом)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54329634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0196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Дополнительное образование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01.01.2017 года в ЦДТ числится 878 детей,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музыкальной школе – 414 детей, в ДЮСШ – 510 детей.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65191274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1146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0800: «Культура и кинематография»  от общего объёма расходов составляет 6,6% (35 829,3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68945164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2601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1000: Расходы на социальную политику составляют 7,1%  от общего объёма расходов (38 467,2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569144"/>
              </p:ext>
            </p:extLst>
          </p:nvPr>
        </p:nvGraphicFramePr>
        <p:xfrm>
          <a:off x="323528" y="1556792"/>
          <a:ext cx="8568950" cy="424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3456384"/>
                <a:gridCol w="1584176"/>
                <a:gridCol w="1310544"/>
                <a:gridCol w="1713790"/>
              </a:tblGrid>
              <a:tr h="97210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 п/п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Наименование показателя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Исполнено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r>
                        <a:rPr lang="ru-RU" baseline="0" dirty="0" smtClean="0"/>
                        <a:t> исполнения</a:t>
                      </a:r>
                      <a:endParaRPr lang="ru-RU" dirty="0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Подраздел 1001</a:t>
                      </a:r>
                      <a:r>
                        <a:rPr lang="ru-RU" baseline="0" dirty="0" smtClean="0"/>
                        <a:t> «Пенсионное обеспечение»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3426,6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2426,6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62006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Подраздел 1003 «Социальное обеспечение населения»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1552,6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1359,2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87,5</a:t>
                      </a:r>
                      <a:endParaRPr lang="ru-RU" dirty="0"/>
                    </a:p>
                  </a:txBody>
                  <a:tcPr/>
                </a:tc>
              </a:tr>
              <a:tr h="556044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Подраздел 1004 «Охрана семьи и детства»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34171,2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31974,9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93,6</a:t>
                      </a:r>
                      <a:endParaRPr lang="ru-RU" dirty="0"/>
                    </a:p>
                  </a:txBody>
                  <a:tcPr/>
                </a:tc>
              </a:tr>
              <a:tr h="972108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Подраздел 1006 «Другие вопросы в области социальной политики»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1707,2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1706,4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3840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40857,5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38467,2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94,1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852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1100: Расходы на физическую культуру и спорт составляют 0,03%  от общего объёма расходов (180,5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14777603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9408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1400: Расходы по распределению межбюджетных трансфертов</a:t>
            </a: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Объёмы финансовой помощи бюджетам поселений,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00815648"/>
              </p:ext>
            </p:extLst>
          </p:nvPr>
        </p:nvGraphicFramePr>
        <p:xfrm>
          <a:off x="323528" y="836712"/>
          <a:ext cx="309634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081234838"/>
              </p:ext>
            </p:extLst>
          </p:nvPr>
        </p:nvGraphicFramePr>
        <p:xfrm>
          <a:off x="3275856" y="908720"/>
          <a:ext cx="573596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7937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Контактная информация для граждан</a:t>
            </a: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Финансовое управление администрации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района – 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Функциональный орган администрации муниципального района, обеспечивающий проведение единой финансовой, бюджетной политики в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Почепском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муниципальном районе.</a:t>
            </a: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Руководитель: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Шаболдина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Е.Д.</a:t>
            </a: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Адрес: Брянская область,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г.Почеп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пл.Октябрьская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3а</a:t>
            </a: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Адрес электронной подписи: </a:t>
            </a:r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finupr777@yandex.ru</a:t>
            </a:r>
            <a:endParaRPr lang="en-US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Телефон: (848345) 3-05-45</a:t>
            </a: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Режим работы: 8.30 – 17.45, </a:t>
            </a:r>
            <a:r>
              <a:rPr lang="ru-RU" sz="20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обеденный перерыв 13.00 – 14 .00</a:t>
            </a:r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     </a:t>
            </a: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36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2645</TotalTime>
  <Words>1222</Words>
  <Application>Microsoft Office PowerPoint</Application>
  <PresentationFormat>Экран (4:3)</PresentationFormat>
  <Paragraphs>381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Бюджет для граждан</vt:lpstr>
      <vt:lpstr>Внесение изменений в Решение районного Совета народных депутатов от 24.12.2015г. №127 «О бюджете Почепского муниципального района на 2016 год.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Динамика исполнения доходной части бюджета Почепского района</vt:lpstr>
      <vt:lpstr>Работа по увеличению поступлений доходов в бюджет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1PC-Rebik</dc:creator>
  <cp:lastModifiedBy>Аддмин</cp:lastModifiedBy>
  <cp:revision>56</cp:revision>
  <dcterms:created xsi:type="dcterms:W3CDTF">2017-03-20T12:42:22Z</dcterms:created>
  <dcterms:modified xsi:type="dcterms:W3CDTF">2017-05-30T08:07:05Z</dcterms:modified>
</cp:coreProperties>
</file>