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84" r:id="rId5"/>
    <p:sldId id="285" r:id="rId6"/>
    <p:sldId id="287" r:id="rId7"/>
    <p:sldId id="288" r:id="rId8"/>
    <p:sldId id="289" r:id="rId9"/>
    <p:sldId id="286" r:id="rId10"/>
    <p:sldId id="290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64" r:id="rId20"/>
    <p:sldId id="261" r:id="rId21"/>
    <p:sldId id="291" r:id="rId22"/>
    <p:sldId id="293" r:id="rId23"/>
    <p:sldId id="292" r:id="rId24"/>
    <p:sldId id="263" r:id="rId25"/>
    <p:sldId id="296" r:id="rId26"/>
    <p:sldId id="297" r:id="rId27"/>
    <p:sldId id="294" r:id="rId28"/>
    <p:sldId id="295" r:id="rId29"/>
    <p:sldId id="299" r:id="rId30"/>
    <p:sldId id="298" r:id="rId31"/>
    <p:sldId id="300" r:id="rId32"/>
    <p:sldId id="301" r:id="rId33"/>
    <p:sldId id="302" r:id="rId34"/>
    <p:sldId id="311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FEAA02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680593.5</c:v>
                </c:pt>
                <c:pt idx="1">
                  <c:v>680580.5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исполнено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683595.9</c:v>
                </c:pt>
                <c:pt idx="1">
                  <c:v>670406.1</c:v>
                </c:pt>
                <c:pt idx="2">
                  <c:v>13189.8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23744"/>
        <c:axId val="123961344"/>
        <c:axId val="0"/>
      </c:bar3DChart>
      <c:catAx>
        <c:axId val="117823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23961344"/>
        <c:crosses val="autoZero"/>
        <c:auto val="1"/>
        <c:lblAlgn val="ctr"/>
        <c:lblOffset val="100"/>
        <c:noMultiLvlLbl val="0"/>
      </c:catAx>
      <c:valAx>
        <c:axId val="123961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2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50200773327075"/>
          <c:y val="0.29139000984251967"/>
          <c:w val="0.30042524058568065"/>
          <c:h val="0.295344980314960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0"/>
          <c:y val="1.512065747683443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0811332623992345"/>
                  <c:y val="-2.367003918230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069588260442004"/>
                  <c:y val="0.12151970575073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2017 ГОД</c:v>
                </c:pt>
                <c:pt idx="1">
                  <c:v>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15.6</c:v>
                </c:pt>
                <c:pt idx="1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2561152"/>
        <c:axId val="22562688"/>
        <c:axId val="0"/>
      </c:bar3DChart>
      <c:catAx>
        <c:axId val="2256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2562688"/>
        <c:crosses val="autoZero"/>
        <c:auto val="1"/>
        <c:lblAlgn val="ctr"/>
        <c:lblOffset val="100"/>
        <c:noMultiLvlLbl val="0"/>
      </c:catAx>
      <c:valAx>
        <c:axId val="2256268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6115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0.3593322913147492"/>
                  <c:y val="-5.2866714547190035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334852778683201E-2"/>
                  <c:y val="-0.13503271017759239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Государственная пошлина</c:v>
                </c:pt>
                <c:pt idx="1">
                  <c:v>Налог на доходы физических лиц</c:v>
                </c:pt>
                <c:pt idx="2">
                  <c:v>Акцизы на дизтопливо и бензин</c:v>
                </c:pt>
                <c:pt idx="3">
                  <c:v>Налоги на совокупный доход (на вмененный доход, по упрощенной системе налогооблажения, патент, единый сельхоз налого)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1.4</c:v>
                </c:pt>
                <c:pt idx="1">
                  <c:v>85.1</c:v>
                </c:pt>
                <c:pt idx="2">
                  <c:v>2.8</c:v>
                </c:pt>
                <c:pt idx="3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6941747839121959"/>
          <c:y val="0"/>
          <c:w val="0.43058252160878041"/>
          <c:h val="0.99976350584318707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10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explosion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  <c:explosion val="1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5.4521283282916277E-2"/>
                  <c:y val="-0.15765362167806146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Лист1!$A$3:$A$9</c:f>
              <c:strCache>
                <c:ptCount val="7"/>
                <c:pt idx="0">
                  <c:v>Доходы от оказания платных услуг</c:v>
                </c:pt>
                <c:pt idx="1">
                  <c:v>Доходы от продажи земельных участков</c:v>
                </c:pt>
                <c:pt idx="2">
                  <c:v>Плата за неготивное воздействие на окружающую среду</c:v>
                </c:pt>
                <c:pt idx="3">
                  <c:v>Штрафы</c:v>
                </c:pt>
                <c:pt idx="4">
                  <c:v>Арендная плата за земельные участки</c:v>
                </c:pt>
                <c:pt idx="5">
                  <c:v>Доходы от сдачи в аренду имущества</c:v>
                </c:pt>
                <c:pt idx="6">
                  <c:v>Административные платежи и сборы</c:v>
                </c:pt>
              </c:strCache>
            </c:str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2.6</c:v>
                </c:pt>
                <c:pt idx="1">
                  <c:v>39.799999999999997</c:v>
                </c:pt>
                <c:pt idx="2">
                  <c:v>9.5</c:v>
                </c:pt>
                <c:pt idx="3">
                  <c:v>16</c:v>
                </c:pt>
                <c:pt idx="4">
                  <c:v>29.4</c:v>
                </c:pt>
                <c:pt idx="5">
                  <c:v>1.8</c:v>
                </c:pt>
                <c:pt idx="6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7812636433498632"/>
          <c:y val="2.3085901548991284E-3"/>
          <c:w val="0.42187363566501374"/>
          <c:h val="0.99745491568828792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-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5892496231864E-2"/>
          <c:y val="5.111834209344502E-2"/>
          <c:w val="0.92295584617684479"/>
          <c:h val="0.752511458038308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invertIfNegative val="0"/>
            <c:bubble3D val="0"/>
            <c:explosion val="17"/>
            <c:spPr>
              <a:solidFill>
                <a:schemeClr val="accent1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6.8084744546203044E-2"/>
                  <c:y val="-7.9130487848767059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12789307590994"/>
                  <c:y val="-0.1747442772399310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158.1</c:v>
                </c:pt>
                <c:pt idx="1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30248704"/>
        <c:axId val="130250624"/>
        <c:axId val="0"/>
      </c:bar3DChart>
      <c:catAx>
        <c:axId val="130248704"/>
        <c:scaling>
          <c:orientation val="minMax"/>
        </c:scaling>
        <c:delete val="1"/>
        <c:axPos val="b"/>
        <c:majorTickMark val="out"/>
        <c:minorTickMark val="none"/>
        <c:tickLblPos val="nextTo"/>
        <c:crossAx val="130250624"/>
        <c:crosses val="autoZero"/>
        <c:auto val="1"/>
        <c:lblAlgn val="ctr"/>
        <c:lblOffset val="100"/>
        <c:noMultiLvlLbl val="0"/>
      </c:catAx>
      <c:valAx>
        <c:axId val="130250624"/>
        <c:scaling>
          <c:orientation val="minMax"/>
          <c:max val="1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248704"/>
        <c:crosses val="autoZero"/>
        <c:crossBetween val="between"/>
        <c:majorUnit val="10"/>
        <c:minorUnit val="1"/>
      </c:valAx>
    </c:plotArea>
    <c:legend>
      <c:legendPos val="r"/>
      <c:layout>
        <c:manualLayout>
          <c:xMode val="edge"/>
          <c:yMode val="edge"/>
          <c:x val="0.24568704424068344"/>
          <c:y val="0.68893186359575076"/>
          <c:w val="0.47708008654941131"/>
          <c:h val="0.29553914979712737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Социальная сфера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1.5767817003225881E-2"/>
                  <c:y val="0.43204687842545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67466453870867E-2"/>
                  <c:y val="0.40489907030364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720427540188332E-2"/>
                  <c:y val="0.40327745682783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2017 год</c:v>
                </c:pt>
                <c:pt idx="1">
                  <c:v>план на 2018 год</c:v>
                </c:pt>
                <c:pt idx="2">
                  <c:v>факт за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468.2</c:v>
                </c:pt>
                <c:pt idx="1">
                  <c:v>594.79999999999995</c:v>
                </c:pt>
                <c:pt idx="2">
                  <c:v>587.29999999999995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356736"/>
        <c:axId val="130358272"/>
        <c:axId val="0"/>
      </c:bar3DChart>
      <c:catAx>
        <c:axId val="13035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30358272"/>
        <c:crosses val="autoZero"/>
        <c:auto val="1"/>
        <c:lblAlgn val="ctr"/>
        <c:lblOffset val="100"/>
        <c:noMultiLvlLbl val="0"/>
      </c:catAx>
      <c:valAx>
        <c:axId val="13035827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35673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Органы местного самоуправления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2017 год</c:v>
                </c:pt>
                <c:pt idx="1">
                  <c:v>план на 2018 год</c:v>
                </c:pt>
                <c:pt idx="2">
                  <c:v>факт за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35.700000000000003</c:v>
                </c:pt>
                <c:pt idx="1">
                  <c:v>39.5</c:v>
                </c:pt>
                <c:pt idx="2">
                  <c:v>38.6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993792"/>
        <c:axId val="132995328"/>
        <c:axId val="0"/>
      </c:bar3DChart>
      <c:catAx>
        <c:axId val="13299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2995328"/>
        <c:crosses val="autoZero"/>
        <c:auto val="1"/>
        <c:lblAlgn val="ctr"/>
        <c:lblOffset val="100"/>
        <c:noMultiLvlLbl val="0"/>
      </c:catAx>
      <c:valAx>
        <c:axId val="13299532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99379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Прочие отрасли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2017 год</c:v>
                </c:pt>
                <c:pt idx="1">
                  <c:v>план на 2018 год</c:v>
                </c:pt>
                <c:pt idx="2">
                  <c:v>факт за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40.700000000000003</c:v>
                </c:pt>
                <c:pt idx="1">
                  <c:v>46.3</c:v>
                </c:pt>
                <c:pt idx="2">
                  <c:v>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046272"/>
        <c:axId val="133047808"/>
        <c:axId val="0"/>
      </c:bar3DChart>
      <c:catAx>
        <c:axId val="1330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3047808"/>
        <c:crosses val="autoZero"/>
        <c:auto val="1"/>
        <c:lblAlgn val="ctr"/>
        <c:lblOffset val="100"/>
        <c:noMultiLvlLbl val="0"/>
      </c:catAx>
      <c:valAx>
        <c:axId val="13304780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04627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  <c:explosion val="3"/>
          </c:dPt>
          <c:dPt>
            <c:idx val="7"/>
            <c:bubble3D val="0"/>
            <c:explosion val="10"/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Лист1!$A$3:$A$11</c:f>
              <c:strCache>
                <c:ptCount val="9"/>
                <c:pt idx="0">
                  <c:v>Образование</c:v>
                </c:pt>
                <c:pt idx="1">
                  <c:v>Общегосударственные вопросы 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Национальная безопасность</c:v>
                </c:pt>
                <c:pt idx="7">
                  <c:v>Национальная оборона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72.48</c:v>
                </c:pt>
                <c:pt idx="1">
                  <c:v>5.8</c:v>
                </c:pt>
                <c:pt idx="2">
                  <c:v>1.4</c:v>
                </c:pt>
                <c:pt idx="3">
                  <c:v>1.1000000000000001</c:v>
                </c:pt>
                <c:pt idx="4">
                  <c:v>7.2</c:v>
                </c:pt>
                <c:pt idx="5">
                  <c:v>7.9</c:v>
                </c:pt>
                <c:pt idx="6">
                  <c:v>0.4</c:v>
                </c:pt>
                <c:pt idx="7">
                  <c:v>0.2</c:v>
                </c:pt>
                <c:pt idx="8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758691171018289"/>
          <c:y val="2.0077966771458555E-3"/>
          <c:w val="0.34809051389741619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1.6068959222660856E-2"/>
                  <c:y val="0.26598027072708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16061039255396E-2"/>
                  <c:y val="0.2508469677279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60960495722259E-2"/>
                  <c:y val="0.24376502361438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2017 год</c:v>
                </c:pt>
                <c:pt idx="1">
                  <c:v>План за 2018 год</c:v>
                </c:pt>
                <c:pt idx="2">
                  <c:v>Факт за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376.8</c:v>
                </c:pt>
                <c:pt idx="1">
                  <c:v>492.2</c:v>
                </c:pt>
                <c:pt idx="2">
                  <c:v>485.8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33196032"/>
        <c:axId val="133214208"/>
        <c:axId val="0"/>
      </c:bar3DChart>
      <c:catAx>
        <c:axId val="13319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3214208"/>
        <c:crosses val="autoZero"/>
        <c:auto val="1"/>
        <c:lblAlgn val="ctr"/>
        <c:lblOffset val="100"/>
        <c:noMultiLvlLbl val="0"/>
      </c:catAx>
      <c:valAx>
        <c:axId val="13321420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19603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6785866050789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spPr>
              <a:ln w="6350"/>
            </c:spPr>
          </c:dPt>
          <c:dPt>
            <c:idx val="1"/>
            <c:bubble3D val="0"/>
          </c:dPt>
          <c:dPt>
            <c:idx val="3"/>
            <c:bubble3D val="0"/>
            <c:explosion val="30"/>
          </c:dPt>
          <c:dPt>
            <c:idx val="4"/>
            <c:bubble3D val="0"/>
            <c:explosion val="0"/>
          </c:dPt>
          <c:dPt>
            <c:idx val="7"/>
            <c:bubble3D val="0"/>
            <c:explosion val="10"/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168514200055682"/>
                  <c:y val="-0.11800306768459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Лист1!$A$3:$A$7</c:f>
              <c:strCache>
                <c:ptCount val="5"/>
                <c:pt idx="0">
                  <c:v>Общее образование:  Содержание сети учреждений 25 школ</c:v>
                </c:pt>
                <c:pt idx="1">
                  <c:v>Дошкольное образование: содержание 17 детских садов: 6 городских и 11 сельских</c:v>
                </c:pt>
                <c:pt idx="2">
                  <c:v>Другие вопросы в области образования - обеспечение деятельности отдела образования</c:v>
                </c:pt>
                <c:pt idx="3">
                  <c:v>Молодежная политика</c:v>
                </c:pt>
                <c:pt idx="4">
                  <c:v>Дополнительное образование детей, содержание сети учреждений: спортивная школа, школа искусств, центр детского творчества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249.1</c:v>
                </c:pt>
                <c:pt idx="1">
                  <c:v>154.6</c:v>
                </c:pt>
                <c:pt idx="2">
                  <c:v>50.9</c:v>
                </c:pt>
                <c:pt idx="3">
                  <c:v>1.1000000000000001</c:v>
                </c:pt>
                <c:pt idx="4">
                  <c:v>30.1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453176137561087"/>
          <c:y val="2.0077966771458555E-3"/>
          <c:w val="0.45114566423198826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98144383265794E-2"/>
                  <c:y val="-3.722815838332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2017 год</c:v>
                </c:pt>
                <c:pt idx="1">
                  <c:v>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547.4</c:v>
                </c:pt>
                <c:pt idx="1">
                  <c:v>683.6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76865920"/>
        <c:axId val="76867456"/>
        <c:axId val="0"/>
      </c:bar3DChart>
      <c:catAx>
        <c:axId val="7686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6867456"/>
        <c:crosses val="autoZero"/>
        <c:auto val="1"/>
        <c:lblAlgn val="ctr"/>
        <c:lblOffset val="100"/>
        <c:noMultiLvlLbl val="0"/>
      </c:catAx>
      <c:valAx>
        <c:axId val="7686745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86592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0358648674737414E-2"/>
                  <c:y val="0.10636327734690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21698864060642E-2"/>
                  <c:y val="0.13354384581175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8985285788023E-2"/>
                  <c:y val="0.16632299603808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2017 год</c:v>
                </c:pt>
                <c:pt idx="1">
                  <c:v>План за 2018 год</c:v>
                </c:pt>
                <c:pt idx="2">
                  <c:v>Факт за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43.6</c:v>
                </c:pt>
                <c:pt idx="1">
                  <c:v>53.6</c:v>
                </c:pt>
                <c:pt idx="2">
                  <c:v>53.2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133427968"/>
        <c:axId val="133429504"/>
        <c:axId val="0"/>
      </c:bar3DChart>
      <c:catAx>
        <c:axId val="13342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3429504"/>
        <c:crosses val="autoZero"/>
        <c:auto val="1"/>
        <c:lblAlgn val="ctr"/>
        <c:lblOffset val="100"/>
        <c:noMultiLvlLbl val="0"/>
      </c:catAx>
      <c:valAx>
        <c:axId val="13342950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42796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расходов на культуру 43,6 </a:t>
            </a:r>
            <a:r>
              <a:rPr lang="ru-RU" dirty="0"/>
              <a:t>(млн. руб.)</a:t>
            </a:r>
          </a:p>
        </c:rich>
      </c:tx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50"/>
      <c:rotY val="2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5932607394735622E-2"/>
                  <c:y val="5.592115006364569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988128028395083"/>
                  <c:y val="-8.985971738115415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Развитие клубной системы: содержание сети учреждений клубного типа</c:v>
                </c:pt>
                <c:pt idx="1">
                  <c:v>Развитие библиотечной системы </c:v>
                </c:pt>
                <c:pt idx="2">
                  <c:v>Развитие кинематографии: содержание кинотеатра</c:v>
                </c:pt>
                <c:pt idx="3">
                  <c:v>Другие вопросы в области культуры - обеспечение деятельности централизованной бухгалтерии отдела культуры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22.2</c:v>
                </c:pt>
                <c:pt idx="1">
                  <c:v>16.8</c:v>
                </c:pt>
                <c:pt idx="2">
                  <c:v>3.6</c:v>
                </c:pt>
                <c:pt idx="3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1075946024212248E-2"/>
                  <c:y val="0.28908451788873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673488009529E-2"/>
                  <c:y val="-0.107741845448140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8,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9099116491716E-2"/>
                  <c:y val="-9.604578028480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2017 год</c:v>
                </c:pt>
                <c:pt idx="1">
                  <c:v>План за 2018 год</c:v>
                </c:pt>
                <c:pt idx="2">
                  <c:v>Факт за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47.6</c:v>
                </c:pt>
                <c:pt idx="1">
                  <c:v>48.8</c:v>
                </c:pt>
                <c:pt idx="2">
                  <c:v>48.1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127353216"/>
        <c:axId val="127354752"/>
        <c:axId val="0"/>
      </c:bar3DChart>
      <c:catAx>
        <c:axId val="12735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27354752"/>
        <c:crosses val="autoZero"/>
        <c:auto val="1"/>
        <c:lblAlgn val="ctr"/>
        <c:lblOffset val="100"/>
        <c:noMultiLvlLbl val="0"/>
      </c:catAx>
      <c:valAx>
        <c:axId val="12735475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35321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5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0.25990080570012691"/>
          <c:w val="0.46573933412909541"/>
          <c:h val="0.74009919429987314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2067443807113488E-2"/>
                  <c:y val="-0.1674984916571271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baseline="0" dirty="0" smtClean="0"/>
                      <a:t>99,7%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940029377060932"/>
                  <c:y val="6.2886364203455836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Лист1!$A$3:$A$4</c:f>
              <c:strCache>
                <c:ptCount val="2"/>
                <c:pt idx="0">
                  <c:v>Муниципальные программы 668,5 (млн. руб.)</c:v>
                </c:pt>
                <c:pt idx="1">
                  <c:v>Непрограммные напрвления деятельности в т.ч. на : - обеспечение функционирования органов местного самоуправления 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668.5</c:v>
                </c:pt>
                <c:pt idx="1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dirty="0" smtClean="0"/>
              <a:t>РАСХОДЫ</a:t>
            </a:r>
            <a:r>
              <a:rPr lang="ru-RU" u="sng" baseline="0" dirty="0" smtClean="0"/>
              <a:t> всего</a:t>
            </a:r>
            <a:endParaRPr lang="ru-RU" u="sng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2017 год</c:v>
                </c:pt>
                <c:pt idx="1">
                  <c:v>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544.6</c:v>
                </c:pt>
                <c:pt idx="1">
                  <c:v>670.4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77030912"/>
        <c:axId val="77032448"/>
        <c:axId val="0"/>
      </c:bar3DChart>
      <c:catAx>
        <c:axId val="7703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7032448"/>
        <c:crosses val="autoZero"/>
        <c:auto val="1"/>
        <c:lblAlgn val="ctr"/>
        <c:lblOffset val="100"/>
        <c:noMultiLvlLbl val="0"/>
      </c:catAx>
      <c:valAx>
        <c:axId val="7703244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3091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2017 год</c:v>
                </c:pt>
                <c:pt idx="1">
                  <c:v>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2.8</c:v>
                </c:pt>
                <c:pt idx="1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3811200"/>
        <c:axId val="23812736"/>
        <c:axId val="0"/>
      </c:bar3DChart>
      <c:catAx>
        <c:axId val="2381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3812736"/>
        <c:crosses val="autoZero"/>
        <c:auto val="1"/>
        <c:lblAlgn val="ctr"/>
        <c:lblOffset val="100"/>
        <c:noMultiLvlLbl val="0"/>
      </c:catAx>
      <c:valAx>
        <c:axId val="2381273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1120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680.6</c:v>
                </c:pt>
                <c:pt idx="1">
                  <c:v>683.6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2346368"/>
        <c:axId val="22356352"/>
        <c:axId val="0"/>
      </c:bar3DChart>
      <c:catAx>
        <c:axId val="2234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2356352"/>
        <c:crosses val="autoZero"/>
        <c:auto val="1"/>
        <c:lblAlgn val="ctr"/>
        <c:lblOffset val="100"/>
        <c:noMultiLvlLbl val="0"/>
      </c:catAx>
      <c:valAx>
        <c:axId val="2235635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4636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НАЛОГОВЫЕ И 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2.7863519415806951E-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98144383265794E-2"/>
                  <c:y val="-4.758630474880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158.1</c:v>
                </c:pt>
                <c:pt idx="1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2398848"/>
        <c:axId val="22400384"/>
        <c:axId val="0"/>
      </c:bar3DChart>
      <c:catAx>
        <c:axId val="2239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2400384"/>
        <c:crosses val="autoZero"/>
        <c:auto val="1"/>
        <c:lblAlgn val="ctr"/>
        <c:lblOffset val="100"/>
        <c:noMultiLvlLbl val="0"/>
      </c:catAx>
      <c:valAx>
        <c:axId val="224003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9884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60686539616018"/>
                  <c:y val="0.23436150795935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46144661004635"/>
                  <c:y val="0.23671282672960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522.5</c:v>
                </c:pt>
                <c:pt idx="1">
                  <c:v>520.6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2439040"/>
        <c:axId val="22440576"/>
        <c:axId val="0"/>
      </c:bar3DChart>
      <c:catAx>
        <c:axId val="2243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2440576"/>
        <c:crosses val="autoZero"/>
        <c:auto val="1"/>
        <c:lblAlgn val="ctr"/>
        <c:lblOffset val="100"/>
        <c:noMultiLvlLbl val="0"/>
      </c:catAx>
      <c:valAx>
        <c:axId val="2244057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3904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в бюджет района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20.5</c:v>
                </c:pt>
                <c:pt idx="1">
                  <c:v>3.3</c:v>
                </c:pt>
                <c:pt idx="2">
                  <c:v>76.2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/>
      <c:overlay val="0"/>
      <c:spPr>
        <a:effectLst>
          <a:glow>
            <a:schemeClr val="accent1"/>
          </a:glow>
        </a:effectLst>
      </c:sp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sng" baseline="0" dirty="0" smtClean="0">
                <a:effectLst/>
              </a:rPr>
              <a:t>НАЛОГОВЫЕ ДОХОДЫ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213952285548661"/>
                  <c:y val="-9.331042686776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05739623392604"/>
                  <c:y val="0.10801988237855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2017 ГОД</c:v>
                </c:pt>
                <c:pt idx="1">
                  <c:v>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123.8</c:v>
                </c:pt>
                <c:pt idx="1">
                  <c:v>139.9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30454272"/>
        <c:axId val="130455808"/>
        <c:axId val="0"/>
      </c:bar3DChart>
      <c:catAx>
        <c:axId val="13045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0455808"/>
        <c:crosses val="autoZero"/>
        <c:auto val="1"/>
        <c:lblAlgn val="ctr"/>
        <c:lblOffset val="100"/>
        <c:noMultiLvlLbl val="0"/>
      </c:catAx>
      <c:valAx>
        <c:axId val="13045580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45427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0.38855</cdr:x>
      <cdr:y>0.03931</cdr:y>
    </cdr:from>
    <cdr:to>
      <cdr:x>0.74906</cdr:x>
      <cdr:y>0.15042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825359" y="162059"/>
          <a:ext cx="1693639" cy="458116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964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0.53477</cdr:x>
      <cdr:y>0.18972</cdr:y>
    </cdr:from>
    <cdr:to>
      <cdr:x>0.88241</cdr:x>
      <cdr:y>0.28048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>
          <a:off x="4697898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0.33196</cdr:x>
      <cdr:y>0.21981</cdr:y>
    </cdr:from>
    <cdr:to>
      <cdr:x>0.43625</cdr:x>
      <cdr:y>0.27614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2916238" y="11916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+1,2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0.21044</cdr:y>
    </cdr:from>
    <cdr:to>
      <cdr:x>0.70859</cdr:x>
      <cdr:y>0.26677</cdr:y>
    </cdr:to>
    <cdr:sp macro="" textlink="">
      <cdr:nvSpPr>
        <cdr:cNvPr id="6" name="Блок-схема: процесс 5"/>
        <cdr:cNvSpPr/>
      </cdr:nvSpPr>
      <cdr:spPr>
        <a:xfrm xmlns:a="http://schemas.openxmlformats.org/drawingml/2006/main">
          <a:off x="530871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-0,7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0.39936</cdr:x>
      <cdr:y>0.05163</cdr:y>
    </cdr:from>
    <cdr:to>
      <cdr:x>0.78012</cdr:x>
      <cdr:y>0.15042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876159" y="212859"/>
          <a:ext cx="1788761" cy="407316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964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0.29359</cdr:x>
      <cdr:y>0.13793</cdr:y>
    </cdr:from>
    <cdr:to>
      <cdr:x>0.73731</cdr:x>
      <cdr:y>0.2921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212490" y="610820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0.35202</cdr:x>
      <cdr:y>0.21266</cdr:y>
    </cdr:from>
    <cdr:to>
      <cdr:x>0.74081</cdr:x>
      <cdr:y>0.36169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659195" y="974222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0.29715</cdr:x>
      <cdr:y>0.08219</cdr:y>
    </cdr:from>
    <cdr:to>
      <cdr:x>0.86822</cdr:x>
      <cdr:y>0.19177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32978" y="458115"/>
          <a:ext cx="1985165" cy="61082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0.25919</cdr:x>
      <cdr:y>0.03448</cdr:y>
    </cdr:from>
    <cdr:to>
      <cdr:x>0.60375</cdr:x>
      <cdr:y>0.14559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97358" y="152705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0.53484</cdr:x>
      <cdr:y>0</cdr:y>
    </cdr:from>
    <cdr:to>
      <cdr:x>0.8794</cdr:x>
      <cdr:y>0.11111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740638" y="0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0.25664</cdr:x>
      <cdr:y>0.19717</cdr:y>
    </cdr:from>
    <cdr:to>
      <cdr:x>0.60429</cdr:x>
      <cdr:y>0.28793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54618" y="10689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0.51738</cdr:x>
      <cdr:y>0.18972</cdr:y>
    </cdr:from>
    <cdr:to>
      <cdr:x>0.86503</cdr:x>
      <cdr:y>0.28048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545193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0.32617</cdr:x>
      <cdr:y>0.21044</cdr:y>
    </cdr:from>
    <cdr:to>
      <cdr:x>0.43047</cdr:x>
      <cdr:y>0.26677</cdr:y>
    </cdr:to>
    <cdr:sp macro="" textlink="">
      <cdr:nvSpPr>
        <cdr:cNvPr id="4" name="Блок-схема: процесс 3"/>
        <cdr:cNvSpPr/>
      </cdr:nvSpPr>
      <cdr:spPr>
        <a:xfrm xmlns:a="http://schemas.openxmlformats.org/drawingml/2006/main">
          <a:off x="286543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+10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0.20111</cdr:y>
    </cdr:from>
    <cdr:to>
      <cdr:x>0.70859</cdr:x>
      <cdr:y>0.25744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5308718" y="1090272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-0,4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345230"/>
            <a:ext cx="7772400" cy="85920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Отчет об исполнении бюджета 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муниципального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образования «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Почепский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район» за 2018 год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доступной для граждан форме – «БЮДЖЕТ ДЛЯ ГРАЖДАН»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35805"/>
            <a:ext cx="601670" cy="22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ОСНОВНЫХ ПАРАМЕТРОВ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ОБРАЗОВАНИЯ  «ПОЧЕПСКИЙ РАЙОН» В 2017 – 2018 ГОДАХ  </a:t>
            </a:r>
            <a:r>
              <a:rPr lang="ru-RU" sz="2400" dirty="0"/>
              <a:t>(млн. </a:t>
            </a:r>
            <a:r>
              <a:rPr lang="ru-RU" sz="2400" dirty="0" smtClean="0"/>
              <a:t>руб./%)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54003625"/>
              </p:ext>
            </p:extLst>
          </p:nvPr>
        </p:nvGraphicFramePr>
        <p:xfrm>
          <a:off x="-15933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082530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125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40553708"/>
              </p:ext>
            </p:extLst>
          </p:nvPr>
        </p:nvGraphicFramePr>
        <p:xfrm>
          <a:off x="4724705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862575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Профицит  (дефицит) бюджета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95290440"/>
              </p:ext>
            </p:extLst>
          </p:nvPr>
        </p:nvGraphicFramePr>
        <p:xfrm>
          <a:off x="3197656" y="5261459"/>
          <a:ext cx="5766834" cy="144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50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«ПОЧЕПСКИЙ РАЙОН» ЗА 2018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доходам – 575356,8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680593,5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683595,9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081644" y="5086533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/>
              <a:t>ДОХОДЫ БЮДЖЕТА РАЙНА  В 2018 ГОДУ </a:t>
            </a:r>
            <a:r>
              <a:rPr lang="ru-RU" sz="1800" b="1" i="1" dirty="0" smtClean="0"/>
              <a:t>(МЛН.РУБ.)</a:t>
            </a:r>
            <a:r>
              <a:rPr lang="ru-RU" b="1" i="1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451" y="2512770"/>
            <a:ext cx="2610089" cy="22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 на доходя физических лиц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Акцизы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Налоги на совокупный доход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Государственная пошлина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49875" y="2451638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Арендные платежи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Плата за негативное воздействие на окружающую среду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оказания платных услуг (работ)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продажи имущества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Штрафы, санкции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неналоговые доходы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6889" y="6188496"/>
            <a:ext cx="3229654" cy="51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Доходы всего – 683,6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0173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НАЛОГОВЫЕ ДОХОДЫ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47037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НЕНАЛОГОВЫЕ ДОХОДЫ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0436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БЕЗВОЗМЕЗДНЫЕ ПОСТУПЛЕНИЯ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69138" y="1971934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139,9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61180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23,1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20973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520,6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64835" y="2406536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Дотации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Субсидии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Субвенции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Иные поступления из бюджета области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безвозмездные поступления</a:t>
            </a:r>
            <a:endParaRPr lang="ru-RU" dirty="0"/>
          </a:p>
        </p:txBody>
      </p:sp>
      <p:sp>
        <p:nvSpPr>
          <p:cNvPr id="5" name="Выгнутая влево стрелка 4"/>
          <p:cNvSpPr/>
          <p:nvPr/>
        </p:nvSpPr>
        <p:spPr>
          <a:xfrm rot="19585995">
            <a:off x="1810894" y="4735096"/>
            <a:ext cx="485135" cy="2427073"/>
          </a:xfrm>
          <a:prstGeom prst="curvedRightArrow">
            <a:avLst>
              <a:gd name="adj1" fmla="val 25000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2882994" flipH="1">
            <a:off x="6658962" y="5305808"/>
            <a:ext cx="278062" cy="1926661"/>
          </a:xfrm>
          <a:prstGeom prst="curvedRightArrow">
            <a:avLst>
              <a:gd name="adj1" fmla="val 12657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66589" y="5566870"/>
            <a:ext cx="458115" cy="451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ОБРАЗОВАНИЯ «ПОЧЕПСКИЙ РАЙОН» В 2018 ГОДУ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07442310"/>
              </p:ext>
            </p:extLst>
          </p:nvPr>
        </p:nvGraphicFramePr>
        <p:xfrm>
          <a:off x="-15933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128720" y="159654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100,4%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54404350"/>
              </p:ext>
            </p:extLst>
          </p:nvPr>
        </p:nvGraphicFramePr>
        <p:xfrm>
          <a:off x="4724705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920973" y="266547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103,1%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БЕЗВОЗМЕЗДЫЕ ПОСТУПЛЕНИЯ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248433654"/>
              </p:ext>
            </p:extLst>
          </p:nvPr>
        </p:nvGraphicFramePr>
        <p:xfrm>
          <a:off x="3197656" y="4345231"/>
          <a:ext cx="5766834" cy="236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Блок-схема: процесс 13"/>
          <p:cNvSpPr/>
          <p:nvPr/>
        </p:nvSpPr>
        <p:spPr>
          <a:xfrm>
            <a:off x="5946345" y="449793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99,6%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2018 году,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354833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41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364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ПОСТУПЛЕНИЯ В БЮДЖЕТ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«ПОЧЕПСКИЙ РАЙОН» НАЛОГОВЫХ И НЕНАЛОГОВЫХ ДОХОДОВ ЗА 2017 - 2018 ГОДЫ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72533030"/>
              </p:ext>
            </p:extLst>
          </p:nvPr>
        </p:nvGraphicFramePr>
        <p:xfrm>
          <a:off x="0" y="1291130"/>
          <a:ext cx="4129818" cy="442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670605" y="215427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113%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11912811"/>
              </p:ext>
            </p:extLst>
          </p:nvPr>
        </p:nvGraphicFramePr>
        <p:xfrm>
          <a:off x="4287150" y="1138425"/>
          <a:ext cx="4713295" cy="45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404460" y="268050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148%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налоговых доходов в 2018 году к уровню предыдущего года составил 113%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69146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неналоговых доходов в 2018 году к уровню предыдущего года составил 148%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0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2018 году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017 году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43467"/>
              </p:ext>
            </p:extLst>
          </p:nvPr>
        </p:nvGraphicFramePr>
        <p:xfrm>
          <a:off x="219908" y="1387452"/>
          <a:ext cx="8704184" cy="549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035"/>
                <a:gridCol w="1527050"/>
                <a:gridCol w="1527050"/>
                <a:gridCol w="1527049"/>
              </a:tblGrid>
              <a:tr h="3346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Назначено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</a:tr>
              <a:tr h="3423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и неналоговые доходы, всего: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158,1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163,0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103,1</a:t>
                      </a:r>
                      <a:endParaRPr lang="ru-RU" sz="1600" dirty="0"/>
                    </a:p>
                  </a:txBody>
                  <a:tcPr/>
                </a:tc>
              </a:tr>
              <a:tr h="2819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135,3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139,9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103,4</a:t>
                      </a:r>
                      <a:endParaRPr lang="ru-RU" sz="1600" dirty="0"/>
                    </a:p>
                  </a:txBody>
                  <a:tcPr/>
                </a:tc>
              </a:tr>
              <a:tr h="22164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 на доходы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114,6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119,0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103,8</a:t>
                      </a:r>
                      <a:endParaRPr lang="ru-RU" sz="1600" dirty="0"/>
                    </a:p>
                  </a:txBody>
                  <a:tcPr/>
                </a:tc>
              </a:tr>
              <a:tr h="16129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акцизы по подакцизным товарам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105,4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совокупный доход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22,8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23,1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101,3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арендные платежи и прочие 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7,2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7,2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47573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плата за негативное воздействие</a:t>
                      </a:r>
                      <a:r>
                        <a:rPr lang="ru-RU" sz="1600" baseline="0" dirty="0" smtClean="0"/>
                        <a:t>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104,8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оказания платных услуг (работ)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продажи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101,1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административные платежи и сборы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штрафы, санкции,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102,8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налоговых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2018 год,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497218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неналоговых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2018 год,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077371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18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809336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доходной части районного бюджета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налоговым и не налоговым доходам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932914"/>
              </p:ext>
            </p:extLst>
          </p:nvPr>
        </p:nvGraphicFramePr>
        <p:xfrm>
          <a:off x="251520" y="1556792"/>
          <a:ext cx="87496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61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39188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/>
              <a:t>Отчет об исполнении бюджета </a:t>
            </a:r>
            <a:r>
              <a:rPr lang="ru-RU" sz="3600" i="1" dirty="0"/>
              <a:t>муниципального </a:t>
            </a:r>
            <a:r>
              <a:rPr lang="ru-RU" sz="3600" i="1" dirty="0" smtClean="0"/>
              <a:t>образования «</a:t>
            </a:r>
            <a:r>
              <a:rPr lang="ru-RU" sz="3600" i="1" dirty="0" err="1" smtClean="0"/>
              <a:t>Почепский</a:t>
            </a:r>
            <a:r>
              <a:rPr lang="ru-RU" sz="3600" i="1" dirty="0" smtClean="0"/>
              <a:t> район» за 2018 год в доступной для граждан форме сформирован на основании проекта решения районного Совета народных депутатов «Об исполнении </a:t>
            </a:r>
            <a:r>
              <a:rPr lang="ru-RU" sz="3600" i="1" dirty="0"/>
              <a:t>бюджета </a:t>
            </a:r>
            <a:r>
              <a:rPr lang="ru-RU" sz="3600" i="1" dirty="0" smtClean="0"/>
              <a:t>муниципального образования «</a:t>
            </a:r>
            <a:r>
              <a:rPr lang="ru-RU" sz="3600" i="1" dirty="0" err="1" smtClean="0"/>
              <a:t>Почепский</a:t>
            </a:r>
            <a:r>
              <a:rPr lang="ru-RU" sz="3600" i="1" dirty="0" smtClean="0"/>
              <a:t> район» за 2018 год»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87498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безвозмездным поступлениям в бюджет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2018 году и их структура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75320"/>
              </p:ext>
            </p:extLst>
          </p:nvPr>
        </p:nvGraphicFramePr>
        <p:xfrm>
          <a:off x="296260" y="1397000"/>
          <a:ext cx="8551480" cy="493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575"/>
                <a:gridCol w="1527050"/>
                <a:gridCol w="1527050"/>
                <a:gridCol w="1496509"/>
                <a:gridCol w="1710296"/>
              </a:tblGrid>
              <a:tr h="7265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 (%)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522,5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520,6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1. Безвозмездные поступления из бюджета Брянской области, всего 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515,9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514,0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98,7</a:t>
                      </a:r>
                      <a:endParaRPr lang="ru-RU" dirty="0"/>
                    </a:p>
                  </a:txBody>
                  <a:tcPr/>
                </a:tc>
              </a:tr>
              <a:tr h="45904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30,0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59,7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 Прочие 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«ПОЧЕПСКИЙ РАЙОН» ЗА 2018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расходам – 575356,8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680580,5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670406,1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1" y="-2440"/>
            <a:ext cx="855148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муниципального 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2018 году по разделам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49004"/>
              </p:ext>
            </p:extLst>
          </p:nvPr>
        </p:nvGraphicFramePr>
        <p:xfrm>
          <a:off x="296260" y="1339507"/>
          <a:ext cx="8551481" cy="538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740"/>
                <a:gridCol w="1374345"/>
                <a:gridCol w="1527050"/>
                <a:gridCol w="1374346"/>
              </a:tblGrid>
              <a:tr h="6597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</a:tr>
              <a:tr h="35337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97,9</a:t>
                      </a:r>
                      <a:endParaRPr lang="ru-RU" dirty="0"/>
                    </a:p>
                  </a:txBody>
                  <a:tcPr/>
                </a:tc>
              </a:tr>
              <a:tr h="332102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1680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91,5</a:t>
                      </a:r>
                      <a:endParaRPr lang="ru-RU" dirty="0"/>
                    </a:p>
                  </a:txBody>
                  <a:tcPr/>
                </a:tc>
              </a:tr>
              <a:tr h="4159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95,7</a:t>
                      </a:r>
                      <a:endParaRPr lang="ru-RU" dirty="0"/>
                    </a:p>
                  </a:txBody>
                  <a:tcPr/>
                </a:tc>
              </a:tr>
              <a:tr h="4159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err="1" smtClean="0"/>
                        <a:t>Жилишно</a:t>
                      </a:r>
                      <a:r>
                        <a:rPr lang="ru-RU" dirty="0" smtClean="0"/>
                        <a:t>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86,8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492,2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98,7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99,3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98,4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Межбюджетные трансферты общего характера</a:t>
                      </a:r>
                      <a:r>
                        <a:rPr lang="ru-RU" baseline="0" dirty="0" smtClean="0"/>
                        <a:t> бюджетам субъектов РФ и муниципальных образований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680580,5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670406,1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4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«ПОЧЕПСКИЙ РАЙОН» ЗА 2017-2018ГОДЫ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(МЛН.РУБ.)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28664698"/>
              </p:ext>
            </p:extLst>
          </p:nvPr>
        </p:nvGraphicFramePr>
        <p:xfrm>
          <a:off x="179512" y="985720"/>
          <a:ext cx="3476258" cy="557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823310" y="1459059"/>
            <a:ext cx="916230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+119,1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00318665"/>
              </p:ext>
            </p:extLst>
          </p:nvPr>
        </p:nvGraphicFramePr>
        <p:xfrm>
          <a:off x="4113884" y="1138425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099050" y="1442921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+2,9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33276078"/>
              </p:ext>
            </p:extLst>
          </p:nvPr>
        </p:nvGraphicFramePr>
        <p:xfrm>
          <a:off x="4112969" y="4039820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Блок-схема: процесс 18"/>
          <p:cNvSpPr/>
          <p:nvPr/>
        </p:nvSpPr>
        <p:spPr>
          <a:xfrm>
            <a:off x="6099049" y="4345230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+3,8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Функциональная структура расходов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2018 году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984120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14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ОБРАЗОВАНИЕ ЗА 2017 – 2018 ГОДАХ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03866976"/>
              </p:ext>
            </p:extLst>
          </p:nvPr>
        </p:nvGraphicFramePr>
        <p:xfrm>
          <a:off x="-15933" y="985720"/>
          <a:ext cx="8863673" cy="442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858799" y="144188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+115,4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488230" y="1274718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-6,4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975692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143555" y="-2440"/>
            <a:ext cx="8704185" cy="83545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РАСХОДОВ БЮДЖЕТА РАЙОНА В 2018 ГОДУ НА ОБРАЗОВАНИЕ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6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КУЛЬТУРА ЗА 2017 – 2018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75572529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04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2018 году на культуру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583489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38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СОЦИАЛЬНАЯ ПОЛИТИКА ЗА 2017 – 2018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93634399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32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6259" y="985720"/>
            <a:ext cx="8704185" cy="489270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(открытость) - один из принципов бюджетной системы Российской Федерации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действий власти на любом уровне очень актуальна, поскольку прозрачность - основное условие открытости решений властных структур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Бюджет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района- </a:t>
            </a:r>
            <a:r>
              <a:rPr lang="ru-RU" b="1" i="1" baseline="-25000" dirty="0">
                <a:solidFill>
                  <a:srgbClr val="002060"/>
                </a:solidFill>
              </a:rPr>
              <a:t>это довольно сложный документ. Гражданам, не имеющим специального образования, непросто разобраться в языке бюджета и его цифрах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Представление отчета об исполнении бюджета в понятной для граждан форме позволит каждому члену общества лучше понимать бюджет, видеть, на какие цели и насколько эффективно расходуются налоги, которые он платит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 smtClean="0">
                <a:solidFill>
                  <a:srgbClr val="002060"/>
                </a:solidFill>
              </a:rPr>
              <a:t>ОТКРЫТОСТЬ БЮДЖЕТА - ОСНОВА ДЛЯ ПОВЫШЕНИЯ ИНФОРМИРОВАННОСТИ ЦЕЛЕВЫХ АУДИТОРИЙ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2018 году в сфере «Социальная политика»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08028"/>
              </p:ext>
            </p:extLst>
          </p:nvPr>
        </p:nvGraphicFramePr>
        <p:xfrm>
          <a:off x="1" y="722381"/>
          <a:ext cx="9143999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554"/>
                <a:gridCol w="630620"/>
                <a:gridCol w="788276"/>
                <a:gridCol w="614854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подраздела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Исполнено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выплат (доплат , компенсаций)</a:t>
                      </a:r>
                      <a:endParaRPr lang="ru-RU" sz="16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Пенсионное обеспечение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Выплата пенсии за выслугу лет муниципальным</a:t>
                      </a:r>
                      <a:r>
                        <a:rPr lang="ru-RU" sz="1400" baseline="0" dirty="0" smtClean="0"/>
                        <a:t> служащим</a:t>
                      </a:r>
                      <a:endParaRPr lang="ru-RU" sz="1400" dirty="0"/>
                    </a:p>
                  </a:txBody>
                  <a:tcPr/>
                </a:tc>
              </a:tr>
              <a:tr h="2170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Социальное обеспечение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жильем молодых семей</a:t>
                      </a:r>
                      <a:endParaRPr lang="ru-RU" sz="1400" dirty="0"/>
                    </a:p>
                  </a:txBody>
                  <a:tcPr/>
                </a:tc>
              </a:tr>
              <a:tr h="370335">
                <a:tc rowSpan="4">
                  <a:txBody>
                    <a:bodyPr/>
                    <a:lstStyle/>
                    <a:p>
                      <a:r>
                        <a:rPr lang="ru-RU" sz="1400" dirty="0" smtClean="0"/>
                        <a:t>Охрана семьи и детства</a:t>
                      </a:r>
                      <a:endParaRPr lang="ru-RU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Выплата компенсации части родительской</a:t>
                      </a:r>
                      <a:r>
                        <a:rPr lang="ru-RU" sz="1400" baseline="0" dirty="0" smtClean="0"/>
                        <a:t> платы за содержание ребенка в детских садах 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 единовременного пособия при всех формах устройства детей лишенных родительского попечения,</a:t>
                      </a:r>
                      <a:r>
                        <a:rPr lang="ru-RU" sz="1400" baseline="0" dirty="0" smtClean="0"/>
                        <a:t> в семью</a:t>
                      </a:r>
                      <a:endParaRPr lang="ru-RU" sz="1400" dirty="0"/>
                    </a:p>
                  </a:txBody>
                  <a:tcPr/>
                </a:tc>
              </a:tr>
              <a:tr h="4029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предоставления жилых помещений детям</a:t>
                      </a:r>
                      <a:r>
                        <a:rPr lang="ru-RU" sz="1400" baseline="0" dirty="0" smtClean="0"/>
                        <a:t>-сиротам  и детей оставшимся без попечения родителей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</a:t>
                      </a:r>
                      <a:r>
                        <a:rPr lang="ru-RU" sz="1400" baseline="0" dirty="0" smtClean="0"/>
                        <a:t> ежемесячных денежных средств на содержание и проезд ребенка, переданного  на воспитание в семью опекуна, а так же вознаграждение приемным родителям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Другие вопросы социальной политики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 единовременной разовой материальной помощи из резервного фонда администрации района гражданам, оказавшимся в трудной жизненной ситуации</a:t>
                      </a:r>
                      <a:endParaRPr lang="ru-RU" sz="1400" dirty="0"/>
                    </a:p>
                  </a:txBody>
                  <a:tcPr/>
                </a:tc>
              </a:tr>
              <a:tr h="40691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Осуществление деятельности по профилактике безнадзорности и правонарушений несовершеннолетних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и осуществление деятельности по опеке и попечительству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Всего расходов на Социальную политику</a:t>
                      </a:r>
                      <a:r>
                        <a:rPr lang="ru-RU" sz="1600" b="1" baseline="0" dirty="0" smtClean="0"/>
                        <a:t> – 48,1 </a:t>
                      </a:r>
                      <a:r>
                        <a:rPr lang="ru-RU" sz="1600" b="1" baseline="0" dirty="0" err="1" smtClean="0"/>
                        <a:t>млн.руб</a:t>
                      </a:r>
                      <a:r>
                        <a:rPr lang="ru-RU" sz="1600" b="1" baseline="0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 бюджета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2018 году по ведомствам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14019"/>
              </p:ext>
            </p:extLst>
          </p:nvPr>
        </p:nvGraphicFramePr>
        <p:xfrm>
          <a:off x="62973" y="992125"/>
          <a:ext cx="9081028" cy="51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28"/>
                <a:gridCol w="1342471"/>
                <a:gridCol w="1342471"/>
                <a:gridCol w="1441079"/>
                <a:gridCol w="144107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ГРБС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Назначено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Исполнено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Удельный вес (%)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Финансовое управление администрации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30,5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30,4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99,5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4,5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Совет народных депутатов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Контрольно-счетная палата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Администрация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140,4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135,2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96,3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20,2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</a:t>
                      </a:r>
                      <a:r>
                        <a:rPr lang="ru-RU" sz="1800" baseline="0" dirty="0" smtClean="0"/>
                        <a:t> образования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443,4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439,0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99,0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65,5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 культуры администрации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64,3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63,9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99,3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9,5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Всего расходов: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680,6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670,4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98,5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2440"/>
            <a:ext cx="9143999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за 2018 год по муниципальным программам и непрограммным направлениям деятельности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478253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31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УКАЗОВ ПРЕЗИДЕНТА РОССИЙСКОЙ ФЕДЕРАЦИИ ПО ПОВЫШЕНИЮ ЗАРАБОТНОЙ ПЛАТЫ ОТДЕЛЬНЫМ КАТЕГОРИЯМ РАБОТНИКОВ В 2018 ГОДУ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802340"/>
              </p:ext>
            </p:extLst>
          </p:nvPr>
        </p:nvGraphicFramePr>
        <p:xfrm>
          <a:off x="62973" y="1601115"/>
          <a:ext cx="909017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617"/>
                <a:gridCol w="1832460"/>
                <a:gridCol w="1527050"/>
                <a:gridCol w="1527050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Категория</a:t>
                      </a:r>
                      <a:r>
                        <a:rPr lang="ru-RU" sz="1800" baseline="0" dirty="0" smtClean="0"/>
                        <a:t> работников бюджетной сферы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2018 год установленный план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2018 год фактически достигнуто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Отклонение +,-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общеобразовательных</a:t>
                      </a:r>
                      <a:r>
                        <a:rPr lang="ru-RU" sz="1800" baseline="0" dirty="0" smtClean="0"/>
                        <a:t> учреждений общего образования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22417,4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22856,00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+438,6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учреждений дополнительного образования детей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24795,00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24795,00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 дошкольных</a:t>
                      </a:r>
                      <a:r>
                        <a:rPr lang="ru-RU" sz="1800" baseline="0" dirty="0" smtClean="0"/>
                        <a:t> учреждений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21320,00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21704,00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+384,00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работники учреждений культуры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22047,00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22047,00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17900" y="1138425"/>
            <a:ext cx="62396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КОНТАКТНАЯ ИНФОРМАЦИЯ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6984" y="1661645"/>
            <a:ext cx="7329840" cy="137434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Разработчиком презентации является Финансовое управление администрации </a:t>
            </a:r>
            <a:r>
              <a:rPr lang="ru-RU" sz="2800" dirty="0" err="1" smtClean="0"/>
              <a:t>Почепского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98894"/>
              </p:ext>
            </p:extLst>
          </p:nvPr>
        </p:nvGraphicFramePr>
        <p:xfrm>
          <a:off x="448963" y="3429000"/>
          <a:ext cx="8398776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7"/>
                <a:gridCol w="45811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Заместитель</a:t>
                      </a:r>
                      <a:r>
                        <a:rPr lang="ru-RU" baseline="0" dirty="0" smtClean="0"/>
                        <a:t> главы администрации </a:t>
                      </a:r>
                      <a:r>
                        <a:rPr lang="ru-RU" baseline="0" dirty="0" err="1" smtClean="0"/>
                        <a:t>Почепского</a:t>
                      </a:r>
                      <a:r>
                        <a:rPr lang="ru-RU" baseline="0" dirty="0" smtClean="0"/>
                        <a:t> района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Шаболдина</a:t>
                      </a:r>
                      <a:r>
                        <a:rPr lang="ru-RU" dirty="0" smtClean="0"/>
                        <a:t> Елена Дмитриевна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243400,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г.Почеп</a:t>
                      </a:r>
                      <a:r>
                        <a:rPr lang="ru-RU" baseline="0" dirty="0" smtClean="0"/>
                        <a:t>, пл. Октябрьская д.2</a:t>
                      </a:r>
                      <a:endParaRPr lang="ru-RU" dirty="0"/>
                    </a:p>
                  </a:txBody>
                  <a:tcPr/>
                </a:tc>
              </a:tr>
              <a:tr h="516130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Телефон, факс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(48 345) 3-03-45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(48 345) 3-06-72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электронной подписи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finupr777@yandex.ru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Пн.-чт. с 8 -30</a:t>
                      </a:r>
                      <a:r>
                        <a:rPr lang="ru-RU" baseline="0" dirty="0" smtClean="0"/>
                        <a:t> до 17-45, </a:t>
                      </a:r>
                      <a:r>
                        <a:rPr lang="ru-RU" baseline="0" dirty="0" err="1" smtClean="0"/>
                        <a:t>птн</a:t>
                      </a:r>
                      <a:r>
                        <a:rPr lang="ru-RU" baseline="0" dirty="0" smtClean="0"/>
                        <a:t>. с 8-30 до 16-30, обед с 13.00 до 14.00</a:t>
                      </a:r>
                    </a:p>
                    <a:p>
                      <a:r>
                        <a:rPr lang="ru-RU" baseline="0" dirty="0" smtClean="0"/>
                        <a:t>Выходные дни – суббота, воскресенье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4560" y="-541330"/>
            <a:ext cx="9925825" cy="794066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74965" y="1859339"/>
            <a:ext cx="675005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816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baseline="-25000" dirty="0">
                <a:solidFill>
                  <a:srgbClr val="002060"/>
                </a:solidFill>
              </a:rPr>
              <a:t>Бюджет</a:t>
            </a:r>
            <a:r>
              <a:rPr lang="ru-RU" b="1" i="1" baseline="-25000" dirty="0">
                <a:solidFill>
                  <a:srgbClr val="002060"/>
                </a:solidFill>
              </a:rPr>
              <a:t> - это форма образования и расходования денежных средств, предназначенных для финансового 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ассигнования </a:t>
            </a:r>
            <a:r>
              <a:rPr lang="ru-RU" b="1" i="1" baseline="-25000" dirty="0">
                <a:solidFill>
                  <a:srgbClr val="002060"/>
                </a:solidFill>
              </a:rPr>
              <a:t>- это денежные средства, предоставляемые законом (решением) о бюджете, направленные на различные виды расходов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обязательства</a:t>
            </a:r>
            <a:r>
              <a:rPr lang="ru-RU" b="1" i="1" baseline="-25000" dirty="0">
                <a:solidFill>
                  <a:srgbClr val="002060"/>
                </a:solidFill>
              </a:rPr>
              <a:t> - обязательства, предусмотренные законом (решением) о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бюджете, подлежащие исполнению в соответствующем финансовом году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Бюджетная классификация </a:t>
            </a:r>
            <a:r>
              <a:rPr lang="ru-RU" b="1" i="1" baseline="-25000" dirty="0">
                <a:solidFill>
                  <a:srgbClr val="002060"/>
                </a:solidFill>
              </a:rPr>
              <a:t>- группировка доходов, расходов и источников финансирования дефицитов бюджетов всех уровней бюджетной системы РФ по различным направлениям, применяемая при составлении, исполнении бюджетов и формировании отчетности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Главный распорядитель бюджетных средств (ГРБС) </a:t>
            </a:r>
            <a:r>
              <a:rPr lang="ru-RU" b="1" i="1" baseline="-25000" dirty="0">
                <a:solidFill>
                  <a:srgbClr val="002060"/>
                </a:solidFill>
              </a:rPr>
              <a:t>- орган государственной власти (местного самоуправления), орган местной администрации, или наиболее значимое учреждение науки, образования, культуры и здравоохранения, напрямую получающий (ее) средства из бюджета и наделенный правом распределять их между ^подведомственными распорядителями и получателями бюджетных средств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Отчет об исполнении 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является формой контроля за исполнением бюджета с указанием общего объема доходов, расходов и дефицита (профицита) бюджета. Отчет об исполнении бюджета составляется финансовыми органами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5514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Доходы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поступающие в бюджет денежные средства в виде налогов, сборов, иных платежей и средства финансовой помощи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Расходы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выплачиваемые из бюджета денежные средства в целях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Дефицит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расходов бюджета над его доходами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Профицит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доходов бюджета над его расходами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Дотации</a:t>
            </a:r>
            <a:r>
              <a:rPr lang="ru-RU" b="1" i="1" baseline="-25000" dirty="0">
                <a:solidFill>
                  <a:srgbClr val="002060"/>
                </a:solidFill>
              </a:rPr>
              <a:t> - денежные средства, предоставляемые на безвозмездной и безвозвратной основе для поддержки региональных и местных бюджетов при недостаточности их собственных доходов без установления направлений и (или) условий их использования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Субсидии</a:t>
            </a:r>
            <a:r>
              <a:rPr lang="ru-RU" b="1" i="1" baseline="-25000" dirty="0">
                <a:solidFill>
                  <a:srgbClr val="002060"/>
                </a:solidFill>
              </a:rPr>
              <a:t> - средства, предоставляемые из бюджета одного уровня бюджету другого уровня на </a:t>
            </a:r>
            <a:r>
              <a:rPr lang="ru-RU" b="1" i="1" baseline="-25000" dirty="0" err="1">
                <a:solidFill>
                  <a:srgbClr val="002060"/>
                </a:solidFill>
              </a:rPr>
              <a:t>софинансирование</a:t>
            </a:r>
            <a:r>
              <a:rPr lang="ru-RU" b="1" i="1" baseline="-25000" dirty="0">
                <a:solidFill>
                  <a:srgbClr val="002060"/>
                </a:solidFill>
              </a:rPr>
              <a:t> расходных обязательств органов государственной власти, органов местного самоуправления, возникающих при выполнении ими своих полномочий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Субвенции</a:t>
            </a:r>
            <a:r>
              <a:rPr lang="ru-RU" b="1" i="1" baseline="-25000" dirty="0" smtClean="0">
                <a:solidFill>
                  <a:srgbClr val="002060"/>
                </a:solidFill>
              </a:rPr>
              <a:t> </a:t>
            </a:r>
            <a:r>
              <a:rPr lang="ru-RU" b="1" i="1" baseline="-25000" dirty="0">
                <a:solidFill>
                  <a:srgbClr val="002060"/>
                </a:solidFill>
              </a:rPr>
              <a:t>- средства, предоставляемые из федерального либо регионального бюджета на исполнение переданных государственных полномочий соответствующим органам местного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самоуправления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 smtClean="0">
                <a:solidFill>
                  <a:srgbClr val="002060"/>
                </a:solidFill>
              </a:rPr>
              <a:t>Бюджетный </a:t>
            </a:r>
            <a:r>
              <a:rPr lang="ru-RU" b="1" i="1" baseline="-25000" dirty="0">
                <a:solidFill>
                  <a:srgbClr val="002060"/>
                </a:solidFill>
              </a:rPr>
              <a:t>кодекс Российской Федерации;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06.10.2003 №131-ФЗ «Об общих принципах организации местного самоуправления в Российской Федерации»;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08.05.2010 №83-ФЗ «О внесении изменений в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отдельные законодательные </a:t>
            </a:r>
            <a:r>
              <a:rPr lang="ru-RU" b="1" i="1" baseline="-25000" dirty="0">
                <a:solidFill>
                  <a:srgbClr val="002060"/>
                </a:solidFill>
              </a:rPr>
              <a:t>акты Российской Федерации в связи с совершенствованием правового положения государственных (муниципальных) учреждений»;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Устав муниципального образования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«</a:t>
            </a:r>
            <a:r>
              <a:rPr lang="ru-RU" b="1" i="1" baseline="-25000" dirty="0" err="1" smtClean="0">
                <a:solidFill>
                  <a:srgbClr val="002060"/>
                </a:solidFill>
              </a:rPr>
              <a:t>Почепский</a:t>
            </a:r>
            <a:r>
              <a:rPr lang="ru-RU" b="1" i="1" baseline="-25000" dirty="0" smtClean="0">
                <a:solidFill>
                  <a:srgbClr val="002060"/>
                </a:solidFill>
              </a:rPr>
              <a:t> район»;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Иные нормативные правовые акты Российской Федерации,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Брянской </a:t>
            </a:r>
            <a:r>
              <a:rPr lang="ru-RU" b="1" i="1" baseline="-25000" dirty="0">
                <a:solidFill>
                  <a:srgbClr val="002060"/>
                </a:solidFill>
              </a:rPr>
              <a:t>области, Министерства Финансов Российской Федерации, а также муниципальные правовые акты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b="1" i="1" baseline="-250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НОРМАТИВНАЯ ПРАВОВАЯ БАЗА,</a:t>
            </a:r>
            <a:endParaRPr lang="ru-RU" dirty="0"/>
          </a:p>
          <a:p>
            <a:pPr algn="ctr"/>
            <a:r>
              <a:rPr lang="ru-RU" b="1" i="1" baseline="-25000" dirty="0"/>
              <a:t>РЕГУЛИРУЮЩАЯ ИСПОЛНЕНИЕ БЮДЖЕТА </a:t>
            </a:r>
            <a:r>
              <a:rPr lang="ru-RU" sz="3200" b="1" i="1" baseline="-25000" dirty="0"/>
              <a:t>МУНИЦИПАЛЬНОГО </a:t>
            </a:r>
            <a:r>
              <a:rPr lang="ru-RU" sz="3200" b="1" i="1" baseline="-25000" dirty="0" smtClean="0"/>
              <a:t> ОБРАЗОВАНИЯ</a:t>
            </a:r>
            <a:r>
              <a:rPr lang="ru-RU" sz="3200" b="1" i="1" dirty="0" smtClean="0"/>
              <a:t> «</a:t>
            </a:r>
            <a:r>
              <a:rPr lang="ru-RU" sz="3200" b="1" i="1" baseline="-25000" dirty="0" smtClean="0"/>
              <a:t>ПОЧЕПСКИЙ РАЙОН»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ПРАВОВОЕ РЕГУЛИРОВАНИЕ ИСПОЛНЕНИЯ БЮДЖЕТА </a:t>
            </a:r>
            <a:r>
              <a:rPr lang="ru-RU" b="1" i="1" baseline="-25000" dirty="0" smtClean="0"/>
              <a:t>РАЙОНА</a:t>
            </a:r>
            <a:endParaRPr lang="ru-RU" dirty="0" smtClean="0"/>
          </a:p>
          <a:p>
            <a:pPr algn="ctr"/>
            <a:r>
              <a:rPr lang="ru-RU" b="1" i="1" baseline="-25000" dirty="0" smtClean="0"/>
              <a:t>НА МУНИЦИПАЛЬНОМ УРОВНЕ</a:t>
            </a:r>
            <a:endParaRPr lang="ru-RU" dirty="0" smtClean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555" y="2512770"/>
            <a:ext cx="2901395" cy="1832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</a:t>
            </a:r>
            <a:r>
              <a:rPr lang="ru-RU" dirty="0"/>
              <a:t>МУНИЦИПАЛЬНОГО </a:t>
            </a:r>
            <a:r>
              <a:rPr lang="ru-RU" dirty="0" smtClean="0"/>
              <a:t>ОБРАЗОВАНИЯ «ПОЧЕПСКИЙ РАЙОН»</a:t>
            </a:r>
          </a:p>
          <a:p>
            <a:pPr algn="ctr"/>
            <a:r>
              <a:rPr lang="ru-RU" dirty="0" smtClean="0"/>
              <a:t> НА 2018 </a:t>
            </a:r>
          </a:p>
          <a:p>
            <a:pPr algn="ctr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77189" y="974275"/>
            <a:ext cx="5795817" cy="169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baseline="-25000" dirty="0"/>
              <a:t>был сформирован и исполнялся на основании: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бюджетной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2018 </a:t>
            </a:r>
            <a:r>
              <a:rPr lang="ru-RU" sz="1600" b="1" i="1" dirty="0"/>
              <a:t>год и на плановый период </a:t>
            </a:r>
            <a:r>
              <a:rPr lang="ru-RU" sz="1600" b="1" i="1" dirty="0" smtClean="0"/>
              <a:t>2019 </a:t>
            </a:r>
            <a:r>
              <a:rPr lang="ru-RU" sz="1600" b="1" i="1" dirty="0"/>
              <a:t>и </a:t>
            </a:r>
            <a:r>
              <a:rPr lang="ru-RU" sz="1600" b="1" i="1" dirty="0" smtClean="0"/>
              <a:t>2020 </a:t>
            </a:r>
            <a:r>
              <a:rPr lang="ru-RU" sz="1600" b="1" i="1" dirty="0"/>
              <a:t>годов;</a:t>
            </a:r>
          </a:p>
          <a:p>
            <a:pPr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налоговой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2018 </a:t>
            </a:r>
            <a:r>
              <a:rPr lang="ru-RU" sz="1600" b="1" i="1" dirty="0"/>
              <a:t>год и на плановый период </a:t>
            </a:r>
            <a:r>
              <a:rPr lang="ru-RU" sz="1600" b="1" i="1" dirty="0" smtClean="0"/>
              <a:t>2019 </a:t>
            </a:r>
            <a:r>
              <a:rPr lang="ru-RU" sz="1600" b="1" i="1" dirty="0"/>
              <a:t>и </a:t>
            </a:r>
            <a:r>
              <a:rPr lang="ru-RU" sz="1600" b="1" i="1" dirty="0" smtClean="0"/>
              <a:t>2020 годов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77189" y="3360440"/>
            <a:ext cx="5795817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был </a:t>
            </a:r>
            <a:r>
              <a:rPr lang="ru-RU" sz="1600" b="1" i="1" dirty="0" smtClean="0"/>
              <a:t>утвержден:</a:t>
            </a:r>
          </a:p>
          <a:p>
            <a:r>
              <a:rPr lang="ru-RU" sz="1600" b="1" i="1" dirty="0" smtClean="0"/>
              <a:t>Решением районного Совета народных депутатов от 26.12.2016г. №206 «О бюджете </a:t>
            </a:r>
            <a:r>
              <a:rPr lang="ru-RU" sz="1600" b="1" i="1" dirty="0"/>
              <a:t>муниципального </a:t>
            </a:r>
            <a:r>
              <a:rPr lang="ru-RU" sz="1600" b="1" i="1" dirty="0" smtClean="0"/>
              <a:t>образования «</a:t>
            </a:r>
            <a:r>
              <a:rPr lang="ru-RU" sz="1600" b="1" i="1" dirty="0" err="1" smtClean="0"/>
              <a:t>Почепский</a:t>
            </a:r>
            <a:r>
              <a:rPr lang="ru-RU" sz="1600" b="1" i="1" dirty="0" smtClean="0"/>
              <a:t> район» на 2018 год и плановый период 2019 и 2020 годов»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9280" y="5154310"/>
            <a:ext cx="8568460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В </a:t>
            </a:r>
            <a:r>
              <a:rPr lang="ru-RU" sz="1600" b="1" i="1"/>
              <a:t>течение </a:t>
            </a:r>
            <a:r>
              <a:rPr lang="ru-RU" sz="1600" b="1" i="1" smtClean="0"/>
              <a:t>2018 года </a:t>
            </a:r>
            <a:r>
              <a:rPr lang="ru-RU" sz="1600" b="1" i="1" dirty="0"/>
              <a:t>при наличии соответствующих оснований решениями </a:t>
            </a:r>
            <a:r>
              <a:rPr lang="ru-RU" sz="1600" b="1" i="1" dirty="0" smtClean="0"/>
              <a:t>районного Совета народных депутатов в </a:t>
            </a:r>
            <a:r>
              <a:rPr lang="ru-RU" sz="1600" b="1" i="1" dirty="0"/>
              <a:t>первоначально утвержденный бюджет </a:t>
            </a:r>
            <a:r>
              <a:rPr lang="ru-RU" sz="1600" b="1" i="1" dirty="0" smtClean="0"/>
              <a:t>района </a:t>
            </a:r>
            <a:r>
              <a:rPr lang="ru-RU" sz="1600" b="1" i="1" dirty="0"/>
              <a:t>вносились изменения в соответствии </a:t>
            </a:r>
            <a:r>
              <a:rPr lang="ru-RU" sz="1600" b="1" i="1" dirty="0" smtClean="0"/>
              <a:t>с нормами </a:t>
            </a:r>
            <a:r>
              <a:rPr lang="ru-RU" sz="1600" b="1" i="1" dirty="0"/>
              <a:t>бюджетного законодательства </a:t>
            </a:r>
            <a:r>
              <a:rPr lang="ru-RU" sz="1600" b="1" i="1" dirty="0" smtClean="0"/>
              <a:t>(10 </a:t>
            </a:r>
            <a:r>
              <a:rPr lang="ru-RU" sz="1600" b="1" i="1" dirty="0"/>
              <a:t>решений о внесении изменений в первоначальное решение о бюджете)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82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ЦЕЛИ, УСЛОВИЯ И ОСОБЕННОСТИ ИСПОЛНЕНИЯ БЮДЖЕТА </a:t>
            </a:r>
            <a:r>
              <a:rPr lang="ru-RU" b="1" i="1" baseline="-25000" dirty="0" smtClean="0"/>
              <a:t>МУНИЦИПАЛЬНОГО ОБРАЗОВАНИЯ</a:t>
            </a:r>
            <a:r>
              <a:rPr lang="ru-RU" b="1" i="1" dirty="0" smtClean="0"/>
              <a:t> </a:t>
            </a:r>
            <a:r>
              <a:rPr lang="ru-RU" b="1" i="1" baseline="-25000" dirty="0" smtClean="0"/>
              <a:t> «ПОЧЕПСКИЙ РАЙОН» </a:t>
            </a:r>
            <a:r>
              <a:rPr lang="ru-RU" b="1" i="1" baseline="-25000" dirty="0"/>
              <a:t>В </a:t>
            </a:r>
            <a:r>
              <a:rPr lang="ru-RU" b="1" i="1" baseline="-25000" dirty="0" smtClean="0"/>
              <a:t>2018 </a:t>
            </a:r>
            <a:r>
              <a:rPr lang="ru-RU" b="1" i="1" baseline="-25000" dirty="0"/>
              <a:t>ГОДУ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 smtClean="0">
                <a:solidFill>
                  <a:srgbClr val="002060"/>
                </a:solidFill>
              </a:rPr>
              <a:t>Соблюдение </a:t>
            </a:r>
            <a:r>
              <a:rPr lang="ru-RU" sz="2600" b="1" i="1" dirty="0">
                <a:solidFill>
                  <a:srgbClr val="002060"/>
                </a:solidFill>
              </a:rPr>
              <a:t>принципа безусловного исполнения действующих расходных обязательств;</a:t>
            </a:r>
            <a:endParaRPr lang="ru-RU" sz="26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Исполнение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 </a:t>
            </a:r>
            <a:r>
              <a:rPr lang="ru-RU" sz="2600" b="1" i="1" dirty="0">
                <a:solidFill>
                  <a:srgbClr val="002060"/>
                </a:solidFill>
              </a:rPr>
              <a:t>в «программном» формате, что обеспечивает увязку бюджетных ассигнований и конкретных мероприятий, направленных на достижение приоритетных целей социально-экономического развития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Оптимизация и повышение эффективности использования бюджетных средств, при соблюдении и повышении уровня эффективности оказания муниципальных услуг, в том числе за счет оптимизации численности работников муниципальных учреждений и муниципальных служащих </a:t>
            </a:r>
            <a:r>
              <a:rPr lang="ru-RU" sz="2600" b="1" i="1" dirty="0" smtClean="0">
                <a:solidFill>
                  <a:srgbClr val="002060"/>
                </a:solidFill>
              </a:rPr>
              <a:t>органов местного самоуправления;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Увеличение заработной платы работников бюджетной сферы с учетом достижения целевых значений «дорожных карт» по Указам Президента Российской Федерации от 2012 года;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сбалансированности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открытости бюджетного процесса с применением различных форм.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основных параметров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2018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58445812"/>
              </p:ext>
            </p:extLst>
          </p:nvPr>
        </p:nvGraphicFramePr>
        <p:xfrm>
          <a:off x="296260" y="1138425"/>
          <a:ext cx="8398775" cy="274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299446"/>
              </p:ext>
            </p:extLst>
          </p:nvPr>
        </p:nvGraphicFramePr>
        <p:xfrm>
          <a:off x="372612" y="4039820"/>
          <a:ext cx="8398775" cy="239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755"/>
                <a:gridCol w="1679755"/>
                <a:gridCol w="1679755"/>
                <a:gridCol w="1679755"/>
                <a:gridCol w="1679755"/>
              </a:tblGrid>
              <a:tr h="5235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 план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 исполнено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Отклонение  (+,-)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</a:t>
                      </a:r>
                    </a:p>
                    <a:p>
                      <a:pPr algn="ctr"/>
                      <a:r>
                        <a:rPr lang="ru-RU" dirty="0" smtClean="0"/>
                        <a:t>Исполнения</a:t>
                      </a:r>
                      <a:endParaRPr lang="ru-RU" dirty="0"/>
                    </a:p>
                  </a:txBody>
                  <a:tcPr/>
                </a:tc>
              </a:tr>
              <a:tr h="35612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680593,5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683595,9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+3002,4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100,4</a:t>
                      </a:r>
                      <a:endParaRPr lang="ru-RU" dirty="0"/>
                    </a:p>
                  </a:txBody>
                  <a:tcPr/>
                </a:tc>
              </a:tr>
              <a:tr h="29577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680580,5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670406,1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-10174,4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98,5</a:t>
                      </a:r>
                      <a:endParaRPr lang="ru-RU" dirty="0"/>
                    </a:p>
                  </a:txBody>
                  <a:tcPr/>
                </a:tc>
              </a:tr>
              <a:tr h="38812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13189,8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+13176,8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0541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5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7159</TotalTime>
  <Words>1884</Words>
  <Application>Microsoft Office PowerPoint</Application>
  <PresentationFormat>Экран (4:3)</PresentationFormat>
  <Paragraphs>469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Отчет об исполнении бюджета муниципального  образования «Почепский район» за 2018 год в доступной для граждан форме – «БЮДЖЕТ ДЛЯ ГРАЖДАН»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ChinkarevaSM</cp:lastModifiedBy>
  <cp:revision>201</cp:revision>
  <cp:lastPrinted>2019-03-18T11:36:58Z</cp:lastPrinted>
  <dcterms:created xsi:type="dcterms:W3CDTF">2013-08-21T19:17:07Z</dcterms:created>
  <dcterms:modified xsi:type="dcterms:W3CDTF">2019-03-18T13:51:30Z</dcterms:modified>
</cp:coreProperties>
</file>